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9"/>
  </p:notesMasterIdLst>
  <p:handoutMasterIdLst>
    <p:handoutMasterId r:id="rId130"/>
  </p:handoutMasterIdLst>
  <p:sldIdLst>
    <p:sldId id="256" r:id="rId2"/>
    <p:sldId id="257" r:id="rId3"/>
    <p:sldId id="258" r:id="rId4"/>
    <p:sldId id="346" r:id="rId5"/>
    <p:sldId id="347" r:id="rId6"/>
    <p:sldId id="348" r:id="rId7"/>
    <p:sldId id="349" r:id="rId8"/>
    <p:sldId id="405" r:id="rId9"/>
    <p:sldId id="350" r:id="rId10"/>
    <p:sldId id="354" r:id="rId11"/>
    <p:sldId id="477" r:id="rId12"/>
    <p:sldId id="351" r:id="rId13"/>
    <p:sldId id="352" r:id="rId14"/>
    <p:sldId id="458" r:id="rId15"/>
    <p:sldId id="355" r:id="rId16"/>
    <p:sldId id="353" r:id="rId17"/>
    <p:sldId id="459" r:id="rId18"/>
    <p:sldId id="356" r:id="rId19"/>
    <p:sldId id="357" r:id="rId20"/>
    <p:sldId id="358" r:id="rId21"/>
    <p:sldId id="359" r:id="rId22"/>
    <p:sldId id="406" r:id="rId23"/>
    <p:sldId id="430" r:id="rId24"/>
    <p:sldId id="432" r:id="rId25"/>
    <p:sldId id="407" r:id="rId26"/>
    <p:sldId id="408" r:id="rId27"/>
    <p:sldId id="433" r:id="rId28"/>
    <p:sldId id="434" r:id="rId29"/>
    <p:sldId id="465" r:id="rId30"/>
    <p:sldId id="360" r:id="rId31"/>
    <p:sldId id="411" r:id="rId32"/>
    <p:sldId id="412" r:id="rId33"/>
    <p:sldId id="413" r:id="rId34"/>
    <p:sldId id="414" r:id="rId35"/>
    <p:sldId id="415" r:id="rId36"/>
    <p:sldId id="416" r:id="rId37"/>
    <p:sldId id="466" r:id="rId38"/>
    <p:sldId id="464" r:id="rId39"/>
    <p:sldId id="480" r:id="rId40"/>
    <p:sldId id="481" r:id="rId41"/>
    <p:sldId id="361" r:id="rId42"/>
    <p:sldId id="362" r:id="rId43"/>
    <p:sldId id="363" r:id="rId44"/>
    <p:sldId id="364" r:id="rId45"/>
    <p:sldId id="365" r:id="rId46"/>
    <p:sldId id="366" r:id="rId47"/>
    <p:sldId id="367" r:id="rId48"/>
    <p:sldId id="368" r:id="rId49"/>
    <p:sldId id="369" r:id="rId50"/>
    <p:sldId id="371" r:id="rId51"/>
    <p:sldId id="370" r:id="rId52"/>
    <p:sldId id="372" r:id="rId53"/>
    <p:sldId id="373" r:id="rId54"/>
    <p:sldId id="374" r:id="rId55"/>
    <p:sldId id="375" r:id="rId56"/>
    <p:sldId id="376" r:id="rId57"/>
    <p:sldId id="377" r:id="rId58"/>
    <p:sldId id="378" r:id="rId59"/>
    <p:sldId id="379" r:id="rId60"/>
    <p:sldId id="380" r:id="rId61"/>
    <p:sldId id="381" r:id="rId62"/>
    <p:sldId id="382" r:id="rId63"/>
    <p:sldId id="383" r:id="rId64"/>
    <p:sldId id="384" r:id="rId65"/>
    <p:sldId id="385" r:id="rId66"/>
    <p:sldId id="386" r:id="rId67"/>
    <p:sldId id="387" r:id="rId68"/>
    <p:sldId id="388" r:id="rId69"/>
    <p:sldId id="389" r:id="rId70"/>
    <p:sldId id="390" r:id="rId71"/>
    <p:sldId id="391" r:id="rId72"/>
    <p:sldId id="392" r:id="rId73"/>
    <p:sldId id="393" r:id="rId74"/>
    <p:sldId id="394" r:id="rId75"/>
    <p:sldId id="395" r:id="rId76"/>
    <p:sldId id="478" r:id="rId77"/>
    <p:sldId id="479" r:id="rId78"/>
    <p:sldId id="461" r:id="rId79"/>
    <p:sldId id="462" r:id="rId80"/>
    <p:sldId id="417" r:id="rId81"/>
    <p:sldId id="460" r:id="rId82"/>
    <p:sldId id="418" r:id="rId83"/>
    <p:sldId id="419" r:id="rId84"/>
    <p:sldId id="420" r:id="rId85"/>
    <p:sldId id="421" r:id="rId86"/>
    <p:sldId id="422" r:id="rId87"/>
    <p:sldId id="423" r:id="rId88"/>
    <p:sldId id="424" r:id="rId89"/>
    <p:sldId id="467" r:id="rId90"/>
    <p:sldId id="425" r:id="rId91"/>
    <p:sldId id="472" r:id="rId92"/>
    <p:sldId id="473" r:id="rId93"/>
    <p:sldId id="474" r:id="rId94"/>
    <p:sldId id="468" r:id="rId95"/>
    <p:sldId id="426" r:id="rId96"/>
    <p:sldId id="435" r:id="rId97"/>
    <p:sldId id="427" r:id="rId98"/>
    <p:sldId id="428" r:id="rId99"/>
    <p:sldId id="429" r:id="rId100"/>
    <p:sldId id="436" r:id="rId101"/>
    <p:sldId id="396" r:id="rId102"/>
    <p:sldId id="397" r:id="rId103"/>
    <p:sldId id="398" r:id="rId104"/>
    <p:sldId id="399" r:id="rId105"/>
    <p:sldId id="475" r:id="rId106"/>
    <p:sldId id="476" r:id="rId107"/>
    <p:sldId id="400" r:id="rId108"/>
    <p:sldId id="441" r:id="rId109"/>
    <p:sldId id="442" r:id="rId110"/>
    <p:sldId id="443" r:id="rId111"/>
    <p:sldId id="444" r:id="rId112"/>
    <p:sldId id="445" r:id="rId113"/>
    <p:sldId id="446" r:id="rId114"/>
    <p:sldId id="448" r:id="rId115"/>
    <p:sldId id="449" r:id="rId116"/>
    <p:sldId id="450" r:id="rId117"/>
    <p:sldId id="451" r:id="rId118"/>
    <p:sldId id="452" r:id="rId119"/>
    <p:sldId id="463" r:id="rId120"/>
    <p:sldId id="402" r:id="rId121"/>
    <p:sldId id="403" r:id="rId122"/>
    <p:sldId id="453" r:id="rId123"/>
    <p:sldId id="454" r:id="rId124"/>
    <p:sldId id="455" r:id="rId125"/>
    <p:sldId id="456" r:id="rId126"/>
    <p:sldId id="404" r:id="rId127"/>
    <p:sldId id="270" r:id="rId1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ADB7"/>
    <a:srgbClr val="009999"/>
    <a:srgbClr val="FF6600"/>
    <a:srgbClr val="FF7C80"/>
    <a:srgbClr val="007684"/>
    <a:srgbClr val="FF9933"/>
    <a:srgbClr val="FF3399"/>
    <a:srgbClr val="FF33CC"/>
    <a:srgbClr val="C1E2E5"/>
    <a:srgbClr val="7DC2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45" autoAdjust="0"/>
    <p:restoredTop sz="88209" autoAdjust="0"/>
  </p:normalViewPr>
  <p:slideViewPr>
    <p:cSldViewPr snapToGrid="0">
      <p:cViewPr varScale="1">
        <p:scale>
          <a:sx n="109" d="100"/>
          <a:sy n="109" d="100"/>
        </p:scale>
        <p:origin x="126" y="384"/>
      </p:cViewPr>
      <p:guideLst/>
    </p:cSldViewPr>
  </p:slideViewPr>
  <p:notesTextViewPr>
    <p:cViewPr>
      <p:scale>
        <a:sx n="1" d="1"/>
        <a:sy n="1" d="1"/>
      </p:scale>
      <p:origin x="0" y="0"/>
    </p:cViewPr>
  </p:notesTextViewPr>
  <p:notesViewPr>
    <p:cSldViewPr snapToGrid="0">
      <p:cViewPr varScale="1">
        <p:scale>
          <a:sx n="67" d="100"/>
          <a:sy n="67" d="100"/>
        </p:scale>
        <p:origin x="2400" y="7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47FE23-F5A8-42E9-9888-C3A84DB64DCA}" type="datetimeFigureOut">
              <a:rPr lang="zh-CN" altLang="en-US" smtClean="0"/>
              <a:t>2025/11/21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E0775B-E8BF-40E3-8D21-20EEF706AAF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5224A5-F0C5-4B72-8135-2FAC1AE300C9}" type="datetimeFigureOut">
              <a:rPr lang="zh-CN" altLang="en-US" smtClean="0"/>
              <a:t>2025/11/21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AECDA-B852-4CA6-98F9-FDA299AD4FD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封面</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41</a:t>
            </a:fld>
            <a:endParaRPr lang="zh-CN" altLang="en-US"/>
          </a:p>
        </p:txBody>
      </p:sp>
    </p:spTree>
    <p:extLst>
      <p:ext uri="{BB962C8B-B14F-4D97-AF65-F5344CB8AC3E}">
        <p14:creationId xmlns:p14="http://schemas.microsoft.com/office/powerpoint/2010/main" val="212643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45</a:t>
            </a:fld>
            <a:endParaRPr lang="zh-CN" altLang="en-US"/>
          </a:p>
        </p:txBody>
      </p:sp>
    </p:spTree>
    <p:extLst>
      <p:ext uri="{BB962C8B-B14F-4D97-AF65-F5344CB8AC3E}">
        <p14:creationId xmlns:p14="http://schemas.microsoft.com/office/powerpoint/2010/main" val="2096069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46</a:t>
            </a:fld>
            <a:endParaRPr lang="zh-CN" altLang="en-US"/>
          </a:p>
        </p:txBody>
      </p:sp>
    </p:spTree>
    <p:extLst>
      <p:ext uri="{BB962C8B-B14F-4D97-AF65-F5344CB8AC3E}">
        <p14:creationId xmlns:p14="http://schemas.microsoft.com/office/powerpoint/2010/main" val="1495019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47</a:t>
            </a:fld>
            <a:endParaRPr lang="zh-CN" altLang="en-US"/>
          </a:p>
        </p:txBody>
      </p:sp>
    </p:spTree>
    <p:extLst>
      <p:ext uri="{BB962C8B-B14F-4D97-AF65-F5344CB8AC3E}">
        <p14:creationId xmlns:p14="http://schemas.microsoft.com/office/powerpoint/2010/main" val="2281359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48</a:t>
            </a:fld>
            <a:endParaRPr lang="zh-CN" altLang="en-US"/>
          </a:p>
        </p:txBody>
      </p:sp>
    </p:spTree>
    <p:extLst>
      <p:ext uri="{BB962C8B-B14F-4D97-AF65-F5344CB8AC3E}">
        <p14:creationId xmlns:p14="http://schemas.microsoft.com/office/powerpoint/2010/main" val="2851464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49</a:t>
            </a:fld>
            <a:endParaRPr lang="zh-CN" altLang="en-US"/>
          </a:p>
        </p:txBody>
      </p:sp>
    </p:spTree>
    <p:extLst>
      <p:ext uri="{BB962C8B-B14F-4D97-AF65-F5344CB8AC3E}">
        <p14:creationId xmlns:p14="http://schemas.microsoft.com/office/powerpoint/2010/main" val="462572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50</a:t>
            </a:fld>
            <a:endParaRPr lang="zh-CN" altLang="en-US"/>
          </a:p>
        </p:txBody>
      </p:sp>
    </p:spTree>
    <p:extLst>
      <p:ext uri="{BB962C8B-B14F-4D97-AF65-F5344CB8AC3E}">
        <p14:creationId xmlns:p14="http://schemas.microsoft.com/office/powerpoint/2010/main" val="532850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51</a:t>
            </a:fld>
            <a:endParaRPr lang="zh-CN" altLang="en-US"/>
          </a:p>
        </p:txBody>
      </p:sp>
    </p:spTree>
    <p:extLst>
      <p:ext uri="{BB962C8B-B14F-4D97-AF65-F5344CB8AC3E}">
        <p14:creationId xmlns:p14="http://schemas.microsoft.com/office/powerpoint/2010/main" val="1004856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52</a:t>
            </a:fld>
            <a:endParaRPr lang="zh-CN" altLang="en-US"/>
          </a:p>
        </p:txBody>
      </p:sp>
    </p:spTree>
    <p:extLst>
      <p:ext uri="{BB962C8B-B14F-4D97-AF65-F5344CB8AC3E}">
        <p14:creationId xmlns:p14="http://schemas.microsoft.com/office/powerpoint/2010/main" val="1414862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53</a:t>
            </a:fld>
            <a:endParaRPr lang="zh-CN" altLang="en-US"/>
          </a:p>
        </p:txBody>
      </p:sp>
    </p:spTree>
    <p:extLst>
      <p:ext uri="{BB962C8B-B14F-4D97-AF65-F5344CB8AC3E}">
        <p14:creationId xmlns:p14="http://schemas.microsoft.com/office/powerpoint/2010/main" val="3156732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章节页</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54</a:t>
            </a:fld>
            <a:endParaRPr lang="zh-CN" altLang="en-US"/>
          </a:p>
        </p:txBody>
      </p:sp>
    </p:spTree>
    <p:extLst>
      <p:ext uri="{BB962C8B-B14F-4D97-AF65-F5344CB8AC3E}">
        <p14:creationId xmlns:p14="http://schemas.microsoft.com/office/powerpoint/2010/main" val="3344691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55</a:t>
            </a:fld>
            <a:endParaRPr lang="zh-CN" altLang="en-US"/>
          </a:p>
        </p:txBody>
      </p:sp>
    </p:spTree>
    <p:extLst>
      <p:ext uri="{BB962C8B-B14F-4D97-AF65-F5344CB8AC3E}">
        <p14:creationId xmlns:p14="http://schemas.microsoft.com/office/powerpoint/2010/main" val="37693843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56</a:t>
            </a:fld>
            <a:endParaRPr lang="zh-CN" altLang="en-US"/>
          </a:p>
        </p:txBody>
      </p:sp>
    </p:spTree>
    <p:extLst>
      <p:ext uri="{BB962C8B-B14F-4D97-AF65-F5344CB8AC3E}">
        <p14:creationId xmlns:p14="http://schemas.microsoft.com/office/powerpoint/2010/main" val="120031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57</a:t>
            </a:fld>
            <a:endParaRPr lang="zh-CN" altLang="en-US"/>
          </a:p>
        </p:txBody>
      </p:sp>
    </p:spTree>
    <p:extLst>
      <p:ext uri="{BB962C8B-B14F-4D97-AF65-F5344CB8AC3E}">
        <p14:creationId xmlns:p14="http://schemas.microsoft.com/office/powerpoint/2010/main" val="3962850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58</a:t>
            </a:fld>
            <a:endParaRPr lang="zh-CN" altLang="en-US"/>
          </a:p>
        </p:txBody>
      </p:sp>
    </p:spTree>
    <p:extLst>
      <p:ext uri="{BB962C8B-B14F-4D97-AF65-F5344CB8AC3E}">
        <p14:creationId xmlns:p14="http://schemas.microsoft.com/office/powerpoint/2010/main" val="2709015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59</a:t>
            </a:fld>
            <a:endParaRPr lang="zh-CN" altLang="en-US"/>
          </a:p>
        </p:txBody>
      </p:sp>
    </p:spTree>
    <p:extLst>
      <p:ext uri="{BB962C8B-B14F-4D97-AF65-F5344CB8AC3E}">
        <p14:creationId xmlns:p14="http://schemas.microsoft.com/office/powerpoint/2010/main" val="752170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60</a:t>
            </a:fld>
            <a:endParaRPr lang="zh-CN" altLang="en-US"/>
          </a:p>
        </p:txBody>
      </p:sp>
    </p:spTree>
    <p:extLst>
      <p:ext uri="{BB962C8B-B14F-4D97-AF65-F5344CB8AC3E}">
        <p14:creationId xmlns:p14="http://schemas.microsoft.com/office/powerpoint/2010/main" val="21092442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61</a:t>
            </a:fld>
            <a:endParaRPr lang="zh-CN" altLang="en-US"/>
          </a:p>
        </p:txBody>
      </p:sp>
    </p:spTree>
    <p:extLst>
      <p:ext uri="{BB962C8B-B14F-4D97-AF65-F5344CB8AC3E}">
        <p14:creationId xmlns:p14="http://schemas.microsoft.com/office/powerpoint/2010/main" val="39386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62</a:t>
            </a:fld>
            <a:endParaRPr lang="zh-CN" altLang="en-US"/>
          </a:p>
        </p:txBody>
      </p:sp>
    </p:spTree>
    <p:extLst>
      <p:ext uri="{BB962C8B-B14F-4D97-AF65-F5344CB8AC3E}">
        <p14:creationId xmlns:p14="http://schemas.microsoft.com/office/powerpoint/2010/main" val="506847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63</a:t>
            </a:fld>
            <a:endParaRPr lang="zh-CN" altLang="en-US"/>
          </a:p>
        </p:txBody>
      </p:sp>
    </p:spTree>
    <p:extLst>
      <p:ext uri="{BB962C8B-B14F-4D97-AF65-F5344CB8AC3E}">
        <p14:creationId xmlns:p14="http://schemas.microsoft.com/office/powerpoint/2010/main" val="2472194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64</a:t>
            </a:fld>
            <a:endParaRPr lang="zh-CN" altLang="en-US"/>
          </a:p>
        </p:txBody>
      </p:sp>
    </p:spTree>
    <p:extLst>
      <p:ext uri="{BB962C8B-B14F-4D97-AF65-F5344CB8AC3E}">
        <p14:creationId xmlns:p14="http://schemas.microsoft.com/office/powerpoint/2010/main" val="1382534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65</a:t>
            </a:fld>
            <a:endParaRPr lang="zh-CN" altLang="en-US"/>
          </a:p>
        </p:txBody>
      </p:sp>
    </p:spTree>
    <p:extLst>
      <p:ext uri="{BB962C8B-B14F-4D97-AF65-F5344CB8AC3E}">
        <p14:creationId xmlns:p14="http://schemas.microsoft.com/office/powerpoint/2010/main" val="41391580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66</a:t>
            </a:fld>
            <a:endParaRPr lang="zh-CN" altLang="en-US"/>
          </a:p>
        </p:txBody>
      </p:sp>
    </p:spTree>
    <p:extLst>
      <p:ext uri="{BB962C8B-B14F-4D97-AF65-F5344CB8AC3E}">
        <p14:creationId xmlns:p14="http://schemas.microsoft.com/office/powerpoint/2010/main" val="14514417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67</a:t>
            </a:fld>
            <a:endParaRPr lang="zh-CN" altLang="en-US"/>
          </a:p>
        </p:txBody>
      </p:sp>
    </p:spTree>
    <p:extLst>
      <p:ext uri="{BB962C8B-B14F-4D97-AF65-F5344CB8AC3E}">
        <p14:creationId xmlns:p14="http://schemas.microsoft.com/office/powerpoint/2010/main" val="10267129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68</a:t>
            </a:fld>
            <a:endParaRPr lang="zh-CN" altLang="en-US"/>
          </a:p>
        </p:txBody>
      </p:sp>
    </p:spTree>
    <p:extLst>
      <p:ext uri="{BB962C8B-B14F-4D97-AF65-F5344CB8AC3E}">
        <p14:creationId xmlns:p14="http://schemas.microsoft.com/office/powerpoint/2010/main" val="2626343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69</a:t>
            </a:fld>
            <a:endParaRPr lang="zh-CN" altLang="en-US"/>
          </a:p>
        </p:txBody>
      </p:sp>
    </p:spTree>
    <p:extLst>
      <p:ext uri="{BB962C8B-B14F-4D97-AF65-F5344CB8AC3E}">
        <p14:creationId xmlns:p14="http://schemas.microsoft.com/office/powerpoint/2010/main" val="41652534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70</a:t>
            </a:fld>
            <a:endParaRPr lang="zh-CN" altLang="en-US"/>
          </a:p>
        </p:txBody>
      </p:sp>
    </p:spTree>
    <p:extLst>
      <p:ext uri="{BB962C8B-B14F-4D97-AF65-F5344CB8AC3E}">
        <p14:creationId xmlns:p14="http://schemas.microsoft.com/office/powerpoint/2010/main" val="3538439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71</a:t>
            </a:fld>
            <a:endParaRPr lang="zh-CN" altLang="en-US"/>
          </a:p>
        </p:txBody>
      </p:sp>
    </p:spTree>
    <p:extLst>
      <p:ext uri="{BB962C8B-B14F-4D97-AF65-F5344CB8AC3E}">
        <p14:creationId xmlns:p14="http://schemas.microsoft.com/office/powerpoint/2010/main" val="29220667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72</a:t>
            </a:fld>
            <a:endParaRPr lang="zh-CN" altLang="en-US"/>
          </a:p>
        </p:txBody>
      </p:sp>
    </p:spTree>
    <p:extLst>
      <p:ext uri="{BB962C8B-B14F-4D97-AF65-F5344CB8AC3E}">
        <p14:creationId xmlns:p14="http://schemas.microsoft.com/office/powerpoint/2010/main" val="30152400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73</a:t>
            </a:fld>
            <a:endParaRPr lang="zh-CN" altLang="en-US"/>
          </a:p>
        </p:txBody>
      </p:sp>
    </p:spTree>
    <p:extLst>
      <p:ext uri="{BB962C8B-B14F-4D97-AF65-F5344CB8AC3E}">
        <p14:creationId xmlns:p14="http://schemas.microsoft.com/office/powerpoint/2010/main" val="729021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7</a:t>
            </a:fld>
            <a:endParaRPr lang="zh-CN" altLang="en-US"/>
          </a:p>
        </p:txBody>
      </p:sp>
    </p:spTree>
    <p:extLst>
      <p:ext uri="{BB962C8B-B14F-4D97-AF65-F5344CB8AC3E}">
        <p14:creationId xmlns:p14="http://schemas.microsoft.com/office/powerpoint/2010/main" val="39679398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74</a:t>
            </a:fld>
            <a:endParaRPr lang="zh-CN" altLang="en-US"/>
          </a:p>
        </p:txBody>
      </p:sp>
    </p:spTree>
    <p:extLst>
      <p:ext uri="{BB962C8B-B14F-4D97-AF65-F5344CB8AC3E}">
        <p14:creationId xmlns:p14="http://schemas.microsoft.com/office/powerpoint/2010/main" val="28820756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75</a:t>
            </a:fld>
            <a:endParaRPr lang="zh-CN" altLang="en-US"/>
          </a:p>
        </p:txBody>
      </p:sp>
    </p:spTree>
    <p:extLst>
      <p:ext uri="{BB962C8B-B14F-4D97-AF65-F5344CB8AC3E}">
        <p14:creationId xmlns:p14="http://schemas.microsoft.com/office/powerpoint/2010/main" val="36238276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78</a:t>
            </a:fld>
            <a:endParaRPr lang="zh-CN" altLang="en-US"/>
          </a:p>
        </p:txBody>
      </p:sp>
    </p:spTree>
    <p:extLst>
      <p:ext uri="{BB962C8B-B14F-4D97-AF65-F5344CB8AC3E}">
        <p14:creationId xmlns:p14="http://schemas.microsoft.com/office/powerpoint/2010/main" val="9187652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80</a:t>
            </a:fld>
            <a:endParaRPr lang="zh-CN" altLang="en-US"/>
          </a:p>
        </p:txBody>
      </p:sp>
    </p:spTree>
    <p:extLst>
      <p:ext uri="{BB962C8B-B14F-4D97-AF65-F5344CB8AC3E}">
        <p14:creationId xmlns:p14="http://schemas.microsoft.com/office/powerpoint/2010/main" val="42184385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81</a:t>
            </a:fld>
            <a:endParaRPr lang="zh-CN" altLang="en-US"/>
          </a:p>
        </p:txBody>
      </p:sp>
    </p:spTree>
    <p:extLst>
      <p:ext uri="{BB962C8B-B14F-4D97-AF65-F5344CB8AC3E}">
        <p14:creationId xmlns:p14="http://schemas.microsoft.com/office/powerpoint/2010/main" val="31563227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82</a:t>
            </a:fld>
            <a:endParaRPr lang="zh-CN" altLang="en-US"/>
          </a:p>
        </p:txBody>
      </p:sp>
    </p:spTree>
    <p:extLst>
      <p:ext uri="{BB962C8B-B14F-4D97-AF65-F5344CB8AC3E}">
        <p14:creationId xmlns:p14="http://schemas.microsoft.com/office/powerpoint/2010/main" val="31966924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83</a:t>
            </a:fld>
            <a:endParaRPr lang="zh-CN" altLang="en-US"/>
          </a:p>
        </p:txBody>
      </p:sp>
    </p:spTree>
    <p:extLst>
      <p:ext uri="{BB962C8B-B14F-4D97-AF65-F5344CB8AC3E}">
        <p14:creationId xmlns:p14="http://schemas.microsoft.com/office/powerpoint/2010/main" val="11655029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84</a:t>
            </a:fld>
            <a:endParaRPr lang="zh-CN" altLang="en-US"/>
          </a:p>
        </p:txBody>
      </p:sp>
    </p:spTree>
    <p:extLst>
      <p:ext uri="{BB962C8B-B14F-4D97-AF65-F5344CB8AC3E}">
        <p14:creationId xmlns:p14="http://schemas.microsoft.com/office/powerpoint/2010/main" val="17198211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85</a:t>
            </a:fld>
            <a:endParaRPr lang="zh-CN" altLang="en-US"/>
          </a:p>
        </p:txBody>
      </p:sp>
    </p:spTree>
    <p:extLst>
      <p:ext uri="{BB962C8B-B14F-4D97-AF65-F5344CB8AC3E}">
        <p14:creationId xmlns:p14="http://schemas.microsoft.com/office/powerpoint/2010/main" val="3229027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86</a:t>
            </a:fld>
            <a:endParaRPr lang="zh-CN" altLang="en-US"/>
          </a:p>
        </p:txBody>
      </p:sp>
    </p:spTree>
    <p:extLst>
      <p:ext uri="{BB962C8B-B14F-4D97-AF65-F5344CB8AC3E}">
        <p14:creationId xmlns:p14="http://schemas.microsoft.com/office/powerpoint/2010/main" val="1810956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18</a:t>
            </a:fld>
            <a:endParaRPr lang="zh-CN" altLang="en-US"/>
          </a:p>
        </p:txBody>
      </p:sp>
    </p:spTree>
    <p:extLst>
      <p:ext uri="{BB962C8B-B14F-4D97-AF65-F5344CB8AC3E}">
        <p14:creationId xmlns:p14="http://schemas.microsoft.com/office/powerpoint/2010/main" val="7461465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87</a:t>
            </a:fld>
            <a:endParaRPr lang="zh-CN" altLang="en-US"/>
          </a:p>
        </p:txBody>
      </p:sp>
    </p:spTree>
    <p:extLst>
      <p:ext uri="{BB962C8B-B14F-4D97-AF65-F5344CB8AC3E}">
        <p14:creationId xmlns:p14="http://schemas.microsoft.com/office/powerpoint/2010/main" val="41995802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88</a:t>
            </a:fld>
            <a:endParaRPr lang="zh-CN" altLang="en-US"/>
          </a:p>
        </p:txBody>
      </p:sp>
    </p:spTree>
    <p:extLst>
      <p:ext uri="{BB962C8B-B14F-4D97-AF65-F5344CB8AC3E}">
        <p14:creationId xmlns:p14="http://schemas.microsoft.com/office/powerpoint/2010/main" val="39892516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89</a:t>
            </a:fld>
            <a:endParaRPr lang="zh-CN" altLang="en-US"/>
          </a:p>
        </p:txBody>
      </p:sp>
    </p:spTree>
    <p:extLst>
      <p:ext uri="{BB962C8B-B14F-4D97-AF65-F5344CB8AC3E}">
        <p14:creationId xmlns:p14="http://schemas.microsoft.com/office/powerpoint/2010/main" val="18971353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90</a:t>
            </a:fld>
            <a:endParaRPr lang="zh-CN" altLang="en-US"/>
          </a:p>
        </p:txBody>
      </p:sp>
    </p:spTree>
    <p:extLst>
      <p:ext uri="{BB962C8B-B14F-4D97-AF65-F5344CB8AC3E}">
        <p14:creationId xmlns:p14="http://schemas.microsoft.com/office/powerpoint/2010/main" val="23734101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91</a:t>
            </a:fld>
            <a:endParaRPr lang="zh-CN" altLang="en-US"/>
          </a:p>
        </p:txBody>
      </p:sp>
    </p:spTree>
    <p:extLst>
      <p:ext uri="{BB962C8B-B14F-4D97-AF65-F5344CB8AC3E}">
        <p14:creationId xmlns:p14="http://schemas.microsoft.com/office/powerpoint/2010/main" val="1185776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92</a:t>
            </a:fld>
            <a:endParaRPr lang="zh-CN" altLang="en-US"/>
          </a:p>
        </p:txBody>
      </p:sp>
    </p:spTree>
    <p:extLst>
      <p:ext uri="{BB962C8B-B14F-4D97-AF65-F5344CB8AC3E}">
        <p14:creationId xmlns:p14="http://schemas.microsoft.com/office/powerpoint/2010/main" val="38967785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93</a:t>
            </a:fld>
            <a:endParaRPr lang="zh-CN" altLang="en-US"/>
          </a:p>
        </p:txBody>
      </p:sp>
    </p:spTree>
    <p:extLst>
      <p:ext uri="{BB962C8B-B14F-4D97-AF65-F5344CB8AC3E}">
        <p14:creationId xmlns:p14="http://schemas.microsoft.com/office/powerpoint/2010/main" val="33481591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94</a:t>
            </a:fld>
            <a:endParaRPr lang="zh-CN" altLang="en-US"/>
          </a:p>
        </p:txBody>
      </p:sp>
    </p:spTree>
    <p:extLst>
      <p:ext uri="{BB962C8B-B14F-4D97-AF65-F5344CB8AC3E}">
        <p14:creationId xmlns:p14="http://schemas.microsoft.com/office/powerpoint/2010/main" val="22832175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95</a:t>
            </a:fld>
            <a:endParaRPr lang="zh-CN" altLang="en-US"/>
          </a:p>
        </p:txBody>
      </p:sp>
    </p:spTree>
    <p:extLst>
      <p:ext uri="{BB962C8B-B14F-4D97-AF65-F5344CB8AC3E}">
        <p14:creationId xmlns:p14="http://schemas.microsoft.com/office/powerpoint/2010/main" val="18323391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96</a:t>
            </a:fld>
            <a:endParaRPr lang="zh-CN" altLang="en-US"/>
          </a:p>
        </p:txBody>
      </p:sp>
    </p:spTree>
    <p:extLst>
      <p:ext uri="{BB962C8B-B14F-4D97-AF65-F5344CB8AC3E}">
        <p14:creationId xmlns:p14="http://schemas.microsoft.com/office/powerpoint/2010/main" val="2228160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与插入排序相似！</a:t>
            </a:r>
          </a:p>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22</a:t>
            </a:fld>
            <a:endParaRPr lang="zh-CN" altLang="en-US"/>
          </a:p>
        </p:txBody>
      </p:sp>
    </p:spTree>
    <p:extLst>
      <p:ext uri="{BB962C8B-B14F-4D97-AF65-F5344CB8AC3E}">
        <p14:creationId xmlns:p14="http://schemas.microsoft.com/office/powerpoint/2010/main" val="33906733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97</a:t>
            </a:fld>
            <a:endParaRPr lang="zh-CN" altLang="en-US"/>
          </a:p>
        </p:txBody>
      </p:sp>
    </p:spTree>
    <p:extLst>
      <p:ext uri="{BB962C8B-B14F-4D97-AF65-F5344CB8AC3E}">
        <p14:creationId xmlns:p14="http://schemas.microsoft.com/office/powerpoint/2010/main" val="40103364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98</a:t>
            </a:fld>
            <a:endParaRPr lang="zh-CN" altLang="en-US"/>
          </a:p>
        </p:txBody>
      </p:sp>
    </p:spTree>
    <p:extLst>
      <p:ext uri="{BB962C8B-B14F-4D97-AF65-F5344CB8AC3E}">
        <p14:creationId xmlns:p14="http://schemas.microsoft.com/office/powerpoint/2010/main" val="34176549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99</a:t>
            </a:fld>
            <a:endParaRPr lang="zh-CN" altLang="en-US"/>
          </a:p>
        </p:txBody>
      </p:sp>
    </p:spTree>
    <p:extLst>
      <p:ext uri="{BB962C8B-B14F-4D97-AF65-F5344CB8AC3E}">
        <p14:creationId xmlns:p14="http://schemas.microsoft.com/office/powerpoint/2010/main" val="10064470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101</a:t>
            </a:fld>
            <a:endParaRPr lang="zh-CN" altLang="en-US"/>
          </a:p>
        </p:txBody>
      </p:sp>
    </p:spTree>
    <p:extLst>
      <p:ext uri="{BB962C8B-B14F-4D97-AF65-F5344CB8AC3E}">
        <p14:creationId xmlns:p14="http://schemas.microsoft.com/office/powerpoint/2010/main" val="26473433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102</a:t>
            </a:fld>
            <a:endParaRPr lang="zh-CN" altLang="en-US"/>
          </a:p>
        </p:txBody>
      </p:sp>
    </p:spTree>
    <p:extLst>
      <p:ext uri="{BB962C8B-B14F-4D97-AF65-F5344CB8AC3E}">
        <p14:creationId xmlns:p14="http://schemas.microsoft.com/office/powerpoint/2010/main" val="41947348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103</a:t>
            </a:fld>
            <a:endParaRPr lang="zh-CN" altLang="en-US"/>
          </a:p>
        </p:txBody>
      </p:sp>
    </p:spTree>
    <p:extLst>
      <p:ext uri="{BB962C8B-B14F-4D97-AF65-F5344CB8AC3E}">
        <p14:creationId xmlns:p14="http://schemas.microsoft.com/office/powerpoint/2010/main" val="9776131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104</a:t>
            </a:fld>
            <a:endParaRPr lang="zh-CN" altLang="en-US"/>
          </a:p>
        </p:txBody>
      </p:sp>
    </p:spTree>
    <p:extLst>
      <p:ext uri="{BB962C8B-B14F-4D97-AF65-F5344CB8AC3E}">
        <p14:creationId xmlns:p14="http://schemas.microsoft.com/office/powerpoint/2010/main" val="19007275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如果序列中的元素只增不减，动态求第</a:t>
            </a:r>
            <a:r>
              <a:rPr lang="en-US" altLang="zh-CN" dirty="0"/>
              <a:t>K</a:t>
            </a:r>
            <a:r>
              <a:rPr lang="zh-CN" altLang="en-US" dirty="0"/>
              <a:t>小元素也可以只用一个堆，但如果有增有减，需要两个堆！</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105</a:t>
            </a:fld>
            <a:endParaRPr lang="zh-CN" altLang="en-US"/>
          </a:p>
        </p:txBody>
      </p:sp>
    </p:spTree>
    <p:extLst>
      <p:ext uri="{BB962C8B-B14F-4D97-AF65-F5344CB8AC3E}">
        <p14:creationId xmlns:p14="http://schemas.microsoft.com/office/powerpoint/2010/main" val="23454419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106</a:t>
            </a:fld>
            <a:endParaRPr lang="zh-CN" altLang="en-US"/>
          </a:p>
        </p:txBody>
      </p:sp>
    </p:spTree>
    <p:extLst>
      <p:ext uri="{BB962C8B-B14F-4D97-AF65-F5344CB8AC3E}">
        <p14:creationId xmlns:p14="http://schemas.microsoft.com/office/powerpoint/2010/main" val="28735398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107</a:t>
            </a:fld>
            <a:endParaRPr lang="zh-CN" altLang="en-US"/>
          </a:p>
        </p:txBody>
      </p:sp>
    </p:spTree>
    <p:extLst>
      <p:ext uri="{BB962C8B-B14F-4D97-AF65-F5344CB8AC3E}">
        <p14:creationId xmlns:p14="http://schemas.microsoft.com/office/powerpoint/2010/main" val="303334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与插入排序相似！</a:t>
            </a:r>
          </a:p>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23</a:t>
            </a:fld>
            <a:endParaRPr lang="zh-CN" altLang="en-US"/>
          </a:p>
        </p:txBody>
      </p:sp>
    </p:spTree>
    <p:extLst>
      <p:ext uri="{BB962C8B-B14F-4D97-AF65-F5344CB8AC3E}">
        <p14:creationId xmlns:p14="http://schemas.microsoft.com/office/powerpoint/2010/main" val="23408543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108</a:t>
            </a:fld>
            <a:endParaRPr lang="zh-CN" altLang="en-US"/>
          </a:p>
        </p:txBody>
      </p:sp>
    </p:spTree>
    <p:extLst>
      <p:ext uri="{BB962C8B-B14F-4D97-AF65-F5344CB8AC3E}">
        <p14:creationId xmlns:p14="http://schemas.microsoft.com/office/powerpoint/2010/main" val="33296743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109</a:t>
            </a:fld>
            <a:endParaRPr lang="zh-CN" altLang="en-US"/>
          </a:p>
        </p:txBody>
      </p:sp>
    </p:spTree>
    <p:extLst>
      <p:ext uri="{BB962C8B-B14F-4D97-AF65-F5344CB8AC3E}">
        <p14:creationId xmlns:p14="http://schemas.microsoft.com/office/powerpoint/2010/main" val="11873188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插入排序对</a:t>
            </a:r>
            <a:r>
              <a:rPr lang="en-US" altLang="zh-CN" dirty="0"/>
              <a:t>K</a:t>
            </a:r>
            <a:r>
              <a:rPr lang="zh-CN" altLang="en-US" dirty="0"/>
              <a:t>很大或很小（相对于</a:t>
            </a:r>
            <a:r>
              <a:rPr lang="en-US" altLang="zh-CN" dirty="0"/>
              <a:t>N)</a:t>
            </a:r>
            <a:r>
              <a:rPr lang="zh-CN" altLang="en-US" dirty="0"/>
              <a:t>时有用。</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110</a:t>
            </a:fld>
            <a:endParaRPr lang="zh-CN" altLang="en-US"/>
          </a:p>
        </p:txBody>
      </p:sp>
    </p:spTree>
    <p:extLst>
      <p:ext uri="{BB962C8B-B14F-4D97-AF65-F5344CB8AC3E}">
        <p14:creationId xmlns:p14="http://schemas.microsoft.com/office/powerpoint/2010/main" val="34351032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插入排序对</a:t>
            </a:r>
            <a:r>
              <a:rPr lang="en-US" altLang="zh-CN" dirty="0"/>
              <a:t>K</a:t>
            </a:r>
            <a:r>
              <a:rPr lang="zh-CN" altLang="en-US" dirty="0"/>
              <a:t>很大或很小（相对于</a:t>
            </a:r>
            <a:r>
              <a:rPr lang="en-US" altLang="zh-CN" dirty="0"/>
              <a:t>N)</a:t>
            </a:r>
            <a:r>
              <a:rPr lang="zh-CN" altLang="en-US" dirty="0"/>
              <a:t>时有用。</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111</a:t>
            </a:fld>
            <a:endParaRPr lang="zh-CN" altLang="en-US"/>
          </a:p>
        </p:txBody>
      </p:sp>
    </p:spTree>
    <p:extLst>
      <p:ext uri="{BB962C8B-B14F-4D97-AF65-F5344CB8AC3E}">
        <p14:creationId xmlns:p14="http://schemas.microsoft.com/office/powerpoint/2010/main" val="8446295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虽然最小堆可以快速找到最小元素，但本题的目标不是查找最小值是什么，而是快速找到</a:t>
            </a:r>
            <a:r>
              <a:rPr kumimoji="1" lang="en-US" altLang="zh-CN" dirty="0"/>
              <a:t>K+1</a:t>
            </a:r>
            <a:r>
              <a:rPr kumimoji="1" lang="zh-CN" altLang="en-US" dirty="0"/>
              <a:t>个元素中的最大值并删除！</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112</a:t>
            </a:fld>
            <a:endParaRPr lang="zh-CN" altLang="en-US"/>
          </a:p>
        </p:txBody>
      </p:sp>
    </p:spTree>
    <p:extLst>
      <p:ext uri="{BB962C8B-B14F-4D97-AF65-F5344CB8AC3E}">
        <p14:creationId xmlns:p14="http://schemas.microsoft.com/office/powerpoint/2010/main" val="25355006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插入排序对</a:t>
            </a:r>
            <a:r>
              <a:rPr lang="en-US" altLang="zh-CN" dirty="0"/>
              <a:t>K</a:t>
            </a:r>
            <a:r>
              <a:rPr lang="zh-CN" altLang="en-US" dirty="0"/>
              <a:t>很大或很小（相对于</a:t>
            </a:r>
            <a:r>
              <a:rPr lang="en-US" altLang="zh-CN" dirty="0"/>
              <a:t>N)</a:t>
            </a:r>
            <a:r>
              <a:rPr lang="zh-CN" altLang="en-US" dirty="0"/>
              <a:t>时有用。</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113</a:t>
            </a:fld>
            <a:endParaRPr lang="zh-CN" altLang="en-US"/>
          </a:p>
        </p:txBody>
      </p:sp>
    </p:spTree>
    <p:extLst>
      <p:ext uri="{BB962C8B-B14F-4D97-AF65-F5344CB8AC3E}">
        <p14:creationId xmlns:p14="http://schemas.microsoft.com/office/powerpoint/2010/main" val="41107570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114</a:t>
            </a:fld>
            <a:endParaRPr lang="zh-CN" altLang="en-US"/>
          </a:p>
        </p:txBody>
      </p:sp>
    </p:spTree>
    <p:extLst>
      <p:ext uri="{BB962C8B-B14F-4D97-AF65-F5344CB8AC3E}">
        <p14:creationId xmlns:p14="http://schemas.microsoft.com/office/powerpoint/2010/main" val="13896573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115</a:t>
            </a:fld>
            <a:endParaRPr lang="zh-CN" altLang="en-US"/>
          </a:p>
        </p:txBody>
      </p:sp>
    </p:spTree>
    <p:extLst>
      <p:ext uri="{BB962C8B-B14F-4D97-AF65-F5344CB8AC3E}">
        <p14:creationId xmlns:p14="http://schemas.microsoft.com/office/powerpoint/2010/main" val="10267707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116</a:t>
            </a:fld>
            <a:endParaRPr lang="zh-CN" altLang="en-US"/>
          </a:p>
        </p:txBody>
      </p:sp>
    </p:spTree>
    <p:extLst>
      <p:ext uri="{BB962C8B-B14F-4D97-AF65-F5344CB8AC3E}">
        <p14:creationId xmlns:p14="http://schemas.microsoft.com/office/powerpoint/2010/main" val="21520394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117</a:t>
            </a:fld>
            <a:endParaRPr lang="zh-CN" altLang="en-US"/>
          </a:p>
        </p:txBody>
      </p:sp>
    </p:spTree>
    <p:extLst>
      <p:ext uri="{BB962C8B-B14F-4D97-AF65-F5344CB8AC3E}">
        <p14:creationId xmlns:p14="http://schemas.microsoft.com/office/powerpoint/2010/main" val="2701191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与插入排序相似！</a:t>
            </a:r>
          </a:p>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24</a:t>
            </a:fld>
            <a:endParaRPr lang="zh-CN" altLang="en-US"/>
          </a:p>
        </p:txBody>
      </p:sp>
    </p:spTree>
    <p:extLst>
      <p:ext uri="{BB962C8B-B14F-4D97-AF65-F5344CB8AC3E}">
        <p14:creationId xmlns:p14="http://schemas.microsoft.com/office/powerpoint/2010/main" val="20156200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118</a:t>
            </a:fld>
            <a:endParaRPr lang="zh-CN" altLang="en-US"/>
          </a:p>
        </p:txBody>
      </p:sp>
    </p:spTree>
    <p:extLst>
      <p:ext uri="{BB962C8B-B14F-4D97-AF65-F5344CB8AC3E}">
        <p14:creationId xmlns:p14="http://schemas.microsoft.com/office/powerpoint/2010/main" val="6987688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插入排序对</a:t>
            </a:r>
            <a:r>
              <a:rPr lang="en-US" altLang="zh-CN" dirty="0"/>
              <a:t>K</a:t>
            </a:r>
            <a:r>
              <a:rPr lang="zh-CN" altLang="en-US" dirty="0"/>
              <a:t>很大或很小（相对于</a:t>
            </a:r>
            <a:r>
              <a:rPr lang="en-US" altLang="zh-CN" dirty="0"/>
              <a:t>N)</a:t>
            </a:r>
            <a:r>
              <a:rPr lang="zh-CN" altLang="en-US" dirty="0"/>
              <a:t>时有用。</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119</a:t>
            </a:fld>
            <a:endParaRPr lang="zh-CN" altLang="en-US"/>
          </a:p>
        </p:txBody>
      </p:sp>
    </p:spTree>
    <p:extLst>
      <p:ext uri="{BB962C8B-B14F-4D97-AF65-F5344CB8AC3E}">
        <p14:creationId xmlns:p14="http://schemas.microsoft.com/office/powerpoint/2010/main" val="22735836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120</a:t>
            </a:fld>
            <a:endParaRPr lang="zh-CN" altLang="en-US"/>
          </a:p>
        </p:txBody>
      </p:sp>
    </p:spTree>
    <p:extLst>
      <p:ext uri="{BB962C8B-B14F-4D97-AF65-F5344CB8AC3E}">
        <p14:creationId xmlns:p14="http://schemas.microsoft.com/office/powerpoint/2010/main" val="32072037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121</a:t>
            </a:fld>
            <a:endParaRPr lang="zh-CN" altLang="en-US"/>
          </a:p>
        </p:txBody>
      </p:sp>
    </p:spTree>
    <p:extLst>
      <p:ext uri="{BB962C8B-B14F-4D97-AF65-F5344CB8AC3E}">
        <p14:creationId xmlns:p14="http://schemas.microsoft.com/office/powerpoint/2010/main" val="11189506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122</a:t>
            </a:fld>
            <a:endParaRPr lang="zh-CN" altLang="en-US"/>
          </a:p>
        </p:txBody>
      </p:sp>
    </p:spTree>
    <p:extLst>
      <p:ext uri="{BB962C8B-B14F-4D97-AF65-F5344CB8AC3E}">
        <p14:creationId xmlns:p14="http://schemas.microsoft.com/office/powerpoint/2010/main" val="14910044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123</a:t>
            </a:fld>
            <a:endParaRPr lang="zh-CN" altLang="en-US"/>
          </a:p>
        </p:txBody>
      </p:sp>
    </p:spTree>
    <p:extLst>
      <p:ext uri="{BB962C8B-B14F-4D97-AF65-F5344CB8AC3E}">
        <p14:creationId xmlns:p14="http://schemas.microsoft.com/office/powerpoint/2010/main" val="21598130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124</a:t>
            </a:fld>
            <a:endParaRPr lang="zh-CN" altLang="en-US"/>
          </a:p>
        </p:txBody>
      </p:sp>
    </p:spTree>
    <p:extLst>
      <p:ext uri="{BB962C8B-B14F-4D97-AF65-F5344CB8AC3E}">
        <p14:creationId xmlns:p14="http://schemas.microsoft.com/office/powerpoint/2010/main" val="34902117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125</a:t>
            </a:fld>
            <a:endParaRPr lang="zh-CN" altLang="en-US"/>
          </a:p>
        </p:txBody>
      </p:sp>
    </p:spTree>
    <p:extLst>
      <p:ext uri="{BB962C8B-B14F-4D97-AF65-F5344CB8AC3E}">
        <p14:creationId xmlns:p14="http://schemas.microsoft.com/office/powerpoint/2010/main" val="203945259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126</a:t>
            </a:fld>
            <a:endParaRPr lang="zh-CN" altLang="en-US"/>
          </a:p>
        </p:txBody>
      </p:sp>
    </p:spTree>
    <p:extLst>
      <p:ext uri="{BB962C8B-B14F-4D97-AF65-F5344CB8AC3E}">
        <p14:creationId xmlns:p14="http://schemas.microsoft.com/office/powerpoint/2010/main" val="71823136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结语</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127</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与插入排序相似！</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25</a:t>
            </a:fld>
            <a:endParaRPr lang="zh-CN" altLang="en-US"/>
          </a:p>
        </p:txBody>
      </p:sp>
    </p:spTree>
    <p:extLst>
      <p:ext uri="{BB962C8B-B14F-4D97-AF65-F5344CB8AC3E}">
        <p14:creationId xmlns:p14="http://schemas.microsoft.com/office/powerpoint/2010/main" val="7401291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564948"/>
            <a:ext cx="10515600" cy="518958"/>
          </a:xfrm>
          <a:prstGeom prst="rect">
            <a:avLst/>
          </a:prstGeom>
        </p:spPr>
        <p:txBody>
          <a:bodyPr>
            <a:normAutofit/>
          </a:bodyPr>
          <a:lstStyle>
            <a:lvl1pPr algn="ctr">
              <a:defRPr sz="2600" b="1">
                <a:latin typeface="华文中宋" panose="02010600040101010101" pitchFamily="2" charset="-122"/>
                <a:ea typeface="华文中宋" panose="02010600040101010101" pitchFamily="2" charset="-122"/>
              </a:defRPr>
            </a:lvl1pPr>
          </a:lstStyle>
          <a:p>
            <a:r>
              <a:rPr lang="zh-CN" altLang="en-US" dirty="0"/>
              <a:t>单击此处编辑一级标题样式</a:t>
            </a:r>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4" name="直接连接符 3"/>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333915" y="84221"/>
            <a:ext cx="531773" cy="420912"/>
            <a:chOff x="218722" y="105704"/>
            <a:chExt cx="573744" cy="454133"/>
          </a:xfrm>
        </p:grpSpPr>
        <p:grpSp>
          <p:nvGrpSpPr>
            <p:cNvPr id="11" name="组合 10"/>
            <p:cNvGrpSpPr/>
            <p:nvPr userDrawn="1"/>
          </p:nvGrpSpPr>
          <p:grpSpPr>
            <a:xfrm>
              <a:off x="218722" y="105704"/>
              <a:ext cx="490325" cy="454133"/>
              <a:chOff x="6175344" y="342254"/>
              <a:chExt cx="7803037" cy="7227071"/>
            </a:xfrm>
          </p:grpSpPr>
          <p:sp>
            <p:nvSpPr>
              <p:cNvPr id="13" name="六边形 12"/>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平行四边形 11"/>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副标题 2"/>
          <p:cNvSpPr>
            <a:spLocks noGrp="1"/>
          </p:cNvSpPr>
          <p:nvPr>
            <p:ph type="subTitle" idx="1" hasCustomPrompt="1"/>
          </p:nvPr>
        </p:nvSpPr>
        <p:spPr>
          <a:xfrm>
            <a:off x="584225" y="271204"/>
            <a:ext cx="4864359" cy="327421"/>
          </a:xfrm>
          <a:prstGeom prst="rect">
            <a:avLst/>
          </a:prstGeom>
        </p:spPr>
        <p:txBody>
          <a:bodyPr>
            <a:normAutofit/>
          </a:bodyPr>
          <a:lstStyle>
            <a:lvl1pPr marL="0" indent="0" algn="l">
              <a:buNone/>
              <a:defRPr sz="12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单击此处编辑小节名</a:t>
            </a:r>
          </a:p>
        </p:txBody>
      </p:sp>
      <p:sp>
        <p:nvSpPr>
          <p:cNvPr id="20" name="文本占位符 2"/>
          <p:cNvSpPr>
            <a:spLocks noGrp="1"/>
          </p:cNvSpPr>
          <p:nvPr>
            <p:ph type="body" idx="10" hasCustomPrompt="1"/>
          </p:nvPr>
        </p:nvSpPr>
        <p:spPr>
          <a:xfrm>
            <a:off x="6798353" y="200366"/>
            <a:ext cx="5157787" cy="323806"/>
          </a:xfrm>
        </p:spPr>
        <p:txBody>
          <a:bodyPr anchor="b">
            <a:normAutofit/>
          </a:bodyPr>
          <a:lstStyle>
            <a:lvl1pPr marL="0" indent="0" algn="r">
              <a:lnSpc>
                <a:spcPct val="100000"/>
              </a:lnSpc>
              <a:buNone/>
              <a:defRPr sz="1200" b="0">
                <a:solidFill>
                  <a:schemeClr val="bg1">
                    <a:lumMod val="6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数据结构</a:t>
            </a:r>
          </a:p>
        </p:txBody>
      </p:sp>
      <p:sp>
        <p:nvSpPr>
          <p:cNvPr id="21" name="内容占位符 2"/>
          <p:cNvSpPr>
            <a:spLocks noGrp="1"/>
          </p:cNvSpPr>
          <p:nvPr>
            <p:ph idx="11" hasCustomPrompt="1"/>
          </p:nvPr>
        </p:nvSpPr>
        <p:spPr>
          <a:xfrm>
            <a:off x="584225" y="1276350"/>
            <a:ext cx="11055325" cy="5057775"/>
          </a:xfrm>
        </p:spPr>
        <p:txBody>
          <a:bodyPr>
            <a:normAutofit/>
          </a:bodyPr>
          <a:lstStyle>
            <a:lvl1pPr marL="0" indent="0">
              <a:buFontTx/>
              <a:buNone/>
              <a:defRPr sz="2400">
                <a:latin typeface="微软雅黑" panose="020B0503020204020204" pitchFamily="34" charset="-122"/>
                <a:ea typeface="微软雅黑" panose="020B0503020204020204" pitchFamily="34" charset="-122"/>
              </a:defRPr>
            </a:lvl1pPr>
            <a:lvl2pPr marL="457200" indent="0">
              <a:buFontTx/>
              <a:buNone/>
              <a:defRPr sz="2800"/>
            </a:lvl2pPr>
            <a:lvl3pPr marL="914400" indent="0">
              <a:buFontTx/>
              <a:buNone/>
              <a:defRPr sz="2400"/>
            </a:lvl3pPr>
            <a:lvl4pPr marL="1371600" indent="0">
              <a:buFontTx/>
              <a:buNone/>
              <a:defRPr sz="2000"/>
            </a:lvl4pPr>
            <a:lvl5pPr marL="1828800" indent="0">
              <a:buFontTx/>
              <a:buNone/>
              <a:defRPr sz="2000"/>
            </a:lvl5pPr>
            <a:lvl6pPr>
              <a:defRPr sz="2000"/>
            </a:lvl6pPr>
            <a:lvl7pPr>
              <a:defRPr sz="2000"/>
            </a:lvl7pPr>
            <a:lvl8pPr>
              <a:defRPr sz="2000"/>
            </a:lvl8pPr>
            <a:lvl9pPr>
              <a:defRPr sz="2000"/>
            </a:lvl9pPr>
          </a:lstStyle>
          <a:p>
            <a:pPr lvl="0"/>
            <a:r>
              <a:rPr lang="zh-CN" altLang="en-US" dirty="0"/>
              <a:t>单击此处编辑正文</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深色）">
    <p:spTree>
      <p:nvGrpSpPr>
        <p:cNvPr id="1" name=""/>
        <p:cNvGrpSpPr/>
        <p:nvPr/>
      </p:nvGrpSpPr>
      <p:grpSpPr>
        <a:xfrm>
          <a:off x="0" y="0"/>
          <a:ext cx="0" cy="0"/>
          <a:chOff x="0" y="0"/>
          <a:chExt cx="0" cy="0"/>
        </a:xfrm>
      </p:grpSpPr>
      <p:sp>
        <p:nvSpPr>
          <p:cNvPr id="15" name="矩形: 圆角 6"/>
          <p:cNvSpPr/>
          <p:nvPr userDrawn="1"/>
        </p:nvSpPr>
        <p:spPr>
          <a:xfrm>
            <a:off x="0" y="0"/>
            <a:ext cx="12192000" cy="68579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标题 1"/>
          <p:cNvSpPr>
            <a:spLocks noGrp="1"/>
          </p:cNvSpPr>
          <p:nvPr>
            <p:ph type="title" hasCustomPrompt="1"/>
          </p:nvPr>
        </p:nvSpPr>
        <p:spPr>
          <a:xfrm>
            <a:off x="838200" y="564948"/>
            <a:ext cx="10515600" cy="518958"/>
          </a:xfrm>
          <a:prstGeom prst="rect">
            <a:avLst/>
          </a:prstGeom>
        </p:spPr>
        <p:txBody>
          <a:bodyPr>
            <a:normAutofit/>
          </a:bodyPr>
          <a:lstStyle>
            <a:lvl1pPr algn="ctr">
              <a:defRPr sz="2600" b="1">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defRPr>
            </a:lvl1pPr>
          </a:lstStyle>
          <a:p>
            <a:r>
              <a:rPr lang="zh-CN" altLang="en-US" dirty="0"/>
              <a:t>单击此处编辑一级标题样式</a:t>
            </a:r>
          </a:p>
        </p:txBody>
      </p:sp>
      <p:cxnSp>
        <p:nvCxnSpPr>
          <p:cNvPr id="4" name="直接连接符 3"/>
          <p:cNvCxnSpPr/>
          <p:nvPr userDrawn="1"/>
        </p:nvCxnSpPr>
        <p:spPr>
          <a:xfrm flipH="1">
            <a:off x="333915" y="6603508"/>
            <a:ext cx="4674965" cy="0"/>
          </a:xfrm>
          <a:prstGeom prst="line">
            <a:avLst/>
          </a:prstGeom>
          <a:ln>
            <a:solidFill>
              <a:srgbClr val="7DC2C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7181755" y="6603508"/>
            <a:ext cx="4674965" cy="0"/>
          </a:xfrm>
          <a:prstGeom prst="line">
            <a:avLst/>
          </a:prstGeom>
          <a:ln>
            <a:solidFill>
              <a:srgbClr val="7DC2C9"/>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333915" y="84221"/>
            <a:ext cx="531773" cy="420912"/>
            <a:chOff x="218722" y="105704"/>
            <a:chExt cx="573744" cy="454133"/>
          </a:xfrm>
        </p:grpSpPr>
        <p:grpSp>
          <p:nvGrpSpPr>
            <p:cNvPr id="11" name="组合 10"/>
            <p:cNvGrpSpPr/>
            <p:nvPr userDrawn="1"/>
          </p:nvGrpSpPr>
          <p:grpSpPr>
            <a:xfrm>
              <a:off x="218722" y="105704"/>
              <a:ext cx="490325" cy="454133"/>
              <a:chOff x="6175344" y="342254"/>
              <a:chExt cx="7803037" cy="7227071"/>
            </a:xfrm>
          </p:grpSpPr>
          <p:sp>
            <p:nvSpPr>
              <p:cNvPr id="13" name="六边形 12"/>
              <p:cNvSpPr/>
              <p:nvPr/>
            </p:nvSpPr>
            <p:spPr>
              <a:xfrm rot="5400000">
                <a:off x="5847446" y="670152"/>
                <a:ext cx="7227071" cy="6571275"/>
              </a:xfrm>
              <a:prstGeom prst="hexagon">
                <a:avLst>
                  <a:gd name="adj" fmla="val 30493"/>
                  <a:gd name="vf" fmla="val 115470"/>
                </a:avLst>
              </a:prstGeom>
              <a:gradFill>
                <a:gsLst>
                  <a:gs pos="87000">
                    <a:srgbClr val="00ABA5"/>
                  </a:gs>
                  <a:gs pos="10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rot="19714174">
                <a:off x="8249707" y="3214634"/>
                <a:ext cx="5728674" cy="3087560"/>
              </a:xfrm>
              <a:prstGeom prst="parallelogram">
                <a:avLst>
                  <a:gd name="adj" fmla="val 61032"/>
                </a:avLst>
              </a:prstGeom>
              <a:solidFill>
                <a:srgbClr val="7DC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平行四边形 11"/>
            <p:cNvSpPr/>
            <p:nvPr userDrawn="1"/>
          </p:nvSpPr>
          <p:spPr>
            <a:xfrm rot="19714174">
              <a:off x="432489" y="310360"/>
              <a:ext cx="359977" cy="194015"/>
            </a:xfrm>
            <a:prstGeom prst="parallelogram">
              <a:avLst>
                <a:gd name="adj" fmla="val 61032"/>
              </a:avLst>
            </a:prstGeom>
            <a:solidFill>
              <a:srgbClr val="C1E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副标题 2"/>
          <p:cNvSpPr>
            <a:spLocks noGrp="1"/>
          </p:cNvSpPr>
          <p:nvPr>
            <p:ph type="subTitle" idx="1" hasCustomPrompt="1"/>
          </p:nvPr>
        </p:nvSpPr>
        <p:spPr>
          <a:xfrm>
            <a:off x="784250" y="271204"/>
            <a:ext cx="4864359" cy="327421"/>
          </a:xfrm>
          <a:prstGeom prst="rect">
            <a:avLst/>
          </a:prstGeom>
        </p:spPr>
        <p:txBody>
          <a:bodyPr>
            <a:normAutofit/>
          </a:bodyPr>
          <a:lstStyle>
            <a:lvl1pPr marL="0" indent="0" algn="l">
              <a:buNone/>
              <a:defRPr sz="1200">
                <a:solidFill>
                  <a:srgbClr val="C1E2E5"/>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单击此处编辑小节名</a:t>
            </a:r>
          </a:p>
        </p:txBody>
      </p:sp>
      <p:sp>
        <p:nvSpPr>
          <p:cNvPr id="20" name="文本占位符 2"/>
          <p:cNvSpPr>
            <a:spLocks noGrp="1"/>
          </p:cNvSpPr>
          <p:nvPr>
            <p:ph type="body" idx="10" hasCustomPrompt="1"/>
          </p:nvPr>
        </p:nvSpPr>
        <p:spPr>
          <a:xfrm>
            <a:off x="6798353" y="200366"/>
            <a:ext cx="5157787" cy="323806"/>
          </a:xfrm>
        </p:spPr>
        <p:txBody>
          <a:bodyPr anchor="b">
            <a:normAutofit/>
          </a:bodyPr>
          <a:lstStyle>
            <a:lvl1pPr marL="0" indent="0" algn="r">
              <a:lnSpc>
                <a:spcPct val="100000"/>
              </a:lnSpc>
              <a:buNone/>
              <a:defRPr sz="1200" b="0">
                <a:solidFill>
                  <a:srgbClr val="C1E2E5"/>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数据结构</a:t>
            </a:r>
          </a:p>
        </p:txBody>
      </p:sp>
      <p:sp>
        <p:nvSpPr>
          <p:cNvPr id="21" name="内容占位符 2"/>
          <p:cNvSpPr>
            <a:spLocks noGrp="1"/>
          </p:cNvSpPr>
          <p:nvPr>
            <p:ph idx="11" hasCustomPrompt="1"/>
          </p:nvPr>
        </p:nvSpPr>
        <p:spPr>
          <a:xfrm>
            <a:off x="584225" y="1276350"/>
            <a:ext cx="11055325" cy="5057775"/>
          </a:xfrm>
        </p:spPr>
        <p:txBody>
          <a:bodyPr>
            <a:normAutofit/>
          </a:bodyPr>
          <a:lstStyle>
            <a:lvl1pPr marL="0" indent="0">
              <a:buFontTx/>
              <a:buNone/>
              <a:defRPr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marL="457200" indent="0">
              <a:buFontTx/>
              <a:buNone/>
              <a:defRPr sz="2800"/>
            </a:lvl2pPr>
            <a:lvl3pPr marL="914400" indent="0">
              <a:buFontTx/>
              <a:buNone/>
              <a:defRPr sz="2400"/>
            </a:lvl3pPr>
            <a:lvl4pPr marL="1371600" indent="0">
              <a:buFontTx/>
              <a:buNone/>
              <a:defRPr sz="2000"/>
            </a:lvl4pPr>
            <a:lvl5pPr marL="1828800" indent="0">
              <a:buFontTx/>
              <a:buNone/>
              <a:defRPr sz="2000"/>
            </a:lvl5pPr>
            <a:lvl6pPr>
              <a:defRPr sz="2000"/>
            </a:lvl6pPr>
            <a:lvl7pPr>
              <a:defRPr sz="2000"/>
            </a:lvl7pPr>
            <a:lvl8pPr>
              <a:defRPr sz="2000"/>
            </a:lvl8pPr>
            <a:lvl9pPr>
              <a:defRPr sz="2000"/>
            </a:lvl9pPr>
          </a:lstStyle>
          <a:p>
            <a:pPr lvl="0"/>
            <a:r>
              <a:rPr lang="zh-CN" altLang="en-US" dirty="0"/>
              <a:t>单击此处编辑正文</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72109" y="6483552"/>
            <a:ext cx="1647783" cy="24509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结语">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3" name="直接连接符 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8754004" y="255456"/>
            <a:ext cx="3216924" cy="276999"/>
          </a:xfrm>
          <a:prstGeom prst="rect">
            <a:avLst/>
          </a:prstGeom>
          <a:noFill/>
        </p:spPr>
        <p:txBody>
          <a:bodyPr wrap="square" rtlCol="0">
            <a:spAutoFit/>
          </a:bodyPr>
          <a:lstStyle/>
          <a:p>
            <a:pPr algn="r"/>
            <a:r>
              <a:rPr lang="zh-CN" altLang="en-US" sz="1200" spc="120" dirty="0">
                <a:solidFill>
                  <a:schemeClr val="bg1">
                    <a:lumMod val="65000"/>
                  </a:schemeClr>
                </a:solidFill>
                <a:latin typeface="微软雅黑" panose="020B0503020204020204" pitchFamily="34" charset="-122"/>
                <a:ea typeface="微软雅黑" panose="020B0503020204020204" pitchFamily="34" charset="-122"/>
              </a:rPr>
              <a:t>数据结构</a:t>
            </a:r>
            <a:endParaRPr lang="zh-CN" altLang="zh-CN" sz="1200" spc="12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9" name="组合 8"/>
          <p:cNvGrpSpPr/>
          <p:nvPr userDrawn="1"/>
        </p:nvGrpSpPr>
        <p:grpSpPr>
          <a:xfrm>
            <a:off x="333915" y="84221"/>
            <a:ext cx="531773" cy="420912"/>
            <a:chOff x="218722" y="105704"/>
            <a:chExt cx="573744" cy="454133"/>
          </a:xfrm>
        </p:grpSpPr>
        <p:grpSp>
          <p:nvGrpSpPr>
            <p:cNvPr id="3" name="组合 2"/>
            <p:cNvGrpSpPr/>
            <p:nvPr userDrawn="1"/>
          </p:nvGrpSpPr>
          <p:grpSpPr>
            <a:xfrm>
              <a:off x="218722" y="105704"/>
              <a:ext cx="490325" cy="454133"/>
              <a:chOff x="6175344" y="342254"/>
              <a:chExt cx="7803037" cy="7227071"/>
            </a:xfrm>
          </p:grpSpPr>
          <p:sp>
            <p:nvSpPr>
              <p:cNvPr id="4" name="六边形 3"/>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平行四边形 7"/>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userDrawn="1"/>
        </p:nvSpPr>
        <p:spPr>
          <a:xfrm>
            <a:off x="572335" y="230736"/>
            <a:ext cx="6324687" cy="275590"/>
          </a:xfrm>
          <a:prstGeom prst="rect">
            <a:avLst/>
          </a:prstGeom>
        </p:spPr>
        <p:txBody>
          <a:bodyPr wrap="square">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第一节</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前馈神经网络</a:t>
            </a: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3" name="直接连接符 1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大标题">
    <p:bg>
      <p:bgPr>
        <a:solidFill>
          <a:srgbClr val="007684"/>
        </a:solidFill>
        <a:effectLst/>
      </p:bgPr>
    </p:bg>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55E41854-7B95-45E6-B8CF-A856D15E77DB}"/>
              </a:ext>
            </a:extLst>
          </p:cNvPr>
          <p:cNvSpPr>
            <a:spLocks noGrp="1"/>
          </p:cNvSpPr>
          <p:nvPr>
            <p:ph type="dt" sz="half" idx="10"/>
          </p:nvPr>
        </p:nvSpPr>
        <p:spPr/>
        <p:txBody>
          <a:bodyPr/>
          <a:lstStyle/>
          <a:p>
            <a:fld id="{1FCE56C6-9774-47FC-A39E-CCCBDFE7815A}" type="datetimeFigureOut">
              <a:rPr lang="zh-CN" altLang="en-US" smtClean="0"/>
              <a:t>2025/11/21</a:t>
            </a:fld>
            <a:endParaRPr lang="zh-CN" altLang="en-US"/>
          </a:p>
        </p:txBody>
      </p:sp>
      <p:sp>
        <p:nvSpPr>
          <p:cNvPr id="4" name="页脚占位符 3">
            <a:extLst>
              <a:ext uri="{FF2B5EF4-FFF2-40B4-BE49-F238E27FC236}">
                <a16:creationId xmlns:a16="http://schemas.microsoft.com/office/drawing/2014/main" id="{DC4D8DBF-FF1C-4751-9DBA-3A47608602C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C3EEC7A-D342-4F37-A76E-147824CFC48D}"/>
              </a:ext>
            </a:extLst>
          </p:cNvPr>
          <p:cNvSpPr>
            <a:spLocks noGrp="1"/>
          </p:cNvSpPr>
          <p:nvPr>
            <p:ph type="sldNum" sz="quarter" idx="12"/>
          </p:nvPr>
        </p:nvSpPr>
        <p:spPr/>
        <p:txBody>
          <a:bodyPr/>
          <a:lstStyle/>
          <a:p>
            <a:fld id="{A8FC8200-D7D1-4D60-9004-3F0BBDC27A78}" type="slidenum">
              <a:rPr lang="zh-CN" altLang="en-US" smtClean="0"/>
              <a:t>‹#›</a:t>
            </a:fld>
            <a:endParaRPr lang="zh-CN" altLang="en-US"/>
          </a:p>
        </p:txBody>
      </p:sp>
      <p:pic>
        <p:nvPicPr>
          <p:cNvPr id="6" name="图片 5">
            <a:extLst>
              <a:ext uri="{FF2B5EF4-FFF2-40B4-BE49-F238E27FC236}">
                <a16:creationId xmlns:a16="http://schemas.microsoft.com/office/drawing/2014/main" id="{1A9AAE37-6210-495B-B43D-552DB86E12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 y="-46319"/>
            <a:ext cx="12192000" cy="5716503"/>
          </a:xfrm>
          <a:prstGeom prst="rect">
            <a:avLst/>
          </a:prstGeom>
        </p:spPr>
      </p:pic>
      <p:pic>
        <p:nvPicPr>
          <p:cNvPr id="7" name="图片 6">
            <a:extLst>
              <a:ext uri="{FF2B5EF4-FFF2-40B4-BE49-F238E27FC236}">
                <a16:creationId xmlns:a16="http://schemas.microsoft.com/office/drawing/2014/main" id="{7DB08ACF-E412-461B-94FD-75754100732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288" t="60187" r="62545" b="13687"/>
          <a:stretch>
            <a:fillRect/>
          </a:stretch>
        </p:blipFill>
        <p:spPr>
          <a:xfrm flipH="1" flipV="1">
            <a:off x="8544560" y="5394960"/>
            <a:ext cx="3677920" cy="1493520"/>
          </a:xfrm>
          <a:prstGeom prst="rect">
            <a:avLst/>
          </a:prstGeom>
        </p:spPr>
      </p:pic>
      <p:pic>
        <p:nvPicPr>
          <p:cNvPr id="8" name="图片 7">
            <a:extLst>
              <a:ext uri="{FF2B5EF4-FFF2-40B4-BE49-F238E27FC236}">
                <a16:creationId xmlns:a16="http://schemas.microsoft.com/office/drawing/2014/main" id="{EA886A95-60AC-42A1-83FA-62BD93B113F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4826" b="55447"/>
          <a:stretch>
            <a:fillRect/>
          </a:stretch>
        </p:blipFill>
        <p:spPr>
          <a:xfrm>
            <a:off x="-132080" y="4453337"/>
            <a:ext cx="9165288" cy="2546903"/>
          </a:xfrm>
          <a:prstGeom prst="rect">
            <a:avLst/>
          </a:prstGeom>
        </p:spPr>
      </p:pic>
      <p:grpSp>
        <p:nvGrpSpPr>
          <p:cNvPr id="9" name="组合 8">
            <a:extLst>
              <a:ext uri="{FF2B5EF4-FFF2-40B4-BE49-F238E27FC236}">
                <a16:creationId xmlns:a16="http://schemas.microsoft.com/office/drawing/2014/main" id="{6FE8CE00-20AF-4A1D-8A58-FC557E6B97AE}"/>
              </a:ext>
            </a:extLst>
          </p:cNvPr>
          <p:cNvGrpSpPr/>
          <p:nvPr userDrawn="1"/>
        </p:nvGrpSpPr>
        <p:grpSpPr>
          <a:xfrm>
            <a:off x="-905689" y="342255"/>
            <a:ext cx="14873910" cy="7227071"/>
            <a:chOff x="2275139" y="1708487"/>
            <a:chExt cx="7788686" cy="3784438"/>
          </a:xfrm>
        </p:grpSpPr>
        <p:sp>
          <p:nvSpPr>
            <p:cNvPr id="10" name="六边形 9">
              <a:extLst>
                <a:ext uri="{FF2B5EF4-FFF2-40B4-BE49-F238E27FC236}">
                  <a16:creationId xmlns:a16="http://schemas.microsoft.com/office/drawing/2014/main" id="{12CB7C30-900D-4683-8CE1-512DC25248D8}"/>
                </a:ext>
              </a:extLst>
            </p:cNvPr>
            <p:cNvSpPr/>
            <p:nvPr/>
          </p:nvSpPr>
          <p:spPr>
            <a:xfrm rot="5400000">
              <a:off x="5811401" y="1880190"/>
              <a:ext cx="3784438"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id="{2DCDE0F6-D062-4301-8C84-C428B93EAAF1}"/>
                </a:ext>
              </a:extLst>
            </p:cNvPr>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单圆角矩形 10">
              <a:extLst>
                <a:ext uri="{FF2B5EF4-FFF2-40B4-BE49-F238E27FC236}">
                  <a16:creationId xmlns:a16="http://schemas.microsoft.com/office/drawing/2014/main" id="{9FF9F915-BE52-481E-BFDE-85FB5CE4B864}"/>
                </a:ext>
              </a:extLst>
            </p:cNvPr>
            <p:cNvSpPr/>
            <p:nvPr/>
          </p:nvSpPr>
          <p:spPr>
            <a:xfrm>
              <a:off x="2275139" y="3590090"/>
              <a:ext cx="5733603" cy="45719"/>
            </a:xfrm>
            <a:prstGeom prst="round1Rect">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a:extLst>
              <a:ext uri="{FF2B5EF4-FFF2-40B4-BE49-F238E27FC236}">
                <a16:creationId xmlns:a16="http://schemas.microsoft.com/office/drawing/2014/main" id="{A1C0DB3C-E4CD-4375-94DD-5A07D34D922D}"/>
              </a:ext>
            </a:extLst>
          </p:cNvPr>
          <p:cNvSpPr txBox="1"/>
          <p:nvPr userDrawn="1"/>
        </p:nvSpPr>
        <p:spPr>
          <a:xfrm>
            <a:off x="1598664" y="342255"/>
            <a:ext cx="3015569" cy="609398"/>
          </a:xfrm>
          <a:prstGeom prst="rect">
            <a:avLst/>
          </a:prstGeom>
          <a:noFill/>
        </p:spPr>
        <p:txBody>
          <a:bodyPr wrap="none" rtlCol="0">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计算机领域本科教育教学改革试点</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工作计划（“</a:t>
            </a:r>
            <a:r>
              <a:rPr lang="en-US" altLang="zh-CN" sz="1400" dirty="0">
                <a:solidFill>
                  <a:schemeClr val="bg1"/>
                </a:solidFill>
                <a:latin typeface="微软雅黑" panose="020B0503020204020204" pitchFamily="34" charset="-122"/>
                <a:ea typeface="微软雅黑" panose="020B0503020204020204" pitchFamily="34" charset="-122"/>
              </a:rPr>
              <a:t>101</a:t>
            </a:r>
            <a:r>
              <a:rPr lang="zh-CN" altLang="en-US" sz="1400" dirty="0">
                <a:solidFill>
                  <a:schemeClr val="bg1"/>
                </a:solidFill>
                <a:latin typeface="微软雅黑" panose="020B0503020204020204" pitchFamily="34" charset="-122"/>
                <a:ea typeface="微软雅黑" panose="020B0503020204020204" pitchFamily="34" charset="-122"/>
              </a:rPr>
              <a:t>计划”）研究成果</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B5CC2A1E-26AF-4BB1-8186-88534C91A01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0865" y="231750"/>
            <a:ext cx="701051" cy="808481"/>
          </a:xfrm>
          <a:prstGeom prst="rect">
            <a:avLst/>
          </a:prstGeom>
        </p:spPr>
      </p:pic>
      <p:sp>
        <p:nvSpPr>
          <p:cNvPr id="18" name="文本框 17">
            <a:extLst>
              <a:ext uri="{FF2B5EF4-FFF2-40B4-BE49-F238E27FC236}">
                <a16:creationId xmlns:a16="http://schemas.microsoft.com/office/drawing/2014/main" id="{6039D6B0-0ADE-45E1-B14E-CE7CE9BA135C}"/>
              </a:ext>
            </a:extLst>
          </p:cNvPr>
          <p:cNvSpPr txBox="1"/>
          <p:nvPr userDrawn="1"/>
        </p:nvSpPr>
        <p:spPr>
          <a:xfrm rot="1849986">
            <a:off x="8195789" y="4908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99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9900" b="1" dirty="0">
              <a:gradFill>
                <a:gsLst>
                  <a:gs pos="30000">
                    <a:srgbClr val="007684"/>
                  </a:gs>
                  <a:gs pos="83000">
                    <a:srgbClr val="016773"/>
                  </a:gs>
                </a:gsLst>
                <a:lin ang="5400000" scaled="0"/>
              </a:gradFill>
              <a:latin typeface="Bauhaus 93" panose="04030905020B02020C02" pitchFamily="82" charset="0"/>
            </a:endParaRPr>
          </a:p>
        </p:txBody>
      </p:sp>
    </p:spTree>
    <p:extLst>
      <p:ext uri="{BB962C8B-B14F-4D97-AF65-F5344CB8AC3E}">
        <p14:creationId xmlns:p14="http://schemas.microsoft.com/office/powerpoint/2010/main" val="4229745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小标题">
    <p:bg>
      <p:bgPr>
        <a:solidFill>
          <a:schemeClr val="bg1"/>
        </a:solidFill>
        <a:effectLst/>
      </p:bgPr>
    </p:bg>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DA9A351-16BD-434E-ADB7-FE0DDBC4E0C8}"/>
              </a:ext>
            </a:extLst>
          </p:cNvPr>
          <p:cNvSpPr>
            <a:spLocks noGrp="1"/>
          </p:cNvSpPr>
          <p:nvPr>
            <p:ph type="dt" sz="half" idx="10"/>
          </p:nvPr>
        </p:nvSpPr>
        <p:spPr/>
        <p:txBody>
          <a:bodyPr/>
          <a:lstStyle/>
          <a:p>
            <a:fld id="{1FCE56C6-9774-47FC-A39E-CCCBDFE7815A}" type="datetimeFigureOut">
              <a:rPr lang="zh-CN" altLang="en-US" smtClean="0"/>
              <a:t>2025/11/21</a:t>
            </a:fld>
            <a:endParaRPr lang="zh-CN" altLang="en-US"/>
          </a:p>
        </p:txBody>
      </p:sp>
      <p:sp>
        <p:nvSpPr>
          <p:cNvPr id="4" name="页脚占位符 3">
            <a:extLst>
              <a:ext uri="{FF2B5EF4-FFF2-40B4-BE49-F238E27FC236}">
                <a16:creationId xmlns:a16="http://schemas.microsoft.com/office/drawing/2014/main" id="{856821C5-A9CC-441F-9142-001E406736A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A2E658F-2FC1-4892-88B2-93D09B579710}"/>
              </a:ext>
            </a:extLst>
          </p:cNvPr>
          <p:cNvSpPr>
            <a:spLocks noGrp="1"/>
          </p:cNvSpPr>
          <p:nvPr>
            <p:ph type="sldNum" sz="quarter" idx="12"/>
          </p:nvPr>
        </p:nvSpPr>
        <p:spPr/>
        <p:txBody>
          <a:bodyPr/>
          <a:lstStyle/>
          <a:p>
            <a:fld id="{A8FC8200-D7D1-4D60-9004-3F0BBDC27A78}" type="slidenum">
              <a:rPr lang="zh-CN" altLang="en-US" smtClean="0"/>
              <a:t>‹#›</a:t>
            </a:fld>
            <a:endParaRPr lang="zh-CN" altLang="en-US"/>
          </a:p>
        </p:txBody>
      </p:sp>
      <p:pic>
        <p:nvPicPr>
          <p:cNvPr id="6" name="图片 5">
            <a:extLst>
              <a:ext uri="{FF2B5EF4-FFF2-40B4-BE49-F238E27FC236}">
                <a16:creationId xmlns:a16="http://schemas.microsoft.com/office/drawing/2014/main" id="{92C728BB-7F98-4C90-B88B-45F09CA2A57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4826" b="55447"/>
          <a:stretch>
            <a:fillRect/>
          </a:stretch>
        </p:blipFill>
        <p:spPr>
          <a:xfrm>
            <a:off x="-132080" y="4453337"/>
            <a:ext cx="9165288" cy="2546903"/>
          </a:xfrm>
          <a:prstGeom prst="rect">
            <a:avLst/>
          </a:prstGeom>
        </p:spPr>
      </p:pic>
      <p:pic>
        <p:nvPicPr>
          <p:cNvPr id="7" name="图片 6">
            <a:extLst>
              <a:ext uri="{FF2B5EF4-FFF2-40B4-BE49-F238E27FC236}">
                <a16:creationId xmlns:a16="http://schemas.microsoft.com/office/drawing/2014/main" id="{8A1B807C-3C60-4674-94D2-E28FF57D240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8" name="图片 7">
            <a:extLst>
              <a:ext uri="{FF2B5EF4-FFF2-40B4-BE49-F238E27FC236}">
                <a16:creationId xmlns:a16="http://schemas.microsoft.com/office/drawing/2014/main" id="{39C336A6-1EB6-4D6D-A082-4F6006148C1D}"/>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grpSp>
        <p:nvGrpSpPr>
          <p:cNvPr id="9" name="组合 8">
            <a:extLst>
              <a:ext uri="{FF2B5EF4-FFF2-40B4-BE49-F238E27FC236}">
                <a16:creationId xmlns:a16="http://schemas.microsoft.com/office/drawing/2014/main" id="{F98BD1DF-CA6F-4C11-9740-CC618CEB380B}"/>
              </a:ext>
            </a:extLst>
          </p:cNvPr>
          <p:cNvGrpSpPr/>
          <p:nvPr userDrawn="1"/>
        </p:nvGrpSpPr>
        <p:grpSpPr>
          <a:xfrm>
            <a:off x="10001700" y="2854959"/>
            <a:ext cx="2268815" cy="2101347"/>
            <a:chOff x="6175344" y="342254"/>
            <a:chExt cx="7803037" cy="7227071"/>
          </a:xfrm>
        </p:grpSpPr>
        <p:sp>
          <p:nvSpPr>
            <p:cNvPr id="10" name="六边形 9">
              <a:extLst>
                <a:ext uri="{FF2B5EF4-FFF2-40B4-BE49-F238E27FC236}">
                  <a16:creationId xmlns:a16="http://schemas.microsoft.com/office/drawing/2014/main" id="{AB055FF3-84DD-4A0F-9EBB-750BCADC0228}"/>
                </a:ext>
              </a:extLst>
            </p:cNvPr>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id="{D256526A-0DD2-481D-A757-550C5355F909}"/>
                </a:ext>
              </a:extLst>
            </p:cNvPr>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5EC453BA-6CF8-4CA7-B53B-EAA50293ADD3}"/>
              </a:ext>
            </a:extLst>
          </p:cNvPr>
          <p:cNvGrpSpPr/>
          <p:nvPr userDrawn="1"/>
        </p:nvGrpSpPr>
        <p:grpSpPr>
          <a:xfrm>
            <a:off x="9863825" y="4346576"/>
            <a:ext cx="2963878" cy="2745105"/>
            <a:chOff x="6175344" y="342254"/>
            <a:chExt cx="7803037" cy="7227071"/>
          </a:xfrm>
        </p:grpSpPr>
        <p:sp>
          <p:nvSpPr>
            <p:cNvPr id="13" name="六边形 12">
              <a:extLst>
                <a:ext uri="{FF2B5EF4-FFF2-40B4-BE49-F238E27FC236}">
                  <a16:creationId xmlns:a16="http://schemas.microsoft.com/office/drawing/2014/main" id="{52701B0F-C3FC-424E-ACE2-93ACDCAFA4A8}"/>
                </a:ext>
              </a:extLst>
            </p:cNvPr>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1DAF9B5A-6DD9-4ED9-9FBE-7CB172D77ED3}"/>
                </a:ext>
              </a:extLst>
            </p:cNvPr>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a:extLst>
              <a:ext uri="{FF2B5EF4-FFF2-40B4-BE49-F238E27FC236}">
                <a16:creationId xmlns:a16="http://schemas.microsoft.com/office/drawing/2014/main" id="{1072CAAE-DFEA-4AEB-8919-07FE433D44B6}"/>
              </a:ext>
            </a:extLst>
          </p:cNvPr>
          <p:cNvCxnSpPr/>
          <p:nvPr userDrawn="1"/>
        </p:nvCxnSpPr>
        <p:spPr>
          <a:xfrm>
            <a:off x="3024554" y="3265946"/>
            <a:ext cx="6116350" cy="0"/>
          </a:xfrm>
          <a:prstGeom prst="line">
            <a:avLst/>
          </a:prstGeom>
          <a:ln w="2222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97DB026A-EC50-49CA-9906-35E6A0B7EE3B}"/>
              </a:ext>
            </a:extLst>
          </p:cNvPr>
          <p:cNvGrpSpPr/>
          <p:nvPr userDrawn="1"/>
        </p:nvGrpSpPr>
        <p:grpSpPr>
          <a:xfrm>
            <a:off x="2221671" y="2179434"/>
            <a:ext cx="7748658" cy="2397279"/>
            <a:chOff x="2221671" y="2179434"/>
            <a:chExt cx="7748658" cy="2397279"/>
          </a:xfrm>
        </p:grpSpPr>
        <p:sp>
          <p:nvSpPr>
            <p:cNvPr id="19" name="标题 9801">
              <a:extLst>
                <a:ext uri="{FF2B5EF4-FFF2-40B4-BE49-F238E27FC236}">
                  <a16:creationId xmlns:a16="http://schemas.microsoft.com/office/drawing/2014/main" id="{F60995E4-EAC6-4D58-B08A-E30D49F563FD}"/>
                </a:ext>
              </a:extLst>
            </p:cNvPr>
            <p:cNvSpPr txBox="1"/>
            <p:nvPr/>
          </p:nvSpPr>
          <p:spPr>
            <a:xfrm rot="16200000">
              <a:off x="8719085" y="3325468"/>
              <a:ext cx="2397277" cy="105210"/>
            </a:xfrm>
            <a:prstGeom prst="parallelogram">
              <a:avLst>
                <a:gd name="adj" fmla="val 98875"/>
              </a:avLst>
            </a:prstGeom>
            <a:gradFill flip="none" rotWithShape="1">
              <a:gsLst>
                <a:gs pos="100000">
                  <a:srgbClr val="016773"/>
                </a:gs>
                <a:gs pos="0">
                  <a:srgbClr val="00ABA5"/>
                </a:gs>
              </a:gsLst>
              <a:lin ang="6000000" scaled="0"/>
              <a:tileRect/>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20" name="标题 9801">
              <a:extLst>
                <a:ext uri="{FF2B5EF4-FFF2-40B4-BE49-F238E27FC236}">
                  <a16:creationId xmlns:a16="http://schemas.microsoft.com/office/drawing/2014/main" id="{D8253A8E-2EB0-4E5D-8978-55098D80002B}"/>
                </a:ext>
              </a:extLst>
            </p:cNvPr>
            <p:cNvSpPr txBox="1"/>
            <p:nvPr/>
          </p:nvSpPr>
          <p:spPr>
            <a:xfrm flipH="1">
              <a:off x="2221671" y="4468236"/>
              <a:ext cx="7748657" cy="108477"/>
            </a:xfrm>
            <a:prstGeom prst="parallelogram">
              <a:avLst>
                <a:gd name="adj" fmla="val 102209"/>
              </a:avLst>
            </a:prstGeom>
            <a:gradFill>
              <a:gsLst>
                <a:gs pos="55000">
                  <a:srgbClr val="016773"/>
                </a:gs>
                <a:gs pos="0">
                  <a:srgbClr val="00ABA5"/>
                </a:gs>
                <a:gs pos="100000">
                  <a:srgbClr val="00ABA5"/>
                </a:gs>
              </a:gsLst>
              <a:lin ang="6000000" scaled="0"/>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21" name="直接连接符 20">
              <a:extLst>
                <a:ext uri="{FF2B5EF4-FFF2-40B4-BE49-F238E27FC236}">
                  <a16:creationId xmlns:a16="http://schemas.microsoft.com/office/drawing/2014/main" id="{C67AC3C8-5035-419D-90D2-6222479BFF61}"/>
                </a:ext>
              </a:extLst>
            </p:cNvPr>
            <p:cNvCxnSpPr/>
            <p:nvPr/>
          </p:nvCxnSpPr>
          <p:spPr>
            <a:xfrm flipH="1">
              <a:off x="2221671" y="2179434"/>
              <a:ext cx="76428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ADF1564-3ECA-4A71-92CA-FD92F84BA35D}"/>
                </a:ext>
              </a:extLst>
            </p:cNvPr>
            <p:cNvCxnSpPr/>
            <p:nvPr/>
          </p:nvCxnSpPr>
          <p:spPr>
            <a:xfrm rot="5400000" flipH="1">
              <a:off x="10768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1B729C53-8F90-47C5-B5F0-325B5C33D8FD}"/>
                </a:ext>
              </a:extLst>
            </p:cNvPr>
            <p:cNvCxnSpPr/>
            <p:nvPr/>
          </p:nvCxnSpPr>
          <p:spPr>
            <a:xfrm flipH="1">
              <a:off x="2222317" y="4468236"/>
              <a:ext cx="7642800" cy="0"/>
            </a:xfrm>
            <a:prstGeom prst="line">
              <a:avLst/>
            </a:prstGeom>
            <a:ln w="15875" cap="rnd">
              <a:gradFill>
                <a:gsLst>
                  <a:gs pos="0">
                    <a:schemeClr val="bg1">
                      <a:alpha val="0"/>
                    </a:schemeClr>
                  </a:gs>
                  <a:gs pos="100000">
                    <a:schemeClr val="bg1"/>
                  </a:gs>
                </a:gsLst>
                <a:lin ang="3600000" scaled="0"/>
              </a:gra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4F54956-FB9A-4F43-A9CD-C516548EACE8}"/>
                </a:ext>
              </a:extLst>
            </p:cNvPr>
            <p:cNvCxnSpPr/>
            <p:nvPr/>
          </p:nvCxnSpPr>
          <p:spPr>
            <a:xfrm rot="5400000" flipH="1">
              <a:off x="87196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0C235681-585E-4E63-83AA-6C7FD0A70E4C}"/>
              </a:ext>
            </a:extLst>
          </p:cNvPr>
          <p:cNvGrpSpPr/>
          <p:nvPr userDrawn="1"/>
        </p:nvGrpSpPr>
        <p:grpSpPr>
          <a:xfrm>
            <a:off x="8933514" y="5200219"/>
            <a:ext cx="1549536" cy="1435160"/>
            <a:chOff x="6175344" y="342254"/>
            <a:chExt cx="7803037" cy="7227071"/>
          </a:xfrm>
        </p:grpSpPr>
        <p:sp>
          <p:nvSpPr>
            <p:cNvPr id="26" name="六边形 25">
              <a:extLst>
                <a:ext uri="{FF2B5EF4-FFF2-40B4-BE49-F238E27FC236}">
                  <a16:creationId xmlns:a16="http://schemas.microsoft.com/office/drawing/2014/main" id="{F7EF597F-9B09-495C-BC36-1F9E6485E925}"/>
                </a:ext>
              </a:extLst>
            </p:cNvPr>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平行四边形 26">
              <a:extLst>
                <a:ext uri="{FF2B5EF4-FFF2-40B4-BE49-F238E27FC236}">
                  <a16:creationId xmlns:a16="http://schemas.microsoft.com/office/drawing/2014/main" id="{BE7385FC-9388-44BA-894A-60ADCC60D46B}"/>
                </a:ext>
              </a:extLst>
            </p:cNvPr>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a:extLst>
              <a:ext uri="{FF2B5EF4-FFF2-40B4-BE49-F238E27FC236}">
                <a16:creationId xmlns:a16="http://schemas.microsoft.com/office/drawing/2014/main" id="{9E8889DD-A9B6-4B1E-8278-E09FDD134365}"/>
              </a:ext>
            </a:extLst>
          </p:cNvPr>
          <p:cNvGrpSpPr/>
          <p:nvPr userDrawn="1"/>
        </p:nvGrpSpPr>
        <p:grpSpPr>
          <a:xfrm>
            <a:off x="-875295" y="-875664"/>
            <a:ext cx="2974038" cy="2745105"/>
            <a:chOff x="6175344" y="342254"/>
            <a:chExt cx="7829785" cy="7227071"/>
          </a:xfrm>
        </p:grpSpPr>
        <p:sp>
          <p:nvSpPr>
            <p:cNvPr id="29" name="六边形 28">
              <a:extLst>
                <a:ext uri="{FF2B5EF4-FFF2-40B4-BE49-F238E27FC236}">
                  <a16:creationId xmlns:a16="http://schemas.microsoft.com/office/drawing/2014/main" id="{3C1BAE6F-5826-41AD-A3F5-26EB10BB5D8B}"/>
                </a:ext>
              </a:extLst>
            </p:cNvPr>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平行四边形 29">
              <a:extLst>
                <a:ext uri="{FF2B5EF4-FFF2-40B4-BE49-F238E27FC236}">
                  <a16:creationId xmlns:a16="http://schemas.microsoft.com/office/drawing/2014/main" id="{CE117E10-862F-49FE-87C0-B0E55F9A101A}"/>
                </a:ext>
              </a:extLst>
            </p:cNvPr>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a:extLst>
              <a:ext uri="{FF2B5EF4-FFF2-40B4-BE49-F238E27FC236}">
                <a16:creationId xmlns:a16="http://schemas.microsoft.com/office/drawing/2014/main" id="{A5FDD89E-6B6D-4F69-BC6E-7DF47DE8B21E}"/>
              </a:ext>
            </a:extLst>
          </p:cNvPr>
          <p:cNvGrpSpPr/>
          <p:nvPr userDrawn="1"/>
        </p:nvGrpSpPr>
        <p:grpSpPr>
          <a:xfrm>
            <a:off x="1259840" y="635784"/>
            <a:ext cx="823697" cy="760292"/>
            <a:chOff x="6175344" y="342254"/>
            <a:chExt cx="7829785" cy="7227071"/>
          </a:xfrm>
        </p:grpSpPr>
        <p:sp>
          <p:nvSpPr>
            <p:cNvPr id="32" name="六边形 31">
              <a:extLst>
                <a:ext uri="{FF2B5EF4-FFF2-40B4-BE49-F238E27FC236}">
                  <a16:creationId xmlns:a16="http://schemas.microsoft.com/office/drawing/2014/main" id="{6E445B47-9EA3-404A-BED0-DF47BC4DBDFB}"/>
                </a:ext>
              </a:extLst>
            </p:cNvPr>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平行四边形 32">
              <a:extLst>
                <a:ext uri="{FF2B5EF4-FFF2-40B4-BE49-F238E27FC236}">
                  <a16:creationId xmlns:a16="http://schemas.microsoft.com/office/drawing/2014/main" id="{34068992-C460-4F6A-89D8-1A2C437A090B}"/>
                </a:ext>
              </a:extLst>
            </p:cNvPr>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3382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5B643E1-7E94-9E36-7334-FEC6366F2D7D}"/>
              </a:ext>
            </a:extLst>
          </p:cNvPr>
          <p:cNvSpPr>
            <a:spLocks noGrp="1"/>
          </p:cNvSpPr>
          <p:nvPr>
            <p:ph type="dt" sz="half" idx="10"/>
          </p:nvPr>
        </p:nvSpPr>
        <p:spPr/>
        <p:txBody>
          <a:bodyPr/>
          <a:lstStyle/>
          <a:p>
            <a:fld id="{1FCE56C6-9774-47FC-A39E-CCCBDFE7815A}" type="datetimeFigureOut">
              <a:rPr lang="zh-CN" altLang="en-US" smtClean="0"/>
              <a:t>2025/11/21</a:t>
            </a:fld>
            <a:endParaRPr lang="zh-CN" altLang="en-US"/>
          </a:p>
        </p:txBody>
      </p:sp>
      <p:sp>
        <p:nvSpPr>
          <p:cNvPr id="3" name="页脚占位符 2">
            <a:extLst>
              <a:ext uri="{FF2B5EF4-FFF2-40B4-BE49-F238E27FC236}">
                <a16:creationId xmlns:a16="http://schemas.microsoft.com/office/drawing/2014/main" id="{23E9C494-A966-5ED7-DE87-0E284F62C8B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A11ED1D-CF6A-D47D-55E2-20B80ADB8702}"/>
              </a:ext>
            </a:extLst>
          </p:cNvPr>
          <p:cNvSpPr>
            <a:spLocks noGrp="1"/>
          </p:cNvSpPr>
          <p:nvPr>
            <p:ph type="sldNum" sz="quarter" idx="12"/>
          </p:nvPr>
        </p:nvSpPr>
        <p:spPr/>
        <p:txBody>
          <a:bodyPr/>
          <a:lstStyle/>
          <a:p>
            <a:fld id="{A8FC8200-D7D1-4D60-9004-3F0BBDC27A78}" type="slidenum">
              <a:rPr lang="zh-CN" altLang="en-US" smtClean="0"/>
              <a:t>‹#›</a:t>
            </a:fld>
            <a:endParaRPr lang="zh-CN" altLang="en-US"/>
          </a:p>
        </p:txBody>
      </p:sp>
    </p:spTree>
    <p:extLst>
      <p:ext uri="{BB962C8B-B14F-4D97-AF65-F5344CB8AC3E}">
        <p14:creationId xmlns:p14="http://schemas.microsoft.com/office/powerpoint/2010/main" val="1872835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CE56C6-9774-47FC-A39E-CCCBDFE7815A}" type="datetimeFigureOut">
              <a:rPr lang="zh-CN" altLang="en-US" smtClean="0"/>
              <a:t>2025/11/21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FC8200-D7D1-4D60-9004-3F0BBDC27A7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tags" Target="../tags/tag111.xml"/><Relationship Id="rId18" Type="http://schemas.openxmlformats.org/officeDocument/2006/relationships/slideLayout" Target="../slideLayouts/slideLayout8.xml"/><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tags" Target="../tags/tag110.xml"/><Relationship Id="rId17" Type="http://schemas.openxmlformats.org/officeDocument/2006/relationships/tags" Target="../tags/tag115.xml"/><Relationship Id="rId2" Type="http://schemas.openxmlformats.org/officeDocument/2006/relationships/tags" Target="../tags/tag100.xml"/><Relationship Id="rId16" Type="http://schemas.openxmlformats.org/officeDocument/2006/relationships/tags" Target="../tags/tag114.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tags" Target="../tags/tag109.xml"/><Relationship Id="rId5" Type="http://schemas.openxmlformats.org/officeDocument/2006/relationships/tags" Target="../tags/tag103.xml"/><Relationship Id="rId15" Type="http://schemas.openxmlformats.org/officeDocument/2006/relationships/tags" Target="../tags/tag113.xml"/><Relationship Id="rId10" Type="http://schemas.openxmlformats.org/officeDocument/2006/relationships/tags" Target="../tags/tag108.xml"/><Relationship Id="rId19" Type="http://schemas.openxmlformats.org/officeDocument/2006/relationships/image" Target="../media/image10.png"/><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tags" Target="../tags/tag1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8.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15.tmp"/><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110.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610.png"/></Relationships>
</file>

<file path=ppt/slides/_rels/slide111.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8" Type="http://schemas.openxmlformats.org/officeDocument/2006/relationships/tags" Target="../tags/tag123.xml"/><Relationship Id="rId13" Type="http://schemas.openxmlformats.org/officeDocument/2006/relationships/tags" Target="../tags/tag128.xml"/><Relationship Id="rId3" Type="http://schemas.openxmlformats.org/officeDocument/2006/relationships/tags" Target="../tags/tag118.xml"/><Relationship Id="rId7" Type="http://schemas.openxmlformats.org/officeDocument/2006/relationships/tags" Target="../tags/tag122.xml"/><Relationship Id="rId12" Type="http://schemas.openxmlformats.org/officeDocument/2006/relationships/tags" Target="../tags/tag127.xml"/><Relationship Id="rId2" Type="http://schemas.openxmlformats.org/officeDocument/2006/relationships/tags" Target="../tags/tag117.xml"/><Relationship Id="rId16" Type="http://schemas.openxmlformats.org/officeDocument/2006/relationships/image" Target="../media/image10.png"/><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tags" Target="../tags/tag126.xml"/><Relationship Id="rId5" Type="http://schemas.openxmlformats.org/officeDocument/2006/relationships/tags" Target="../tags/tag120.xml"/><Relationship Id="rId15" Type="http://schemas.openxmlformats.org/officeDocument/2006/relationships/notesSlide" Target="../notesSlides/notesSlide74.xml"/><Relationship Id="rId10" Type="http://schemas.openxmlformats.org/officeDocument/2006/relationships/tags" Target="../tags/tag125.xml"/><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6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image" Target="../media/image71.tmp"/><Relationship Id="rId4" Type="http://schemas.openxmlformats.org/officeDocument/2006/relationships/image" Target="../media/image70.tmp"/></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9.xml"/><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3.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slideLayout" Target="../slideLayouts/slideLayout8.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 Type="http://schemas.openxmlformats.org/officeDocument/2006/relationships/tags" Target="../tags/tag36.xml"/><Relationship Id="rId16" Type="http://schemas.openxmlformats.org/officeDocument/2006/relationships/tags" Target="../tags/tag50.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10" Type="http://schemas.openxmlformats.org/officeDocument/2006/relationships/tags" Target="../tags/tag44.xml"/><Relationship Id="rId19" Type="http://schemas.openxmlformats.org/officeDocument/2006/relationships/image" Target="../media/image10.png"/><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18" Type="http://schemas.openxmlformats.org/officeDocument/2006/relationships/slideLayout" Target="../slideLayouts/slideLayout8.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tags" Target="../tags/tag63.xml"/><Relationship Id="rId17" Type="http://schemas.openxmlformats.org/officeDocument/2006/relationships/tags" Target="../tags/tag68.xml"/><Relationship Id="rId2" Type="http://schemas.openxmlformats.org/officeDocument/2006/relationships/tags" Target="../tags/tag53.xml"/><Relationship Id="rId16" Type="http://schemas.openxmlformats.org/officeDocument/2006/relationships/tags" Target="../tags/tag67.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5" Type="http://schemas.openxmlformats.org/officeDocument/2006/relationships/tags" Target="../tags/tag66.xml"/><Relationship Id="rId10" Type="http://schemas.openxmlformats.org/officeDocument/2006/relationships/tags" Target="../tags/tag61.xml"/><Relationship Id="rId19" Type="http://schemas.openxmlformats.org/officeDocument/2006/relationships/image" Target="../media/image10.png"/><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tags" Target="../tags/tag65.xml"/></Relationships>
</file>

<file path=ppt/slides/_rels/slide38.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slideLayout" Target="../slideLayouts/slideLayout8.xml"/><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tags" Target="../tags/tag85.xml"/><Relationship Id="rId2" Type="http://schemas.openxmlformats.org/officeDocument/2006/relationships/tags" Target="../tags/tag70.xml"/><Relationship Id="rId16" Type="http://schemas.openxmlformats.org/officeDocument/2006/relationships/tags" Target="../tags/tag84.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5" Type="http://schemas.openxmlformats.org/officeDocument/2006/relationships/tags" Target="../tags/tag83.xml"/><Relationship Id="rId10" Type="http://schemas.openxmlformats.org/officeDocument/2006/relationships/tags" Target="../tags/tag78.xml"/><Relationship Id="rId19" Type="http://schemas.openxmlformats.org/officeDocument/2006/relationships/image" Target="../media/image10.png"/><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s>
</file>

<file path=ppt/slides/_rels/slide39.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1.xml"/><Relationship Id="rId4" Type="http://schemas.openxmlformats.org/officeDocument/2006/relationships/image" Target="../media/image23.tmp"/></Relationships>
</file>

<file path=ppt/slides/_rels/slide4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tags" Target="../tags/tag97.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5" Type="http://schemas.openxmlformats.org/officeDocument/2006/relationships/image" Target="../media/image15.tmp"/><Relationship Id="rId10" Type="http://schemas.openxmlformats.org/officeDocument/2006/relationships/tags" Target="../tags/tag95.xml"/><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10.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8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8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28.emf"/><Relationship Id="rId4" Type="http://schemas.openxmlformats.org/officeDocument/2006/relationships/image" Target="../media/image27.png"/></Relationships>
</file>

<file path=ppt/slides/_rels/slide8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00.png"/></Relationships>
</file>

<file path=ppt/slides/_rels/slide8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8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320.png"/></Relationships>
</file>

<file path=ppt/slides/_rels/slide8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50.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91.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47.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52.png"/><Relationship Id="rId11" Type="http://schemas.openxmlformats.org/officeDocument/2006/relationships/image" Target="../media/image45.png"/><Relationship Id="rId5" Type="http://schemas.openxmlformats.org/officeDocument/2006/relationships/image" Target="../media/image51.png"/><Relationship Id="rId15" Type="http://schemas.openxmlformats.org/officeDocument/2006/relationships/image" Target="../media/image43.pn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42.png"/><Relationship Id="rId14" Type="http://schemas.openxmlformats.org/officeDocument/2006/relationships/image" Target="../media/image48.png"/></Relationships>
</file>

<file path=ppt/slides/_rels/slide9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47.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52.png"/><Relationship Id="rId11" Type="http://schemas.openxmlformats.org/officeDocument/2006/relationships/image" Target="../media/image45.png"/><Relationship Id="rId5" Type="http://schemas.openxmlformats.org/officeDocument/2006/relationships/image" Target="../media/image58.png"/><Relationship Id="rId15" Type="http://schemas.openxmlformats.org/officeDocument/2006/relationships/image" Target="../media/image43.png"/><Relationship Id="rId10" Type="http://schemas.openxmlformats.org/officeDocument/2006/relationships/image" Target="../media/image55.png"/><Relationship Id="rId4" Type="http://schemas.openxmlformats.org/officeDocument/2006/relationships/image" Target="../media/image57.png"/><Relationship Id="rId9" Type="http://schemas.openxmlformats.org/officeDocument/2006/relationships/image" Target="../media/image42.png"/><Relationship Id="rId14" Type="http://schemas.openxmlformats.org/officeDocument/2006/relationships/image" Target="../media/image48.png"/></Relationships>
</file>

<file path=ppt/slides/_rels/slide93.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47.png"/><Relationship Id="rId3" Type="http://schemas.openxmlformats.org/officeDocument/2006/relationships/image" Target="../media/image49.png"/><Relationship Id="rId7" Type="http://schemas.openxmlformats.org/officeDocument/2006/relationships/image" Target="../media/image62.png"/><Relationship Id="rId12" Type="http://schemas.openxmlformats.org/officeDocument/2006/relationships/image" Target="../media/image56.png"/><Relationship Id="rId2" Type="http://schemas.openxmlformats.org/officeDocument/2006/relationships/notesSlide" Target="../notesSlides/notesSlide56.xml"/><Relationship Id="rId16"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61.png"/><Relationship Id="rId11" Type="http://schemas.openxmlformats.org/officeDocument/2006/relationships/image" Target="../media/image45.png"/><Relationship Id="rId5" Type="http://schemas.openxmlformats.org/officeDocument/2006/relationships/image" Target="../media/image60.png"/><Relationship Id="rId15" Type="http://schemas.openxmlformats.org/officeDocument/2006/relationships/image" Target="../media/image64.png"/><Relationship Id="rId10" Type="http://schemas.openxmlformats.org/officeDocument/2006/relationships/image" Target="../media/image55.png"/><Relationship Id="rId4" Type="http://schemas.openxmlformats.org/officeDocument/2006/relationships/image" Target="../media/image59.png"/><Relationship Id="rId9" Type="http://schemas.openxmlformats.org/officeDocument/2006/relationships/image" Target="../media/image42.png"/><Relationship Id="rId14" Type="http://schemas.openxmlformats.org/officeDocument/2006/relationships/image" Target="../media/image48.png"/></Relationships>
</file>

<file path=ppt/slides/_rels/slide94.xml.rels><?xml version="1.0" encoding="UTF-8" standalone="yes"?>
<Relationships xmlns="http://schemas.openxmlformats.org/package/2006/relationships"><Relationship Id="rId8" Type="http://schemas.openxmlformats.org/officeDocument/2006/relationships/image" Target="../media/image601.png"/><Relationship Id="rId3" Type="http://schemas.openxmlformats.org/officeDocument/2006/relationships/image" Target="../media/image492.png"/><Relationship Id="rId7" Type="http://schemas.openxmlformats.org/officeDocument/2006/relationships/image" Target="../media/image591.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580.png"/><Relationship Id="rId11" Type="http://schemas.openxmlformats.org/officeDocument/2006/relationships/image" Target="../media/image66.png"/><Relationship Id="rId5" Type="http://schemas.openxmlformats.org/officeDocument/2006/relationships/image" Target="../media/image571.png"/><Relationship Id="rId10" Type="http://schemas.openxmlformats.org/officeDocument/2006/relationships/image" Target="../media/image65.png"/><Relationship Id="rId4" Type="http://schemas.openxmlformats.org/officeDocument/2006/relationships/image" Target="../media/image561.png"/><Relationship Id="rId9" Type="http://schemas.openxmlformats.org/officeDocument/2006/relationships/image" Target="../media/image611.png"/></Relationships>
</file>

<file path=ppt/slides/_rels/slide9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8" Type="http://schemas.openxmlformats.org/officeDocument/2006/relationships/image" Target="../media/image491.png"/><Relationship Id="rId3" Type="http://schemas.openxmlformats.org/officeDocument/2006/relationships/image" Target="../media/image440.png"/><Relationship Id="rId7" Type="http://schemas.openxmlformats.org/officeDocument/2006/relationships/image" Target="../media/image481.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471.png"/><Relationship Id="rId5" Type="http://schemas.openxmlformats.org/officeDocument/2006/relationships/image" Target="../media/image461.png"/><Relationship Id="rId4" Type="http://schemas.openxmlformats.org/officeDocument/2006/relationships/image" Target="../media/image450.png"/></Relationships>
</file>

<file path=ppt/slides/_rels/slide97.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350.png"/><Relationship Id="rId7" Type="http://schemas.openxmlformats.org/officeDocument/2006/relationships/image" Target="../media/image470.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460.png"/><Relationship Id="rId5" Type="http://schemas.openxmlformats.org/officeDocument/2006/relationships/image" Target="../media/image500.png"/><Relationship Id="rId4" Type="http://schemas.openxmlformats.org/officeDocument/2006/relationships/image" Target="../media/image490.png"/></Relationships>
</file>

<file path=ppt/slides/_rels/slide98.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350.png"/><Relationship Id="rId7" Type="http://schemas.openxmlformats.org/officeDocument/2006/relationships/image" Target="../media/image520.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460.png"/><Relationship Id="rId5" Type="http://schemas.openxmlformats.org/officeDocument/2006/relationships/image" Target="../media/image510.png"/><Relationship Id="rId4" Type="http://schemas.openxmlformats.org/officeDocument/2006/relationships/image" Target="../media/image490.png"/></Relationships>
</file>

<file path=ppt/slides/_rels/slide99.xml.rels><?xml version="1.0" encoding="UTF-8" standalone="yes"?>
<Relationships xmlns="http://schemas.openxmlformats.org/package/2006/relationships"><Relationship Id="rId3" Type="http://schemas.openxmlformats.org/officeDocument/2006/relationships/image" Target="../media/image530.png"/><Relationship Id="rId7" Type="http://schemas.openxmlformats.org/officeDocument/2006/relationships/image" Target="../media/image570.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560.png"/><Relationship Id="rId5" Type="http://schemas.openxmlformats.org/officeDocument/2006/relationships/image" Target="../media/image550.png"/><Relationship Id="rId4" Type="http://schemas.openxmlformats.org/officeDocument/2006/relationships/image" Target="../media/image54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684"/>
        </a:solidFill>
        <a:effectLst/>
      </p:bgPr>
    </p:bg>
    <p:spTree>
      <p:nvGrpSpPr>
        <p:cNvPr id="1" name=""/>
        <p:cNvGrpSpPr/>
        <p:nvPr/>
      </p:nvGrpSpPr>
      <p:grpSpPr>
        <a:xfrm>
          <a:off x="0" y="0"/>
          <a:ext cx="0" cy="0"/>
          <a:chOff x="0" y="0"/>
          <a:chExt cx="0" cy="0"/>
        </a:xfrm>
      </p:grpSpPr>
      <p:sp>
        <p:nvSpPr>
          <p:cNvPr id="4" name="文本框 3"/>
          <p:cNvSpPr txBox="1"/>
          <p:nvPr/>
        </p:nvSpPr>
        <p:spPr>
          <a:xfrm>
            <a:off x="2727158" y="2057400"/>
            <a:ext cx="6737684" cy="1015663"/>
          </a:xfrm>
          <a:prstGeom prst="rect">
            <a:avLst/>
          </a:prstGeom>
          <a:noFill/>
        </p:spPr>
        <p:txBody>
          <a:bodyPr wrap="square" rtlCol="0">
            <a:spAutoFit/>
          </a:bodyPr>
          <a:lstStyle/>
          <a:p>
            <a:pPr algn="ctr"/>
            <a:r>
              <a:rPr lang="zh-CN" altLang="en-US" sz="6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数据结构</a:t>
            </a:r>
          </a:p>
        </p:txBody>
      </p:sp>
      <p:sp>
        <p:nvSpPr>
          <p:cNvPr id="7" name="文本框 6"/>
          <p:cNvSpPr txBox="1"/>
          <p:nvPr/>
        </p:nvSpPr>
        <p:spPr>
          <a:xfrm>
            <a:off x="4034782" y="4299065"/>
            <a:ext cx="4122438" cy="430374"/>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俞勇、张铭、陈越、韩文弢</a:t>
            </a:r>
          </a:p>
        </p:txBody>
      </p:sp>
      <p:sp>
        <p:nvSpPr>
          <p:cNvPr id="8" name="文本框 7"/>
          <p:cNvSpPr txBox="1"/>
          <p:nvPr/>
        </p:nvSpPr>
        <p:spPr>
          <a:xfrm>
            <a:off x="3016738" y="4985017"/>
            <a:ext cx="6158524" cy="396583"/>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上海交通大学、北京大学、浙江大学、清华大学</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6.3.1</a:t>
            </a:r>
            <a:r>
              <a:rPr lang="zh-CN" altLang="en-US" dirty="0"/>
              <a:t> 二叉堆的定义</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6.3 </a:t>
            </a:r>
            <a:r>
              <a:rPr lang="zh-CN" altLang="en-US" dirty="0"/>
              <a:t>二叉堆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noAutofit/>
              </a:bodyPr>
              <a:lstStyle/>
              <a:p>
                <a:r>
                  <a:rPr lang="zh-CN" altLang="en-US" dirty="0"/>
                  <a:t>注意到二叉堆是一棵完全二叉树，可以将其保存在一个数组中（使用</a:t>
                </a:r>
                <a:r>
                  <a:rPr lang="en-US" altLang="zh-CN" dirty="0"/>
                  <a:t>5.3.4</a:t>
                </a:r>
                <a:r>
                  <a:rPr lang="zh-CN" altLang="en-US" dirty="0"/>
                  <a:t>节的约定，根结点是下标为</a:t>
                </a:r>
                <a:r>
                  <a:rPr lang="en-US" altLang="zh-CN" dirty="0"/>
                  <a:t>1</a:t>
                </a:r>
                <a:r>
                  <a:rPr lang="zh-CN" altLang="en-US" dirty="0"/>
                  <a:t>的元素），并具有以下性质：</a:t>
                </a:r>
              </a:p>
              <a:p>
                <a:pPr marL="342900" indent="-342900">
                  <a:buFont typeface="Arial" panose="020B0604020202020204" pitchFamily="34" charset="0"/>
                  <a:buChar char="•"/>
                </a:pPr>
                <a:r>
                  <a:rPr lang="zh-CN" altLang="en-US" dirty="0"/>
                  <a:t>结点 </a:t>
                </a:r>
                <a:r>
                  <a:rPr lang="en-US" altLang="zh-CN" dirty="0"/>
                  <a:t>i </a:t>
                </a:r>
                <a:r>
                  <a:rPr lang="zh-CN" altLang="en-US" dirty="0"/>
                  <a:t>的左右</a:t>
                </a:r>
                <a:r>
                  <a:rPr lang="zh-CN" altLang="en-US" dirty="0">
                    <a:solidFill>
                      <a:srgbClr val="009999"/>
                    </a:solidFill>
                  </a:rPr>
                  <a:t>子结点</a:t>
                </a:r>
                <a:r>
                  <a:rPr lang="zh-CN" altLang="en-US" dirty="0"/>
                  <a:t>（如果存在）的下标分别为 </a:t>
                </a:r>
                <a:r>
                  <a:rPr lang="en-US" altLang="zh-CN" dirty="0"/>
                  <a:t>2i </a:t>
                </a:r>
                <a:r>
                  <a:rPr lang="zh-CN" altLang="en-US" dirty="0"/>
                  <a:t>和 </a:t>
                </a:r>
                <a:r>
                  <a:rPr lang="en-US" altLang="zh-CN" dirty="0"/>
                  <a:t>2i+1</a:t>
                </a:r>
                <a:r>
                  <a:rPr lang="zh-CN" altLang="en-US" dirty="0"/>
                  <a:t>。</a:t>
                </a:r>
                <a:endParaRPr lang="en-US" altLang="zh-CN" dirty="0"/>
              </a:p>
              <a:p>
                <a:pPr marL="342900" indent="-342900">
                  <a:buFont typeface="Arial" panose="020B0604020202020204" pitchFamily="34" charset="0"/>
                  <a:buChar char="•"/>
                </a:pPr>
                <a:r>
                  <a:rPr lang="zh-CN" altLang="en-US" dirty="0"/>
                  <a:t>结点 </a:t>
                </a:r>
                <a:r>
                  <a:rPr lang="en-US" altLang="zh-CN" dirty="0"/>
                  <a:t>i </a:t>
                </a:r>
                <a:r>
                  <a:rPr lang="zh-CN" altLang="en-US" dirty="0"/>
                  <a:t>的</a:t>
                </a:r>
                <a:r>
                  <a:rPr lang="zh-CN" altLang="en-US" dirty="0">
                    <a:solidFill>
                      <a:srgbClr val="009999"/>
                    </a:solidFill>
                  </a:rPr>
                  <a:t>父结点</a:t>
                </a:r>
                <a:r>
                  <a:rPr lang="zh-CN" altLang="en-US" dirty="0"/>
                  <a:t>（如果存在）的下标为 </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/2</m:t>
                        </m:r>
                      </m:e>
                    </m:d>
                  </m:oMath>
                </a14:m>
                <a:r>
                  <a:rPr lang="zh-CN" altLang="en-US" dirty="0"/>
                  <a:t>。</a:t>
                </a:r>
              </a:p>
              <a:p>
                <a:r>
                  <a:rPr lang="zh-CN" altLang="en-US" dirty="0"/>
                  <a:t>如图展示了一个最小堆。其中结点 </a:t>
                </a:r>
                <a:r>
                  <a:rPr lang="en-US" altLang="zh-CN" dirty="0"/>
                  <a:t>1 </a:t>
                </a:r>
                <a:r>
                  <a:rPr lang="zh-CN" altLang="en-US" dirty="0"/>
                  <a:t>的子结点为结点 </a:t>
                </a:r>
                <a:r>
                  <a:rPr lang="en-US" altLang="zh-CN" dirty="0"/>
                  <a:t>5 </a:t>
                </a:r>
                <a:r>
                  <a:rPr lang="zh-CN" altLang="en-US" dirty="0"/>
                  <a:t>和结点 </a:t>
                </a:r>
                <a:r>
                  <a:rPr lang="en-US" altLang="zh-CN" dirty="0"/>
                  <a:t>3</a:t>
                </a:r>
                <a:r>
                  <a:rPr lang="zh-CN" altLang="en-US" dirty="0"/>
                  <a:t>，结点 </a:t>
                </a:r>
                <a:r>
                  <a:rPr lang="en-US" altLang="zh-CN" dirty="0"/>
                  <a:t>3 </a:t>
                </a:r>
                <a:r>
                  <a:rPr lang="zh-CN" altLang="en-US" dirty="0"/>
                  <a:t>的子结点只有结点 </a:t>
                </a:r>
                <a:r>
                  <a:rPr lang="en-US" altLang="zh-CN" dirty="0"/>
                  <a:t>8</a:t>
                </a:r>
                <a:r>
                  <a:rPr lang="zh-CN" altLang="en-US" dirty="0"/>
                  <a:t>。可以验证，其中</a:t>
                </a:r>
                <a:r>
                  <a:rPr lang="zh-CN" altLang="en-US" dirty="0">
                    <a:solidFill>
                      <a:srgbClr val="00B0F0"/>
                    </a:solidFill>
                  </a:rPr>
                  <a:t>任意一个结点上的元素都不大于其子结点元素</a:t>
                </a:r>
                <a:r>
                  <a:rPr lang="zh-CN" altLang="en-US" dirty="0"/>
                  <a:t>。</a:t>
                </a:r>
              </a:p>
            </p:txBody>
          </p:sp>
        </mc:Choice>
        <mc:Fallback xmlns="">
          <p:sp>
            <p:nvSpPr>
              <p:cNvPr id="9" name="Content Placeholder 8">
                <a:extLst>
                  <a:ext uri="{FF2B5EF4-FFF2-40B4-BE49-F238E27FC236}">
                    <a16:creationId xmlns:a16="http://schemas.microsoft.com/office/drawing/2014/main" id="{F4440D90-0D27-57F8-FC5B-3114708EBA1C}"/>
                  </a:ext>
                </a:extLst>
              </p:cNvPr>
              <p:cNvSpPr>
                <a:spLocks noGrp="1" noRot="1" noChangeAspect="1" noMove="1" noResize="1" noEditPoints="1" noAdjustHandles="1" noChangeArrowheads="1" noChangeShapeType="1" noTextEdit="1"/>
              </p:cNvSpPr>
              <p:nvPr>
                <p:ph idx="11"/>
              </p:nvPr>
            </p:nvSpPr>
            <p:spPr>
              <a:blipFill>
                <a:blip r:embed="rId2"/>
                <a:stretch>
                  <a:fillRect l="-883" t="-1687" r="-221"/>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0D9375F7-64A1-4329-BC02-A45548F3584A}"/>
              </a:ext>
            </a:extLst>
          </p:cNvPr>
          <p:cNvPicPr>
            <a:picLocks noChangeAspect="1"/>
          </p:cNvPicPr>
          <p:nvPr/>
        </p:nvPicPr>
        <p:blipFill rotWithShape="1">
          <a:blip r:embed="rId3"/>
          <a:srcRect r="72067"/>
          <a:stretch/>
        </p:blipFill>
        <p:spPr>
          <a:xfrm>
            <a:off x="838201" y="3805237"/>
            <a:ext cx="2389741" cy="2190143"/>
          </a:xfrm>
          <a:prstGeom prst="rect">
            <a:avLst/>
          </a:prstGeom>
        </p:spPr>
      </p:pic>
      <p:sp>
        <p:nvSpPr>
          <p:cNvPr id="3" name="文本框 2">
            <a:extLst>
              <a:ext uri="{FF2B5EF4-FFF2-40B4-BE49-F238E27FC236}">
                <a16:creationId xmlns:a16="http://schemas.microsoft.com/office/drawing/2014/main" id="{54E24681-9E76-4171-8712-6EF44BA0A40D}"/>
              </a:ext>
            </a:extLst>
          </p:cNvPr>
          <p:cNvSpPr txBox="1"/>
          <p:nvPr/>
        </p:nvSpPr>
        <p:spPr>
          <a:xfrm>
            <a:off x="4616450" y="-1492250"/>
            <a:ext cx="673100" cy="369332"/>
          </a:xfrm>
          <a:prstGeom prst="rect">
            <a:avLst/>
          </a:prstGeom>
          <a:noFill/>
        </p:spPr>
        <p:txBody>
          <a:bodyPr wrap="square" rtlCol="0">
            <a:spAutoFit/>
          </a:bodyPr>
          <a:lstStyle/>
          <a:p>
            <a:r>
              <a:rPr lang="zh-CN" altLang="en-US" dirty="0"/>
              <a:t>结点</a:t>
            </a:r>
          </a:p>
        </p:txBody>
      </p:sp>
      <p:pic>
        <p:nvPicPr>
          <p:cNvPr id="12" name="图片 11">
            <a:extLst>
              <a:ext uri="{FF2B5EF4-FFF2-40B4-BE49-F238E27FC236}">
                <a16:creationId xmlns:a16="http://schemas.microsoft.com/office/drawing/2014/main" id="{2789DC30-91DF-4408-A999-50A809E1CCBF}"/>
              </a:ext>
            </a:extLst>
          </p:cNvPr>
          <p:cNvPicPr>
            <a:picLocks noChangeAspect="1"/>
          </p:cNvPicPr>
          <p:nvPr/>
        </p:nvPicPr>
        <p:blipFill rotWithShape="1">
          <a:blip r:embed="rId3"/>
          <a:srcRect l="40758" t="20504" b="35611"/>
          <a:stretch/>
        </p:blipFill>
        <p:spPr>
          <a:xfrm>
            <a:off x="5035550" y="3805237"/>
            <a:ext cx="6127750" cy="1162051"/>
          </a:xfrm>
          <a:prstGeom prst="rect">
            <a:avLst/>
          </a:prstGeom>
        </p:spPr>
      </p:pic>
      <p:graphicFrame>
        <p:nvGraphicFramePr>
          <p:cNvPr id="4" name="表格 4">
            <a:extLst>
              <a:ext uri="{FF2B5EF4-FFF2-40B4-BE49-F238E27FC236}">
                <a16:creationId xmlns:a16="http://schemas.microsoft.com/office/drawing/2014/main" id="{02D9877A-1C52-424C-8661-C19862C887A4}"/>
              </a:ext>
            </a:extLst>
          </p:cNvPr>
          <p:cNvGraphicFramePr>
            <a:graphicFrameLocks noGrp="1"/>
          </p:cNvGraphicFramePr>
          <p:nvPr>
            <p:extLst>
              <p:ext uri="{D42A27DB-BD31-4B8C-83A1-F6EECF244321}">
                <p14:modId xmlns:p14="http://schemas.microsoft.com/office/powerpoint/2010/main" val="3854938518"/>
              </p:ext>
            </p:extLst>
          </p:nvPr>
        </p:nvGraphicFramePr>
        <p:xfrm>
          <a:off x="4063999" y="3875087"/>
          <a:ext cx="7099295" cy="2044186"/>
        </p:xfrm>
        <a:graphic>
          <a:graphicData uri="http://schemas.openxmlformats.org/drawingml/2006/table">
            <a:tbl>
              <a:tblPr firstRow="1" bandRow="1">
                <a:tableStyleId>{073A0DAA-6AF3-43AB-8588-CEC1D06C72B9}</a:tableStyleId>
              </a:tblPr>
              <a:tblGrid>
                <a:gridCol w="1014185">
                  <a:extLst>
                    <a:ext uri="{9D8B030D-6E8A-4147-A177-3AD203B41FA5}">
                      <a16:colId xmlns:a16="http://schemas.microsoft.com/office/drawing/2014/main" val="4106419593"/>
                    </a:ext>
                  </a:extLst>
                </a:gridCol>
                <a:gridCol w="1014185">
                  <a:extLst>
                    <a:ext uri="{9D8B030D-6E8A-4147-A177-3AD203B41FA5}">
                      <a16:colId xmlns:a16="http://schemas.microsoft.com/office/drawing/2014/main" val="4202749020"/>
                    </a:ext>
                  </a:extLst>
                </a:gridCol>
                <a:gridCol w="1014185">
                  <a:extLst>
                    <a:ext uri="{9D8B030D-6E8A-4147-A177-3AD203B41FA5}">
                      <a16:colId xmlns:a16="http://schemas.microsoft.com/office/drawing/2014/main" val="3360428691"/>
                    </a:ext>
                  </a:extLst>
                </a:gridCol>
                <a:gridCol w="1014185">
                  <a:extLst>
                    <a:ext uri="{9D8B030D-6E8A-4147-A177-3AD203B41FA5}">
                      <a16:colId xmlns:a16="http://schemas.microsoft.com/office/drawing/2014/main" val="2362830320"/>
                    </a:ext>
                  </a:extLst>
                </a:gridCol>
                <a:gridCol w="1014185">
                  <a:extLst>
                    <a:ext uri="{9D8B030D-6E8A-4147-A177-3AD203B41FA5}">
                      <a16:colId xmlns:a16="http://schemas.microsoft.com/office/drawing/2014/main" val="1805598196"/>
                    </a:ext>
                  </a:extLst>
                </a:gridCol>
                <a:gridCol w="1014185">
                  <a:extLst>
                    <a:ext uri="{9D8B030D-6E8A-4147-A177-3AD203B41FA5}">
                      <a16:colId xmlns:a16="http://schemas.microsoft.com/office/drawing/2014/main" val="1459853097"/>
                    </a:ext>
                  </a:extLst>
                </a:gridCol>
                <a:gridCol w="1014185">
                  <a:extLst>
                    <a:ext uri="{9D8B030D-6E8A-4147-A177-3AD203B41FA5}">
                      <a16:colId xmlns:a16="http://schemas.microsoft.com/office/drawing/2014/main" val="999134915"/>
                    </a:ext>
                  </a:extLst>
                </a:gridCol>
              </a:tblGrid>
              <a:tr h="1022093">
                <a:tc>
                  <a:txBody>
                    <a:bodyPr/>
                    <a:lstStyle/>
                    <a:p>
                      <a:pPr algn="ctr"/>
                      <a:r>
                        <a:rPr lang="zh-CN" altLang="en-US" dirty="0">
                          <a:solidFill>
                            <a:schemeClr val="tx1"/>
                          </a:solidFill>
                        </a:rPr>
                        <a:t>结点</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6517451"/>
                  </a:ext>
                </a:extLst>
              </a:tr>
              <a:tr h="1022093">
                <a:tc>
                  <a:txBody>
                    <a:bodyPr/>
                    <a:lstStyle/>
                    <a:p>
                      <a:pPr algn="ctr"/>
                      <a:r>
                        <a:rPr lang="zh-CN" altLang="en-US" dirty="0">
                          <a:solidFill>
                            <a:schemeClr val="tx1"/>
                          </a:solidFill>
                        </a:rPr>
                        <a:t>下标</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1</a:t>
                      </a:r>
                      <a:endParaRPr lang="zh-CN" altLang="en-US"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2</a:t>
                      </a:r>
                      <a:endParaRPr lang="zh-CN" altLang="en-US"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3</a:t>
                      </a:r>
                      <a:endParaRPr lang="zh-CN" altLang="en-US"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4</a:t>
                      </a:r>
                      <a:endParaRPr lang="zh-CN" altLang="en-US"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5</a:t>
                      </a:r>
                      <a:endParaRPr lang="zh-CN" altLang="en-US"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6</a:t>
                      </a:r>
                      <a:endParaRPr lang="zh-CN" altLang="en-US"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1505848"/>
                  </a:ext>
                </a:extLst>
              </a:tr>
            </a:tbl>
          </a:graphicData>
        </a:graphic>
      </p:graphicFrame>
      <p:sp>
        <p:nvSpPr>
          <p:cNvPr id="5" name="文本框 4">
            <a:extLst>
              <a:ext uri="{FF2B5EF4-FFF2-40B4-BE49-F238E27FC236}">
                <a16:creationId xmlns:a16="http://schemas.microsoft.com/office/drawing/2014/main" id="{55F4CA7C-4A14-A976-8580-9E2F5BDA503E}"/>
              </a:ext>
            </a:extLst>
          </p:cNvPr>
          <p:cNvSpPr txBox="1"/>
          <p:nvPr/>
        </p:nvSpPr>
        <p:spPr>
          <a:xfrm>
            <a:off x="6951643" y="6108386"/>
            <a:ext cx="1569660" cy="369332"/>
          </a:xfrm>
          <a:prstGeom prst="rect">
            <a:avLst/>
          </a:prstGeom>
          <a:solidFill>
            <a:srgbClr val="009999"/>
          </a:solid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堆的存储结构</a:t>
            </a:r>
          </a:p>
        </p:txBody>
      </p:sp>
      <p:sp>
        <p:nvSpPr>
          <p:cNvPr id="10" name="文本框 9">
            <a:extLst>
              <a:ext uri="{FF2B5EF4-FFF2-40B4-BE49-F238E27FC236}">
                <a16:creationId xmlns:a16="http://schemas.microsoft.com/office/drawing/2014/main" id="{BC0ED626-FB58-001A-5872-A873498151E5}"/>
              </a:ext>
            </a:extLst>
          </p:cNvPr>
          <p:cNvSpPr txBox="1"/>
          <p:nvPr/>
        </p:nvSpPr>
        <p:spPr>
          <a:xfrm>
            <a:off x="1252280" y="6175997"/>
            <a:ext cx="1561581" cy="369332"/>
          </a:xfrm>
          <a:prstGeom prst="rect">
            <a:avLst/>
          </a:prstGeom>
          <a:solidFill>
            <a:srgbClr val="009999"/>
          </a:solid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堆的逻辑结构</a:t>
            </a:r>
          </a:p>
        </p:txBody>
      </p:sp>
    </p:spTree>
    <p:extLst>
      <p:ext uri="{BB962C8B-B14F-4D97-AF65-F5344CB8AC3E}">
        <p14:creationId xmlns:p14="http://schemas.microsoft.com/office/powerpoint/2010/main" val="11613590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85871BD5-26D9-600E-2EA3-F0DDD8D33587}"/>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关于最大堆和哈夫曼树，下面正确的是</a:t>
            </a:r>
          </a:p>
        </p:txBody>
      </p:sp>
      <p:sp>
        <p:nvSpPr>
          <p:cNvPr id="14" name="文本框 13">
            <a:extLst>
              <a:ext uri="{FF2B5EF4-FFF2-40B4-BE49-F238E27FC236}">
                <a16:creationId xmlns:a16="http://schemas.microsoft.com/office/drawing/2014/main" id="{6BE17308-8B4D-7FA4-6ECD-1CEED68DA46C}"/>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都没有度为</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的结点</a:t>
            </a:r>
          </a:p>
        </p:txBody>
      </p:sp>
      <p:sp>
        <p:nvSpPr>
          <p:cNvPr id="15" name="文本框 14">
            <a:extLst>
              <a:ext uri="{FF2B5EF4-FFF2-40B4-BE49-F238E27FC236}">
                <a16:creationId xmlns:a16="http://schemas.microsoft.com/office/drawing/2014/main" id="{4316C123-2195-42D6-E66A-C0203D5EF76E}"/>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如果树中两个子树的根结点权重或数据相同，可以交换</a:t>
            </a:r>
          </a:p>
        </p:txBody>
      </p:sp>
      <p:sp>
        <p:nvSpPr>
          <p:cNvPr id="16" name="文本框 15">
            <a:extLst>
              <a:ext uri="{FF2B5EF4-FFF2-40B4-BE49-F238E27FC236}">
                <a16:creationId xmlns:a16="http://schemas.microsoft.com/office/drawing/2014/main" id="{AC37B7A6-13B3-73EB-1037-CC694363A4D3}"/>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任何结点的权重或数据大于等于它的所有子孙结点的值</a:t>
            </a:r>
          </a:p>
        </p:txBody>
      </p:sp>
      <p:sp>
        <p:nvSpPr>
          <p:cNvPr id="17" name="文本框 16">
            <a:extLst>
              <a:ext uri="{FF2B5EF4-FFF2-40B4-BE49-F238E27FC236}">
                <a16:creationId xmlns:a16="http://schemas.microsoft.com/office/drawing/2014/main" id="{738D2748-947B-DAEC-5130-5F08548CA5D5}"/>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堆是完全二叉树，而哈夫曼树不是完全二叉树</a:t>
            </a:r>
          </a:p>
        </p:txBody>
      </p:sp>
      <p:sp>
        <p:nvSpPr>
          <p:cNvPr id="18" name="矩形 17">
            <a:extLst>
              <a:ext uri="{FF2B5EF4-FFF2-40B4-BE49-F238E27FC236}">
                <a16:creationId xmlns:a16="http://schemas.microsoft.com/office/drawing/2014/main" id="{8F953A14-7694-5F3D-B93F-D81C74EDBB8E}"/>
              </a:ext>
            </a:extLst>
          </p:cNvPr>
          <p:cNvSpPr>
            <a:spLocks noChangeAspect="1"/>
          </p:cNvSpPr>
          <p:nvPr>
            <p:custDataLst>
              <p:tags r:id="rId7"/>
            </p:custDataLst>
          </p:nvPr>
        </p:nvSpPr>
        <p:spPr>
          <a:xfrm>
            <a:off x="1571625" y="2850356"/>
            <a:ext cx="514350" cy="514350"/>
          </a:xfrm>
          <a:prstGeom prst="rect">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矩形 18">
            <a:extLst>
              <a:ext uri="{FF2B5EF4-FFF2-40B4-BE49-F238E27FC236}">
                <a16:creationId xmlns:a16="http://schemas.microsoft.com/office/drawing/2014/main" id="{65604A1A-2D71-63F2-6F8B-6C41C40873DF}"/>
              </a:ext>
            </a:extLst>
          </p:cNvPr>
          <p:cNvSpPr>
            <a:spLocks noChangeAspect="1"/>
          </p:cNvSpPr>
          <p:nvPr>
            <p:custDataLst>
              <p:tags r:id="rId8"/>
            </p:custDataLst>
          </p:nvPr>
        </p:nvSpPr>
        <p:spPr>
          <a:xfrm>
            <a:off x="1571625" y="3707606"/>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矩形 19">
            <a:extLst>
              <a:ext uri="{FF2B5EF4-FFF2-40B4-BE49-F238E27FC236}">
                <a16:creationId xmlns:a16="http://schemas.microsoft.com/office/drawing/2014/main" id="{CD648E7B-8463-54F4-6845-D75E8FFABE4F}"/>
              </a:ext>
            </a:extLst>
          </p:cNvPr>
          <p:cNvSpPr>
            <a:spLocks noChangeAspect="1"/>
          </p:cNvSpPr>
          <p:nvPr>
            <p:custDataLst>
              <p:tags r:id="rId9"/>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矩形 20">
            <a:extLst>
              <a:ext uri="{FF2B5EF4-FFF2-40B4-BE49-F238E27FC236}">
                <a16:creationId xmlns:a16="http://schemas.microsoft.com/office/drawing/2014/main" id="{D197019A-7121-D887-C276-10A6E482FF63}"/>
              </a:ext>
            </a:extLst>
          </p:cNvPr>
          <p:cNvSpPr>
            <a:spLocks noChangeAspect="1"/>
          </p:cNvSpPr>
          <p:nvPr>
            <p:custDataLst>
              <p:tags r:id="rId10"/>
            </p:custDataLst>
          </p:nvPr>
        </p:nvSpPr>
        <p:spPr>
          <a:xfrm>
            <a:off x="1571625" y="5422106"/>
            <a:ext cx="514350" cy="514350"/>
          </a:xfrm>
          <a:prstGeom prst="rect">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11D210CF-0A91-258A-02CF-621F84528112}"/>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9" name="组合 28">
            <a:extLst>
              <a:ext uri="{FF2B5EF4-FFF2-40B4-BE49-F238E27FC236}">
                <a16:creationId xmlns:a16="http://schemas.microsoft.com/office/drawing/2014/main" id="{37171DA8-41C2-70F5-BC61-E581BCAEA36D}"/>
              </a:ext>
            </a:extLst>
          </p:cNvPr>
          <p:cNvGrpSpPr/>
          <p:nvPr>
            <p:custDataLst>
              <p:tags r:id="rId12"/>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19A7E864-F88F-7AF1-D662-6B5DDBD2DBCC}"/>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a:extLst>
                <a:ext uri="{FF2B5EF4-FFF2-40B4-BE49-F238E27FC236}">
                  <a16:creationId xmlns:a16="http://schemas.microsoft.com/office/drawing/2014/main" id="{BE6C2EE7-7AA8-DE10-1460-1C38C476BF04}"/>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a:extLst>
                <a:ext uri="{FF2B5EF4-FFF2-40B4-BE49-F238E27FC236}">
                  <a16:creationId xmlns:a16="http://schemas.microsoft.com/office/drawing/2014/main" id="{9FE4409E-E9DB-99C4-0E91-F8F43A83A9E1}"/>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8" name="TipText">
              <a:extLst>
                <a:ext uri="{FF2B5EF4-FFF2-40B4-BE49-F238E27FC236}">
                  <a16:creationId xmlns:a16="http://schemas.microsoft.com/office/drawing/2014/main" id="{9437A68D-4ADA-E3BD-F7D9-20D34BEC2036}"/>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60845AE8-F5C1-9042-378D-FFBC58866F66}"/>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291452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6.7 </a:t>
            </a:r>
            <a:r>
              <a:rPr lang="zh-CN" altLang="en-US" dirty="0"/>
              <a:t>拓展延伸</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dirty="0"/>
              <a:t>6.7 </a:t>
            </a:r>
            <a:r>
              <a:rPr lang="zh-CN" altLang="en-US" dirty="0"/>
              <a:t>拓展延伸</a:t>
            </a:r>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r>
              <a:rPr lang="zh-CN" altLang="en-US" dirty="0"/>
              <a:t>优先级队列和堆有很多可以拓展的方面，下面介绍</a:t>
            </a:r>
            <a:r>
              <a:rPr lang="zh-CN" altLang="en-US" b="1" dirty="0">
                <a:solidFill>
                  <a:srgbClr val="009999"/>
                </a:solidFill>
              </a:rPr>
              <a:t>双端优先级队列</a:t>
            </a:r>
            <a:r>
              <a:rPr lang="zh-CN" altLang="en-US" dirty="0"/>
              <a:t>和</a:t>
            </a:r>
            <a:r>
              <a:rPr lang="zh-CN" altLang="en-US" b="1" dirty="0">
                <a:solidFill>
                  <a:srgbClr val="009999"/>
                </a:solidFill>
              </a:rPr>
              <a:t>对顶堆</a:t>
            </a:r>
            <a:r>
              <a:rPr lang="zh-CN" altLang="en-US" dirty="0"/>
              <a:t>。</a:t>
            </a:r>
          </a:p>
        </p:txBody>
      </p:sp>
    </p:spTree>
    <p:extLst>
      <p:ext uri="{BB962C8B-B14F-4D97-AF65-F5344CB8AC3E}">
        <p14:creationId xmlns:p14="http://schemas.microsoft.com/office/powerpoint/2010/main" val="18130337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6.7.1 </a:t>
            </a:r>
            <a:r>
              <a:rPr lang="zh-CN" altLang="en-US" dirty="0"/>
              <a:t>*双端优先级队列</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6.7 </a:t>
            </a:r>
            <a:r>
              <a:rPr lang="zh-CN" altLang="en-US" dirty="0"/>
              <a:t>拓展延伸</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r>
              <a:rPr lang="zh-CN" altLang="en-US" dirty="0"/>
              <a:t>有的应用需要同时支持获取集合中的</a:t>
            </a:r>
            <a:r>
              <a:rPr lang="zh-CN" altLang="en-US" dirty="0">
                <a:solidFill>
                  <a:srgbClr val="C00000"/>
                </a:solidFill>
              </a:rPr>
              <a:t>最大</a:t>
            </a:r>
            <a:r>
              <a:rPr lang="zh-CN" altLang="en-US" dirty="0"/>
              <a:t>和</a:t>
            </a:r>
            <a:r>
              <a:rPr lang="zh-CN" altLang="en-US" dirty="0">
                <a:solidFill>
                  <a:srgbClr val="00B0F0"/>
                </a:solidFill>
              </a:rPr>
              <a:t>最小</a:t>
            </a:r>
            <a:r>
              <a:rPr lang="zh-CN" altLang="en-US" dirty="0"/>
              <a:t>元素的操作，我们把这样的数据结构称为双端优先级队列。与普通的优先级队列相比，双端优先级队列的</a:t>
            </a:r>
            <a:r>
              <a:rPr lang="en-US" altLang="zh-CN" dirty="0"/>
              <a:t>ADT</a:t>
            </a:r>
            <a:r>
              <a:rPr lang="zh-CN" altLang="en-US" dirty="0"/>
              <a:t>增加了</a:t>
            </a:r>
            <a:r>
              <a:rPr lang="en-US" altLang="zh-CN" dirty="0" err="1"/>
              <a:t>ExtractMax</a:t>
            </a:r>
            <a:r>
              <a:rPr lang="zh-CN" altLang="en-US" dirty="0"/>
              <a:t>和</a:t>
            </a:r>
            <a:r>
              <a:rPr lang="en-US" altLang="zh-CN" dirty="0" err="1"/>
              <a:t>PeekMax</a:t>
            </a:r>
            <a:r>
              <a:rPr lang="zh-CN" altLang="en-US" dirty="0"/>
              <a:t>操作。</a:t>
            </a:r>
          </a:p>
          <a:p>
            <a:r>
              <a:rPr lang="zh-CN" altLang="en-US" dirty="0"/>
              <a:t>双端优先级队列</a:t>
            </a:r>
            <a:r>
              <a:rPr lang="zh-CN" altLang="en-US" b="1" dirty="0"/>
              <a:t>可以</a:t>
            </a:r>
            <a:r>
              <a:rPr lang="zh-CN" altLang="en-US" dirty="0"/>
              <a:t>使用一个最大堆和一个最小堆配合来实现。在实现时，这两个堆中的元素要分别增加指向另外一个堆中对应元素的指针域，并在元素插入或者删除时做好相应的维护。第</a:t>
            </a:r>
            <a:r>
              <a:rPr lang="en-US" altLang="zh-CN" dirty="0"/>
              <a:t>12</a:t>
            </a:r>
            <a:r>
              <a:rPr lang="zh-CN" altLang="en-US" dirty="0"/>
              <a:t>章要介绍的自平衡二叉搜索树（如红黑树、</a:t>
            </a:r>
            <a:r>
              <a:rPr lang="en-US" altLang="zh-CN" dirty="0"/>
              <a:t>AA</a:t>
            </a:r>
            <a:r>
              <a:rPr lang="zh-CN" altLang="en-US" dirty="0"/>
              <a:t>树、伸展树等）也可以用来实现双端优先级队列。</a:t>
            </a:r>
            <a:endParaRPr lang="en-US" altLang="zh-CN" dirty="0"/>
          </a:p>
          <a:p>
            <a:r>
              <a:rPr lang="zh-CN" altLang="en-US" dirty="0"/>
              <a:t>此外，双端优先级队列也有一些专用的方法，下面简单介绍</a:t>
            </a:r>
            <a:r>
              <a:rPr lang="zh-CN" altLang="en-US" b="1" dirty="0">
                <a:solidFill>
                  <a:srgbClr val="009999"/>
                </a:solidFill>
              </a:rPr>
              <a:t>最小最大堆</a:t>
            </a:r>
            <a:r>
              <a:rPr lang="zh-CN" altLang="en-US" dirty="0"/>
              <a:t>。</a:t>
            </a:r>
          </a:p>
        </p:txBody>
      </p:sp>
    </p:spTree>
    <p:extLst>
      <p:ext uri="{BB962C8B-B14F-4D97-AF65-F5344CB8AC3E}">
        <p14:creationId xmlns:p14="http://schemas.microsoft.com/office/powerpoint/2010/main" val="23246735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6.7.1 </a:t>
            </a:r>
            <a:r>
              <a:rPr lang="zh-CN" altLang="en-US" dirty="0"/>
              <a:t>*双端优先级队列</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6.7 </a:t>
            </a:r>
            <a:r>
              <a:rPr lang="zh-CN" altLang="en-US" dirty="0"/>
              <a:t>拓展延伸</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r>
              <a:rPr lang="zh-CN" altLang="en-US" b="1" dirty="0">
                <a:solidFill>
                  <a:srgbClr val="009999"/>
                </a:solidFill>
              </a:rPr>
              <a:t>最小最大堆</a:t>
            </a:r>
            <a:r>
              <a:rPr lang="zh-CN" altLang="en-US" dirty="0"/>
              <a:t>与二叉堆的基本原理相似，本身是一棵完全二叉树的结构。</a:t>
            </a:r>
            <a:endParaRPr lang="en-US" altLang="zh-CN" dirty="0"/>
          </a:p>
          <a:p>
            <a:r>
              <a:rPr lang="zh-CN" altLang="en-US" dirty="0"/>
              <a:t>它结合了最小堆和最大堆的特性：位于</a:t>
            </a:r>
            <a:r>
              <a:rPr lang="zh-CN" altLang="en-US" b="1" dirty="0"/>
              <a:t>奇数层</a:t>
            </a:r>
            <a:r>
              <a:rPr lang="zh-CN" altLang="en-US" dirty="0"/>
              <a:t>（</a:t>
            </a:r>
            <a:r>
              <a:rPr lang="en-US" altLang="zh-CN" dirty="0"/>
              <a:t>1</a:t>
            </a:r>
            <a:r>
              <a:rPr lang="zh-CN" altLang="en-US" dirty="0"/>
              <a:t>、</a:t>
            </a:r>
            <a:r>
              <a:rPr lang="en-US" altLang="zh-CN" dirty="0"/>
              <a:t>3</a:t>
            </a:r>
            <a:r>
              <a:rPr lang="zh-CN" altLang="en-US" dirty="0"/>
              <a:t>、</a:t>
            </a:r>
            <a:r>
              <a:rPr lang="en-US" altLang="zh-CN" dirty="0"/>
              <a:t>5</a:t>
            </a:r>
            <a:r>
              <a:rPr lang="zh-CN" altLang="en-US" dirty="0"/>
              <a:t>、</a:t>
            </a:r>
            <a:r>
              <a:rPr lang="en-US" altLang="zh-CN" dirty="0"/>
              <a:t>……</a:t>
            </a:r>
            <a:r>
              <a:rPr lang="zh-CN" altLang="en-US" dirty="0"/>
              <a:t>）的结点小于它的所有后代结点，而位于</a:t>
            </a:r>
            <a:r>
              <a:rPr lang="zh-CN" altLang="en-US" b="1" dirty="0"/>
              <a:t>偶数层</a:t>
            </a:r>
            <a:r>
              <a:rPr lang="zh-CN" altLang="en-US" dirty="0"/>
              <a:t>（</a:t>
            </a:r>
            <a:r>
              <a:rPr lang="en-US" altLang="zh-CN" dirty="0"/>
              <a:t>2</a:t>
            </a:r>
            <a:r>
              <a:rPr lang="zh-CN" altLang="en-US" dirty="0"/>
              <a:t>、</a:t>
            </a:r>
            <a:r>
              <a:rPr lang="en-US" altLang="zh-CN" dirty="0"/>
              <a:t>4</a:t>
            </a:r>
            <a:r>
              <a:rPr lang="zh-CN" altLang="en-US" dirty="0"/>
              <a:t>、</a:t>
            </a:r>
            <a:r>
              <a:rPr lang="en-US" altLang="zh-CN" dirty="0"/>
              <a:t>6</a:t>
            </a:r>
            <a:r>
              <a:rPr lang="zh-CN" altLang="en-US" dirty="0"/>
              <a:t>、</a:t>
            </a:r>
            <a:r>
              <a:rPr lang="en-US" altLang="zh-CN" dirty="0"/>
              <a:t>……</a:t>
            </a:r>
            <a:r>
              <a:rPr lang="zh-CN" altLang="en-US" dirty="0"/>
              <a:t>）的结点大于它的所有后代结点，如图所示。同理，还可以定义最大最小堆。</a:t>
            </a:r>
          </a:p>
        </p:txBody>
      </p:sp>
      <p:pic>
        <p:nvPicPr>
          <p:cNvPr id="2" name="图片 1">
            <a:extLst>
              <a:ext uri="{FF2B5EF4-FFF2-40B4-BE49-F238E27FC236}">
                <a16:creationId xmlns:a16="http://schemas.microsoft.com/office/drawing/2014/main" id="{46B30E2F-9F05-4D65-AC65-5D345B8C0EBA}"/>
              </a:ext>
            </a:extLst>
          </p:cNvPr>
          <p:cNvPicPr>
            <a:picLocks noChangeAspect="1"/>
          </p:cNvPicPr>
          <p:nvPr/>
        </p:nvPicPr>
        <p:blipFill>
          <a:blip r:embed="rId3"/>
          <a:stretch>
            <a:fillRect/>
          </a:stretch>
        </p:blipFill>
        <p:spPr>
          <a:xfrm>
            <a:off x="2736515" y="2928544"/>
            <a:ext cx="6249134" cy="3250006"/>
          </a:xfrm>
          <a:prstGeom prst="rect">
            <a:avLst/>
          </a:prstGeom>
        </p:spPr>
      </p:pic>
    </p:spTree>
    <p:extLst>
      <p:ext uri="{BB962C8B-B14F-4D97-AF65-F5344CB8AC3E}">
        <p14:creationId xmlns:p14="http://schemas.microsoft.com/office/powerpoint/2010/main" val="10779368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6.7.1 </a:t>
            </a:r>
            <a:r>
              <a:rPr lang="zh-CN" altLang="en-US" dirty="0"/>
              <a:t>*双端优先级队列</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6.7 </a:t>
            </a:r>
            <a:r>
              <a:rPr lang="zh-CN" altLang="en-US" dirty="0"/>
              <a:t>拓展延伸</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pPr marL="342900" indent="-342900">
              <a:buFont typeface="Arial" panose="020B0604020202020204" pitchFamily="34" charset="0"/>
              <a:buChar char="•"/>
            </a:pPr>
            <a:r>
              <a:rPr lang="zh-CN" altLang="en-US" b="1" dirty="0"/>
              <a:t>插入操作</a:t>
            </a:r>
            <a:r>
              <a:rPr lang="en-US" altLang="zh-CN" b="1" dirty="0"/>
              <a:t>Insert</a:t>
            </a:r>
            <a:r>
              <a:rPr lang="zh-CN" altLang="en-US" dirty="0"/>
              <a:t>：向最小最大堆插入元素时，先将待插入的元素置于数组末尾，然后根据情况上调该元素在堆中的位置。调整时，与二叉堆的区别在于二叉堆每次都和上一层的元素（父结点）进行比较，而最小最大堆在和父结点比较一次之后会进行连续的跨层比较（也就是和祖父结点进行比较），直到根结点。</a:t>
            </a:r>
          </a:p>
          <a:p>
            <a:pPr marL="342900" indent="-342900">
              <a:buFont typeface="Arial" panose="020B0604020202020204" pitchFamily="34" charset="0"/>
              <a:buChar char="•"/>
            </a:pPr>
            <a:r>
              <a:rPr lang="zh-CN" altLang="en-US" b="1" dirty="0"/>
              <a:t>查询最小元素</a:t>
            </a:r>
            <a:r>
              <a:rPr lang="en-US" altLang="zh-CN" b="1" dirty="0" err="1"/>
              <a:t>PeekMin</a:t>
            </a:r>
            <a:r>
              <a:rPr lang="zh-CN" altLang="en-US" dirty="0"/>
              <a:t>：最小最大堆的最小元素一定是根结点。</a:t>
            </a:r>
          </a:p>
          <a:p>
            <a:pPr marL="342900" indent="-342900">
              <a:buFont typeface="Arial" panose="020B0604020202020204" pitchFamily="34" charset="0"/>
              <a:buChar char="•"/>
            </a:pPr>
            <a:r>
              <a:rPr lang="zh-CN" altLang="en-US" b="1" dirty="0"/>
              <a:t>查询最大元素</a:t>
            </a:r>
            <a:r>
              <a:rPr lang="en-US" altLang="zh-CN" b="1" dirty="0" err="1"/>
              <a:t>PeekMax</a:t>
            </a:r>
            <a:r>
              <a:rPr lang="zh-CN" altLang="en-US" dirty="0"/>
              <a:t>：最小最大堆的最大元素一定是根结点的两个子结点之一。</a:t>
            </a:r>
          </a:p>
          <a:p>
            <a:pPr marL="342900" indent="-342900">
              <a:buFont typeface="Arial" panose="020B0604020202020204" pitchFamily="34" charset="0"/>
              <a:buChar char="•"/>
            </a:pPr>
            <a:r>
              <a:rPr lang="zh-CN" altLang="en-US" b="1" dirty="0"/>
              <a:t>删除最小元素</a:t>
            </a:r>
            <a:r>
              <a:rPr lang="en-US" altLang="zh-CN" b="1" dirty="0" err="1"/>
              <a:t>ExtractMin</a:t>
            </a:r>
            <a:r>
              <a:rPr lang="zh-CN" altLang="en-US" dirty="0"/>
              <a:t>：由于最小元素在最小最大堆的根结点，在删除时将数组最后一个元素交换至根结点位置，然后下调该元素在堆中的位置。在下调时，需要注意挑选交换的候选元素时要往下看两层。</a:t>
            </a:r>
          </a:p>
          <a:p>
            <a:pPr marL="342900" indent="-342900">
              <a:buFont typeface="Arial" panose="020B0604020202020204" pitchFamily="34" charset="0"/>
              <a:buChar char="•"/>
            </a:pPr>
            <a:r>
              <a:rPr lang="zh-CN" altLang="en-US" b="1" dirty="0"/>
              <a:t>删除最大元素</a:t>
            </a:r>
            <a:r>
              <a:rPr lang="en-US" altLang="zh-CN" b="1" dirty="0" err="1"/>
              <a:t>ExtractMax</a:t>
            </a:r>
            <a:r>
              <a:rPr lang="zh-CN" altLang="en-US" dirty="0"/>
              <a:t>：与</a:t>
            </a:r>
            <a:r>
              <a:rPr lang="en-US" altLang="zh-CN" dirty="0" err="1"/>
              <a:t>ExtractMin</a:t>
            </a:r>
            <a:r>
              <a:rPr lang="zh-CN" altLang="en-US" dirty="0"/>
              <a:t>类似，最大元素是根结点的两个子结点之一，将数组最后一个元素交换至最大元素位置，然后进行下调操作。</a:t>
            </a:r>
          </a:p>
        </p:txBody>
      </p:sp>
    </p:spTree>
    <p:extLst>
      <p:ext uri="{BB962C8B-B14F-4D97-AF65-F5344CB8AC3E}">
        <p14:creationId xmlns:p14="http://schemas.microsoft.com/office/powerpoint/2010/main" val="26080930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6.7.2 </a:t>
            </a:r>
            <a:r>
              <a:rPr lang="zh-CN" altLang="en-US" dirty="0"/>
              <a:t>对顶堆</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6.7 </a:t>
            </a:r>
            <a:r>
              <a:rPr lang="zh-CN" altLang="en-US" dirty="0"/>
              <a:t>拓展延伸</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r>
              <a:rPr lang="zh-CN" altLang="en-US" dirty="0"/>
              <a:t>普通的堆只能解决最大或者最小的问题，对于</a:t>
            </a:r>
            <a:r>
              <a:rPr lang="zh-CN" altLang="en-US" dirty="0">
                <a:solidFill>
                  <a:srgbClr val="00B0F0"/>
                </a:solidFill>
              </a:rPr>
              <a:t>第</a:t>
            </a:r>
            <a:r>
              <a:rPr lang="en-US" altLang="zh-CN" dirty="0">
                <a:solidFill>
                  <a:srgbClr val="00B0F0"/>
                </a:solidFill>
              </a:rPr>
              <a:t>k</a:t>
            </a:r>
            <a:r>
              <a:rPr lang="zh-CN" altLang="en-US" dirty="0">
                <a:solidFill>
                  <a:srgbClr val="00B0F0"/>
                </a:solidFill>
              </a:rPr>
              <a:t>大（或者第</a:t>
            </a:r>
            <a:r>
              <a:rPr lang="en-US" altLang="zh-CN" dirty="0">
                <a:solidFill>
                  <a:srgbClr val="00B0F0"/>
                </a:solidFill>
              </a:rPr>
              <a:t>k</a:t>
            </a:r>
            <a:r>
              <a:rPr lang="zh-CN" altLang="en-US" dirty="0">
                <a:solidFill>
                  <a:srgbClr val="00B0F0"/>
                </a:solidFill>
              </a:rPr>
              <a:t>小）这样的问题，可以用两个堆配合解决。</a:t>
            </a:r>
            <a:endParaRPr lang="en-US" altLang="zh-CN" dirty="0">
              <a:solidFill>
                <a:srgbClr val="00B0F0"/>
              </a:solidFill>
            </a:endParaRPr>
          </a:p>
          <a:p>
            <a:r>
              <a:rPr lang="zh-CN" altLang="en-US" dirty="0"/>
              <a:t>以获取当前所有元素中第</a:t>
            </a:r>
            <a:r>
              <a:rPr lang="en-US" altLang="zh-CN" dirty="0"/>
              <a:t>k</a:t>
            </a:r>
            <a:r>
              <a:rPr lang="zh-CN" altLang="en-US" dirty="0"/>
              <a:t>小的元素为例，可以使用一个最大堆维护当前最小的</a:t>
            </a:r>
            <a:r>
              <a:rPr lang="en-US" altLang="zh-CN" dirty="0"/>
              <a:t>k</a:t>
            </a:r>
            <a:r>
              <a:rPr lang="zh-CN" altLang="en-US" dirty="0"/>
              <a:t>个元素，用一个最小堆维护剩下的元素。</a:t>
            </a:r>
            <a:endParaRPr lang="en-US" altLang="zh-CN" dirty="0"/>
          </a:p>
          <a:p>
            <a:r>
              <a:rPr lang="zh-CN" altLang="en-US" dirty="0"/>
              <a:t>如果将最大堆和最小堆看作两个三角形，上述方法好像是把两个三角形顶点对顶点扣在一起，因此被形象地称为</a:t>
            </a:r>
            <a:r>
              <a:rPr lang="zh-CN" altLang="en-US" b="1" dirty="0">
                <a:solidFill>
                  <a:srgbClr val="009999"/>
                </a:solidFill>
              </a:rPr>
              <a:t>对顶堆</a:t>
            </a:r>
            <a:r>
              <a:rPr lang="zh-CN" altLang="en-US" dirty="0"/>
              <a:t>，如图所示。</a:t>
            </a:r>
          </a:p>
        </p:txBody>
      </p:sp>
      <p:pic>
        <p:nvPicPr>
          <p:cNvPr id="2" name="图片 1">
            <a:extLst>
              <a:ext uri="{FF2B5EF4-FFF2-40B4-BE49-F238E27FC236}">
                <a16:creationId xmlns:a16="http://schemas.microsoft.com/office/drawing/2014/main" id="{73EBB6CB-DC29-438F-9B35-48FF75B2A53B}"/>
              </a:ext>
            </a:extLst>
          </p:cNvPr>
          <p:cNvPicPr>
            <a:picLocks noChangeAspect="1"/>
          </p:cNvPicPr>
          <p:nvPr/>
        </p:nvPicPr>
        <p:blipFill>
          <a:blip r:embed="rId3"/>
          <a:stretch>
            <a:fillRect/>
          </a:stretch>
        </p:blipFill>
        <p:spPr>
          <a:xfrm>
            <a:off x="4717473" y="3587750"/>
            <a:ext cx="2628296" cy="2847975"/>
          </a:xfrm>
          <a:prstGeom prst="rect">
            <a:avLst/>
          </a:prstGeom>
        </p:spPr>
      </p:pic>
    </p:spTree>
    <p:extLst>
      <p:ext uri="{BB962C8B-B14F-4D97-AF65-F5344CB8AC3E}">
        <p14:creationId xmlns:p14="http://schemas.microsoft.com/office/powerpoint/2010/main" val="34148002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6.7.2 </a:t>
            </a:r>
            <a:r>
              <a:rPr lang="zh-CN" altLang="en-US" dirty="0"/>
              <a:t>对顶堆</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6.7 </a:t>
            </a:r>
            <a:r>
              <a:rPr lang="zh-CN" altLang="en-US" dirty="0"/>
              <a:t>拓展延伸</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r>
              <a:rPr lang="zh-CN" altLang="en-US" dirty="0"/>
              <a:t>下面分别讨论需要支持的三种操作。</a:t>
            </a:r>
          </a:p>
          <a:p>
            <a:pPr marL="342900" indent="-342900">
              <a:buFont typeface="Arial" panose="020B0604020202020204" pitchFamily="34" charset="0"/>
              <a:buChar char="•"/>
            </a:pPr>
            <a:r>
              <a:rPr lang="zh-CN" altLang="en-US" b="1" dirty="0"/>
              <a:t>获取第</a:t>
            </a:r>
            <a:r>
              <a:rPr lang="en-US" altLang="zh-CN" b="1" dirty="0"/>
              <a:t>k</a:t>
            </a:r>
            <a:r>
              <a:rPr lang="zh-CN" altLang="en-US" b="1" dirty="0"/>
              <a:t>小的元素</a:t>
            </a:r>
            <a:r>
              <a:rPr lang="zh-CN" altLang="en-US" dirty="0"/>
              <a:t>：根据两个堆的定义，最大堆的堆顶元素就是所有元素中第</a:t>
            </a:r>
            <a:r>
              <a:rPr lang="en-US" altLang="zh-CN" dirty="0"/>
              <a:t>k</a:t>
            </a:r>
            <a:r>
              <a:rPr lang="zh-CN" altLang="en-US" dirty="0"/>
              <a:t>小的元素。</a:t>
            </a:r>
          </a:p>
          <a:p>
            <a:pPr marL="342900" indent="-342900">
              <a:buFont typeface="Arial" panose="020B0604020202020204" pitchFamily="34" charset="0"/>
              <a:buChar char="•"/>
            </a:pPr>
            <a:r>
              <a:rPr lang="zh-CN" altLang="en-US" b="1" dirty="0"/>
              <a:t>插入元素</a:t>
            </a:r>
            <a:r>
              <a:rPr lang="zh-CN" altLang="en-US" dirty="0"/>
              <a:t>：如果待插入元素小于最大堆的堆顶元素，那么它应该放在最大堆中，此时将最大堆的堆顶元素取出并插入到最小堆中，然后将带插入元素插入到最大堆中。否则，直接将待插入元素插入到最小堆中。</a:t>
            </a:r>
          </a:p>
          <a:p>
            <a:pPr marL="342900" indent="-342900">
              <a:buFont typeface="Arial" panose="020B0604020202020204" pitchFamily="34" charset="0"/>
              <a:buChar char="•"/>
            </a:pPr>
            <a:r>
              <a:rPr lang="zh-CN" altLang="en-US" b="1" dirty="0"/>
              <a:t>删除元素</a:t>
            </a:r>
            <a:r>
              <a:rPr lang="zh-CN" altLang="en-US" dirty="0"/>
              <a:t>：如果待删除元素在最大堆中，将其删除的同时把最小堆的堆顶元素补充到最大堆中。否则，直接从最小堆中删除元素。</a:t>
            </a:r>
          </a:p>
        </p:txBody>
      </p:sp>
    </p:spTree>
    <p:extLst>
      <p:ext uri="{BB962C8B-B14F-4D97-AF65-F5344CB8AC3E}">
        <p14:creationId xmlns:p14="http://schemas.microsoft.com/office/powerpoint/2010/main" val="37276563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6.7.3 </a:t>
            </a:r>
            <a:r>
              <a:rPr lang="zh-CN" altLang="en-US" dirty="0"/>
              <a:t>堆的应用：</a:t>
            </a:r>
            <a:r>
              <a:rPr lang="en-US" altLang="zh-CN" dirty="0"/>
              <a:t>K</a:t>
            </a:r>
            <a:r>
              <a:rPr lang="zh-CN" altLang="en-US" dirty="0"/>
              <a:t>个最小元素和</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6.7 </a:t>
            </a:r>
            <a:r>
              <a:rPr lang="zh-CN" altLang="en-US" dirty="0"/>
              <a:t>拓展延伸</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a:xfrm>
                <a:off x="584225" y="1276351"/>
                <a:ext cx="11506175" cy="1858940"/>
              </a:xfrm>
            </p:spPr>
            <p:txBody>
              <a:bodyPr>
                <a:normAutofit/>
              </a:bodyPr>
              <a:lstStyle/>
              <a:p>
                <a:r>
                  <a:rPr lang="zh-CN" altLang="en-US" b="1" dirty="0"/>
                  <a:t>问题描述</a:t>
                </a:r>
                <a:r>
                  <a:rPr lang="zh-CN" altLang="en-US" dirty="0"/>
                  <a:t>：给定长度为</a:t>
                </a:r>
                <a:r>
                  <a:rPr lang="en-US" altLang="zh-CN" dirty="0"/>
                  <a:t>N</a:t>
                </a:r>
                <a:r>
                  <a:rPr lang="zh-CN" altLang="en-US" dirty="0"/>
                  <a:t>的整数序列</a:t>
                </a:r>
                <a:r>
                  <a:rPr lang="en-US" altLang="zh-CN" dirty="0"/>
                  <a:t>A[1…N]</a:t>
                </a:r>
                <a:r>
                  <a:rPr lang="zh-CN" altLang="en-US" dirty="0"/>
                  <a:t>，依次查找子序列（前缀）</a:t>
                </a:r>
                <a:r>
                  <a:rPr lang="en-US" altLang="zh-CN" dirty="0"/>
                  <a:t>A[1…K],</a:t>
                </a:r>
                <a:r>
                  <a:rPr lang="zh-CN" altLang="en-US" dirty="0"/>
                  <a:t> </a:t>
                </a:r>
                <a:r>
                  <a:rPr lang="en-US" altLang="zh-CN" dirty="0"/>
                  <a:t>A[1…K+1],…,A[1…N]</a:t>
                </a:r>
                <a:r>
                  <a:rPr lang="zh-CN" altLang="en-US" dirty="0"/>
                  <a:t>中最小的</a:t>
                </a:r>
                <a:r>
                  <a:rPr lang="en-US" altLang="zh-CN" dirty="0"/>
                  <a:t>K</a:t>
                </a:r>
                <a:r>
                  <a:rPr lang="zh-CN" altLang="en-US" dirty="0"/>
                  <a:t>个数值</a:t>
                </a:r>
                <a14:m>
                  <m:oMath xmlns:m="http://schemas.openxmlformats.org/officeDocument/2006/math">
                    <m:r>
                      <a:rPr lang="en-US" altLang="zh-CN" i="1">
                        <a:latin typeface="Cambria Math" panose="02040503050406030204" pitchFamily="18" charset="0"/>
                      </a:rPr>
                      <m:t>(1≤</m:t>
                    </m:r>
                    <m:r>
                      <a:rPr lang="en-US" altLang="zh-CN" i="1">
                        <a:latin typeface="Cambria Math" panose="02040503050406030204" pitchFamily="18" charset="0"/>
                      </a:rPr>
                      <m:t>𝐾</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 </m:t>
                    </m:r>
                  </m:oMath>
                </a14:m>
                <a:r>
                  <a:rPr lang="zh-CN" altLang="en-US" dirty="0"/>
                  <a:t>，并返回这</a:t>
                </a:r>
                <a:r>
                  <a:rPr lang="en-US" altLang="zh-CN" dirty="0"/>
                  <a:t>K</a:t>
                </a:r>
                <a:r>
                  <a:rPr lang="zh-CN" altLang="en-US" dirty="0"/>
                  <a:t>个最小值的和值。</a:t>
                </a:r>
                <a:endParaRPr lang="en-US" altLang="zh-CN" dirty="0"/>
              </a:p>
              <a:p>
                <a:endParaRPr lang="en-US" altLang="zh-CN" dirty="0"/>
              </a:p>
              <a:p>
                <a:r>
                  <a:rPr lang="zh-CN" altLang="en-US" b="1" dirty="0"/>
                  <a:t>示例</a:t>
                </a:r>
                <a:r>
                  <a:rPr lang="zh-CN" altLang="en-US" dirty="0"/>
                  <a:t>：</a:t>
                </a:r>
                <a:r>
                  <a:rPr lang="en-US" altLang="zh-CN" dirty="0"/>
                  <a:t>A=&lt;</a:t>
                </a:r>
                <a:r>
                  <a:rPr lang="en-US" altLang="zh-CN" sz="2800" b="0" i="0" dirty="0">
                    <a:solidFill>
                      <a:srgbClr val="404040"/>
                    </a:solidFill>
                    <a:effectLst/>
                    <a:latin typeface="Harmony"/>
                  </a:rPr>
                  <a:t>3, 7, 4, 6, 5, 1, 2&gt;,</a:t>
                </a:r>
                <a:r>
                  <a:rPr lang="zh-CN" altLang="en-US" sz="2800" b="0" i="0" dirty="0">
                    <a:solidFill>
                      <a:srgbClr val="404040"/>
                    </a:solidFill>
                    <a:effectLst/>
                    <a:latin typeface="Harmony"/>
                  </a:rPr>
                  <a:t> </a:t>
                </a:r>
                <a:r>
                  <a:rPr lang="en-US" altLang="zh-CN" sz="2800" b="0" i="0" dirty="0">
                    <a:solidFill>
                      <a:srgbClr val="404040"/>
                    </a:solidFill>
                    <a:effectLst/>
                    <a:latin typeface="Harmony"/>
                  </a:rPr>
                  <a:t>K=3</a:t>
                </a:r>
                <a:endParaRPr kumimoji="1" lang="zh-CN" altLang="en-US"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en-US" altLang="zh-CN" dirty="0"/>
              </a:p>
              <a:p>
                <a:endParaRPr lang="en-US" altLang="zh-CN" dirty="0"/>
              </a:p>
            </p:txBody>
          </p:sp>
        </mc:Choice>
        <mc:Fallback xmlns="">
          <p:sp>
            <p:nvSpPr>
              <p:cNvPr id="9" name="Content Placeholder 8">
                <a:extLst>
                  <a:ext uri="{FF2B5EF4-FFF2-40B4-BE49-F238E27FC236}">
                    <a16:creationId xmlns:a16="http://schemas.microsoft.com/office/drawing/2014/main" id="{F4440D90-0D27-57F8-FC5B-3114708EBA1C}"/>
                  </a:ext>
                </a:extLst>
              </p:cNvPr>
              <p:cNvSpPr>
                <a:spLocks noGrp="1" noRot="1" noChangeAspect="1" noMove="1" noResize="1" noEditPoints="1" noAdjustHandles="1" noChangeArrowheads="1" noChangeShapeType="1" noTextEdit="1"/>
              </p:cNvSpPr>
              <p:nvPr>
                <p:ph idx="11"/>
              </p:nvPr>
            </p:nvSpPr>
            <p:spPr>
              <a:xfrm>
                <a:off x="584225" y="1276351"/>
                <a:ext cx="11506175" cy="1858940"/>
              </a:xfrm>
              <a:blipFill>
                <a:blip r:embed="rId3"/>
                <a:stretch>
                  <a:fillRect l="-883" t="-4762" b="-2041"/>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40DFF974-2C54-9291-C2B6-3716D53F99C1}"/>
              </a:ext>
            </a:extLst>
          </p:cNvPr>
          <p:cNvSpPr txBox="1"/>
          <p:nvPr/>
        </p:nvSpPr>
        <p:spPr>
          <a:xfrm>
            <a:off x="3251200" y="3327736"/>
            <a:ext cx="4745210"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子序列</a:t>
            </a:r>
            <a:r>
              <a:rPr kumimoji="1" lang="en-US" altLang="zh-CN" dirty="0">
                <a:latin typeface="Microsoft YaHei" panose="020B0503020204020204" pitchFamily="34" charset="-122"/>
                <a:ea typeface="Microsoft YaHei" panose="020B0503020204020204" pitchFamily="34" charset="-122"/>
              </a:rPr>
              <a:t>&lt;3,7,4&gt;,</a:t>
            </a:r>
            <a:r>
              <a:rPr kumimoji="1" lang="zh-CN" altLang="en-US" dirty="0">
                <a:latin typeface="Microsoft YaHei" panose="020B0503020204020204" pitchFamily="34" charset="-122"/>
                <a:ea typeface="Microsoft YaHei" panose="020B0503020204020204" pitchFamily="34" charset="-122"/>
              </a:rPr>
              <a:t> 最小元素：</a:t>
            </a:r>
            <a:r>
              <a:rPr kumimoji="1" lang="en-US" altLang="zh-CN" dirty="0">
                <a:latin typeface="Microsoft YaHei" panose="020B0503020204020204" pitchFamily="34" charset="-122"/>
                <a:ea typeface="Microsoft YaHei" panose="020B0503020204020204" pitchFamily="34" charset="-122"/>
              </a:rPr>
              <a:t>3,4,7,</a:t>
            </a:r>
            <a:r>
              <a:rPr kumimoji="1" lang="zh-CN" altLang="en-US" dirty="0">
                <a:latin typeface="Microsoft YaHei" panose="020B0503020204020204" pitchFamily="34" charset="-122"/>
                <a:ea typeface="Microsoft YaHei" panose="020B0503020204020204" pitchFamily="34" charset="-122"/>
              </a:rPr>
              <a:t>  返回</a:t>
            </a:r>
            <a:r>
              <a:rPr kumimoji="1" lang="en-US" altLang="zh-CN" dirty="0">
                <a:latin typeface="Microsoft YaHei" panose="020B0503020204020204" pitchFamily="34" charset="-122"/>
                <a:ea typeface="Microsoft YaHei" panose="020B0503020204020204" pitchFamily="34" charset="-122"/>
              </a:rPr>
              <a:t>14</a:t>
            </a:r>
          </a:p>
        </p:txBody>
      </p:sp>
      <p:sp>
        <p:nvSpPr>
          <p:cNvPr id="4" name="文本框 3">
            <a:extLst>
              <a:ext uri="{FF2B5EF4-FFF2-40B4-BE49-F238E27FC236}">
                <a16:creationId xmlns:a16="http://schemas.microsoft.com/office/drawing/2014/main" id="{2D46B13D-E0B1-6EB9-20CA-D34CD95A229D}"/>
              </a:ext>
            </a:extLst>
          </p:cNvPr>
          <p:cNvSpPr txBox="1"/>
          <p:nvPr/>
        </p:nvSpPr>
        <p:spPr>
          <a:xfrm>
            <a:off x="3273425" y="3864112"/>
            <a:ext cx="4935967"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子序列</a:t>
            </a:r>
            <a:r>
              <a:rPr kumimoji="1" lang="en-US" altLang="zh-CN" dirty="0">
                <a:latin typeface="Microsoft YaHei" panose="020B0503020204020204" pitchFamily="34" charset="-122"/>
                <a:ea typeface="Microsoft YaHei" panose="020B0503020204020204" pitchFamily="34" charset="-122"/>
              </a:rPr>
              <a:t>&lt;3,7,4,6&gt;,</a:t>
            </a:r>
            <a:r>
              <a:rPr kumimoji="1" lang="zh-CN" altLang="en-US" dirty="0">
                <a:latin typeface="Microsoft YaHei" panose="020B0503020204020204" pitchFamily="34" charset="-122"/>
                <a:ea typeface="Microsoft YaHei" panose="020B0503020204020204" pitchFamily="34" charset="-122"/>
              </a:rPr>
              <a:t> 最小元素：</a:t>
            </a:r>
            <a:r>
              <a:rPr kumimoji="1" lang="en-US" altLang="zh-CN" dirty="0">
                <a:latin typeface="Microsoft YaHei" panose="020B0503020204020204" pitchFamily="34" charset="-122"/>
                <a:ea typeface="Microsoft YaHei" panose="020B0503020204020204" pitchFamily="34" charset="-122"/>
              </a:rPr>
              <a:t>3,4,6,</a:t>
            </a:r>
            <a:r>
              <a:rPr kumimoji="1" lang="zh-CN" altLang="en-US" dirty="0">
                <a:latin typeface="Microsoft YaHei" panose="020B0503020204020204" pitchFamily="34" charset="-122"/>
                <a:ea typeface="Microsoft YaHei" panose="020B0503020204020204" pitchFamily="34" charset="-122"/>
              </a:rPr>
              <a:t>  返回</a:t>
            </a:r>
            <a:r>
              <a:rPr kumimoji="1" lang="en-US" altLang="zh-CN" dirty="0">
                <a:latin typeface="Microsoft YaHei" panose="020B0503020204020204" pitchFamily="34" charset="-122"/>
                <a:ea typeface="Microsoft YaHei" panose="020B0503020204020204" pitchFamily="34" charset="-122"/>
              </a:rPr>
              <a:t>13</a:t>
            </a:r>
          </a:p>
        </p:txBody>
      </p:sp>
      <p:sp>
        <p:nvSpPr>
          <p:cNvPr id="5" name="文本框 4">
            <a:extLst>
              <a:ext uri="{FF2B5EF4-FFF2-40B4-BE49-F238E27FC236}">
                <a16:creationId xmlns:a16="http://schemas.microsoft.com/office/drawing/2014/main" id="{1BC5DBE3-7246-9141-C614-E886F5CC282A}"/>
              </a:ext>
            </a:extLst>
          </p:cNvPr>
          <p:cNvSpPr txBox="1"/>
          <p:nvPr/>
        </p:nvSpPr>
        <p:spPr>
          <a:xfrm>
            <a:off x="3251200" y="4455974"/>
            <a:ext cx="5126724"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子序列</a:t>
            </a:r>
            <a:r>
              <a:rPr kumimoji="1" lang="en-US" altLang="zh-CN" dirty="0">
                <a:latin typeface="Microsoft YaHei" panose="020B0503020204020204" pitchFamily="34" charset="-122"/>
                <a:ea typeface="Microsoft YaHei" panose="020B0503020204020204" pitchFamily="34" charset="-122"/>
              </a:rPr>
              <a:t>&lt;3,7,4,6,5&gt;,</a:t>
            </a:r>
            <a:r>
              <a:rPr kumimoji="1" lang="zh-CN" altLang="en-US" dirty="0">
                <a:latin typeface="Microsoft YaHei" panose="020B0503020204020204" pitchFamily="34" charset="-122"/>
                <a:ea typeface="Microsoft YaHei" panose="020B0503020204020204" pitchFamily="34" charset="-122"/>
              </a:rPr>
              <a:t> 最小元素：</a:t>
            </a:r>
            <a:r>
              <a:rPr kumimoji="1" lang="en-US" altLang="zh-CN" dirty="0">
                <a:latin typeface="Microsoft YaHei" panose="020B0503020204020204" pitchFamily="34" charset="-122"/>
                <a:ea typeface="Microsoft YaHei" panose="020B0503020204020204" pitchFamily="34" charset="-122"/>
              </a:rPr>
              <a:t>3,4,5,</a:t>
            </a:r>
            <a:r>
              <a:rPr kumimoji="1" lang="zh-CN" altLang="en-US" dirty="0">
                <a:latin typeface="Microsoft YaHei" panose="020B0503020204020204" pitchFamily="34" charset="-122"/>
                <a:ea typeface="Microsoft YaHei" panose="020B0503020204020204" pitchFamily="34" charset="-122"/>
              </a:rPr>
              <a:t>  返回</a:t>
            </a:r>
            <a:r>
              <a:rPr kumimoji="1" lang="en-US" altLang="zh-CN" dirty="0">
                <a:latin typeface="Microsoft YaHei" panose="020B0503020204020204" pitchFamily="34" charset="-122"/>
                <a:ea typeface="Microsoft YaHei" panose="020B0503020204020204" pitchFamily="34" charset="-122"/>
              </a:rPr>
              <a:t>12</a:t>
            </a:r>
          </a:p>
        </p:txBody>
      </p:sp>
      <p:sp>
        <p:nvSpPr>
          <p:cNvPr id="10" name="文本框 9">
            <a:extLst>
              <a:ext uri="{FF2B5EF4-FFF2-40B4-BE49-F238E27FC236}">
                <a16:creationId xmlns:a16="http://schemas.microsoft.com/office/drawing/2014/main" id="{394EFC86-59C9-96AE-EE9E-679725296EE8}"/>
              </a:ext>
            </a:extLst>
          </p:cNvPr>
          <p:cNvSpPr txBox="1"/>
          <p:nvPr/>
        </p:nvSpPr>
        <p:spPr>
          <a:xfrm>
            <a:off x="3251200" y="5063966"/>
            <a:ext cx="5182829"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子序列</a:t>
            </a:r>
            <a:r>
              <a:rPr kumimoji="1" lang="en-US" altLang="zh-CN" dirty="0">
                <a:latin typeface="Microsoft YaHei" panose="020B0503020204020204" pitchFamily="34" charset="-122"/>
                <a:ea typeface="Microsoft YaHei" panose="020B0503020204020204" pitchFamily="34" charset="-122"/>
              </a:rPr>
              <a:t>&lt;3,7,4,6,5,1&gt;,</a:t>
            </a:r>
            <a:r>
              <a:rPr kumimoji="1" lang="zh-CN" altLang="en-US" dirty="0">
                <a:latin typeface="Microsoft YaHei" panose="020B0503020204020204" pitchFamily="34" charset="-122"/>
                <a:ea typeface="Microsoft YaHei" panose="020B0503020204020204" pitchFamily="34" charset="-122"/>
              </a:rPr>
              <a:t> 最小元素：</a:t>
            </a:r>
            <a:r>
              <a:rPr kumimoji="1" lang="en-US" altLang="zh-CN" dirty="0">
                <a:latin typeface="Microsoft YaHei" panose="020B0503020204020204" pitchFamily="34" charset="-122"/>
                <a:ea typeface="Microsoft YaHei" panose="020B0503020204020204" pitchFamily="34" charset="-122"/>
              </a:rPr>
              <a:t>1,3,4,</a:t>
            </a:r>
            <a:r>
              <a:rPr kumimoji="1" lang="zh-CN" altLang="en-US" dirty="0">
                <a:latin typeface="Microsoft YaHei" panose="020B0503020204020204" pitchFamily="34" charset="-122"/>
                <a:ea typeface="Microsoft YaHei" panose="020B0503020204020204" pitchFamily="34" charset="-122"/>
              </a:rPr>
              <a:t>  返回</a:t>
            </a:r>
            <a:r>
              <a:rPr kumimoji="1" lang="en-US" altLang="zh-CN" dirty="0">
                <a:latin typeface="Microsoft YaHei" panose="020B0503020204020204" pitchFamily="34" charset="-122"/>
                <a:ea typeface="Microsoft YaHei" panose="020B0503020204020204" pitchFamily="34" charset="-122"/>
              </a:rPr>
              <a:t>8</a:t>
            </a:r>
          </a:p>
        </p:txBody>
      </p:sp>
      <p:sp>
        <p:nvSpPr>
          <p:cNvPr id="11" name="文本框 10">
            <a:extLst>
              <a:ext uri="{FF2B5EF4-FFF2-40B4-BE49-F238E27FC236}">
                <a16:creationId xmlns:a16="http://schemas.microsoft.com/office/drawing/2014/main" id="{58E6C48B-C564-D6F0-D770-C7E61BC51725}"/>
              </a:ext>
            </a:extLst>
          </p:cNvPr>
          <p:cNvSpPr txBox="1"/>
          <p:nvPr/>
        </p:nvSpPr>
        <p:spPr>
          <a:xfrm>
            <a:off x="3276487" y="5671958"/>
            <a:ext cx="5373587"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子序列</a:t>
            </a:r>
            <a:r>
              <a:rPr kumimoji="1" lang="en-US" altLang="zh-CN" dirty="0">
                <a:latin typeface="Microsoft YaHei" panose="020B0503020204020204" pitchFamily="34" charset="-122"/>
                <a:ea typeface="Microsoft YaHei" panose="020B0503020204020204" pitchFamily="34" charset="-122"/>
              </a:rPr>
              <a:t>&lt;3,7,4,6,5,1,2&gt;,</a:t>
            </a:r>
            <a:r>
              <a:rPr kumimoji="1" lang="zh-CN" altLang="en-US" dirty="0">
                <a:latin typeface="Microsoft YaHei" panose="020B0503020204020204" pitchFamily="34" charset="-122"/>
                <a:ea typeface="Microsoft YaHei" panose="020B0503020204020204" pitchFamily="34" charset="-122"/>
              </a:rPr>
              <a:t> 最小元素：</a:t>
            </a:r>
            <a:r>
              <a:rPr kumimoji="1" lang="en-US" altLang="zh-CN" dirty="0">
                <a:latin typeface="Microsoft YaHei" panose="020B0503020204020204" pitchFamily="34" charset="-122"/>
                <a:ea typeface="Microsoft YaHei" panose="020B0503020204020204" pitchFamily="34" charset="-122"/>
              </a:rPr>
              <a:t>1,2,3,</a:t>
            </a:r>
            <a:r>
              <a:rPr kumimoji="1" lang="zh-CN" altLang="en-US" dirty="0">
                <a:latin typeface="Microsoft YaHei" panose="020B0503020204020204" pitchFamily="34" charset="-122"/>
                <a:ea typeface="Microsoft YaHei" panose="020B0503020204020204" pitchFamily="34" charset="-122"/>
              </a:rPr>
              <a:t>  返回</a:t>
            </a:r>
            <a:r>
              <a:rPr kumimoji="1" lang="en-US" altLang="zh-CN" dirty="0">
                <a:latin typeface="Microsoft YaHei" panose="020B0503020204020204" pitchFamily="34" charset="-122"/>
                <a:ea typeface="Microsoft YaHei" panose="020B0503020204020204" pitchFamily="34" charset="-122"/>
              </a:rPr>
              <a:t>6</a:t>
            </a:r>
          </a:p>
        </p:txBody>
      </p:sp>
    </p:spTree>
    <p:extLst>
      <p:ext uri="{BB962C8B-B14F-4D97-AF65-F5344CB8AC3E}">
        <p14:creationId xmlns:p14="http://schemas.microsoft.com/office/powerpoint/2010/main" val="3266273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0" grpId="0"/>
      <p:bldP spid="11"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6.7.3 </a:t>
            </a:r>
            <a:r>
              <a:rPr lang="zh-CN" altLang="en-US" dirty="0"/>
              <a:t>堆的应用：</a:t>
            </a:r>
            <a:r>
              <a:rPr lang="en-US" altLang="zh-CN" dirty="0"/>
              <a:t>K</a:t>
            </a:r>
            <a:r>
              <a:rPr lang="zh-CN" altLang="en-US" dirty="0"/>
              <a:t>个最小元素和</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6.7 </a:t>
            </a:r>
            <a:r>
              <a:rPr lang="zh-CN" altLang="en-US" dirty="0"/>
              <a:t>拓展延伸</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a:xfrm>
                <a:off x="584225" y="1276351"/>
                <a:ext cx="11506175" cy="1858940"/>
              </a:xfrm>
            </p:spPr>
            <p:txBody>
              <a:bodyPr>
                <a:normAutofit/>
              </a:bodyPr>
              <a:lstStyle/>
              <a:p>
                <a:r>
                  <a:rPr lang="zh-CN" altLang="en-US" b="1" dirty="0"/>
                  <a:t>问题描述</a:t>
                </a:r>
                <a:r>
                  <a:rPr lang="zh-CN" altLang="en-US" dirty="0"/>
                  <a:t>：给定长度为</a:t>
                </a:r>
                <a:r>
                  <a:rPr lang="en-US" altLang="zh-CN" dirty="0"/>
                  <a:t>N</a:t>
                </a:r>
                <a:r>
                  <a:rPr lang="zh-CN" altLang="en-US" dirty="0"/>
                  <a:t>的整数序列</a:t>
                </a:r>
                <a:r>
                  <a:rPr lang="en-US" altLang="zh-CN" dirty="0"/>
                  <a:t>A[1…N]</a:t>
                </a:r>
                <a:r>
                  <a:rPr lang="zh-CN" altLang="en-US" dirty="0"/>
                  <a:t>，依次查找子序列（前缀）</a:t>
                </a:r>
                <a:r>
                  <a:rPr lang="en-US" altLang="zh-CN" dirty="0"/>
                  <a:t>A[1…K],</a:t>
                </a:r>
                <a:r>
                  <a:rPr lang="zh-CN" altLang="en-US" dirty="0"/>
                  <a:t> </a:t>
                </a:r>
                <a:r>
                  <a:rPr lang="en-US" altLang="zh-CN" dirty="0"/>
                  <a:t>A[1…K+1],…,A[1…N]</a:t>
                </a:r>
                <a:r>
                  <a:rPr lang="zh-CN" altLang="en-US" dirty="0"/>
                  <a:t>中最小的</a:t>
                </a:r>
                <a:r>
                  <a:rPr lang="en-US" altLang="zh-CN" dirty="0"/>
                  <a:t>K</a:t>
                </a:r>
                <a:r>
                  <a:rPr lang="zh-CN" altLang="en-US" dirty="0"/>
                  <a:t>个数值</a:t>
                </a:r>
                <a14:m>
                  <m:oMath xmlns:m="http://schemas.openxmlformats.org/officeDocument/2006/math">
                    <m:r>
                      <a:rPr lang="en-US" altLang="zh-CN" i="1">
                        <a:latin typeface="Cambria Math" panose="02040503050406030204" pitchFamily="18" charset="0"/>
                      </a:rPr>
                      <m:t>(1≤</m:t>
                    </m:r>
                    <m:r>
                      <a:rPr lang="en-US" altLang="zh-CN" i="1">
                        <a:latin typeface="Cambria Math" panose="02040503050406030204" pitchFamily="18" charset="0"/>
                      </a:rPr>
                      <m:t>𝐾</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 </m:t>
                    </m:r>
                  </m:oMath>
                </a14:m>
                <a:r>
                  <a:rPr lang="zh-CN" altLang="en-US" dirty="0"/>
                  <a:t>，并返回这</a:t>
                </a:r>
                <a:r>
                  <a:rPr lang="en-US" altLang="zh-CN" dirty="0"/>
                  <a:t>K</a:t>
                </a:r>
                <a:r>
                  <a:rPr lang="zh-CN" altLang="en-US" dirty="0"/>
                  <a:t>个最小值的和值。</a:t>
                </a:r>
                <a:endParaRPr lang="en-US" altLang="zh-CN" dirty="0"/>
              </a:p>
              <a:p>
                <a:endParaRPr lang="en-US" altLang="zh-CN" dirty="0"/>
              </a:p>
              <a:p>
                <a:r>
                  <a:rPr lang="zh-CN" altLang="en-US" b="1" dirty="0"/>
                  <a:t>算法</a:t>
                </a:r>
                <a:r>
                  <a:rPr lang="en-US" altLang="zh-CN" b="1" dirty="0"/>
                  <a:t>1</a:t>
                </a:r>
                <a:r>
                  <a:rPr lang="zh-CN" altLang="en-US" dirty="0"/>
                  <a:t>：插入排序</a:t>
                </a:r>
                <a:endParaRPr kumimoji="1" lang="zh-CN" altLang="en-US"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en-US" altLang="zh-CN" dirty="0"/>
              </a:p>
              <a:p>
                <a:endParaRPr lang="en-US" altLang="zh-CN" dirty="0"/>
              </a:p>
            </p:txBody>
          </p:sp>
        </mc:Choice>
        <mc:Fallback xmlns="">
          <p:sp>
            <p:nvSpPr>
              <p:cNvPr id="9" name="Content Placeholder 8">
                <a:extLst>
                  <a:ext uri="{FF2B5EF4-FFF2-40B4-BE49-F238E27FC236}">
                    <a16:creationId xmlns:a16="http://schemas.microsoft.com/office/drawing/2014/main" id="{F4440D90-0D27-57F8-FC5B-3114708EBA1C}"/>
                  </a:ext>
                </a:extLst>
              </p:cNvPr>
              <p:cNvSpPr>
                <a:spLocks noGrp="1" noRot="1" noChangeAspect="1" noMove="1" noResize="1" noEditPoints="1" noAdjustHandles="1" noChangeArrowheads="1" noChangeShapeType="1" noTextEdit="1"/>
              </p:cNvSpPr>
              <p:nvPr>
                <p:ph idx="11"/>
              </p:nvPr>
            </p:nvSpPr>
            <p:spPr>
              <a:xfrm>
                <a:off x="584225" y="1276351"/>
                <a:ext cx="11506175" cy="1858940"/>
              </a:xfrm>
              <a:blipFill>
                <a:blip r:embed="rId3"/>
                <a:stretch>
                  <a:fillRect l="-883" t="-4762"/>
                </a:stretch>
              </a:blipFill>
            </p:spPr>
            <p:txBody>
              <a:bodyPr/>
              <a:lstStyle/>
              <a:p>
                <a:r>
                  <a:rPr lang="zh-CN" altLang="en-US">
                    <a:noFill/>
                  </a:rPr>
                  <a:t> </a:t>
                </a:r>
              </a:p>
            </p:txBody>
          </p:sp>
        </mc:Fallback>
      </mc:AlternateContent>
      <p:sp>
        <p:nvSpPr>
          <p:cNvPr id="2" name="Rectangle 4">
            <a:extLst>
              <a:ext uri="{FF2B5EF4-FFF2-40B4-BE49-F238E27FC236}">
                <a16:creationId xmlns:a16="http://schemas.microsoft.com/office/drawing/2014/main" id="{DA50D6F9-BE97-0CB8-66BB-AA884229EBA6}"/>
              </a:ext>
            </a:extLst>
          </p:cNvPr>
          <p:cNvSpPr/>
          <p:nvPr/>
        </p:nvSpPr>
        <p:spPr>
          <a:xfrm>
            <a:off x="2209072" y="3135291"/>
            <a:ext cx="8256479" cy="2152649"/>
          </a:xfrm>
          <a:prstGeom prst="rect">
            <a:avLst/>
          </a:pr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indent="-3429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对子序列</a:t>
            </a:r>
            <a:r>
              <a:rPr lang="en-US" altLang="zh-CN" sz="2000" dirty="0">
                <a:latin typeface="Microsoft YaHei" panose="020B0503020204020204" pitchFamily="34" charset="-122"/>
                <a:ea typeface="Microsoft YaHei" panose="020B0503020204020204" pitchFamily="34" charset="-122"/>
              </a:rPr>
              <a:t>A[1…K]</a:t>
            </a:r>
            <a:r>
              <a:rPr lang="zh-CN" altLang="en-US" sz="2000" dirty="0">
                <a:latin typeface="Microsoft YaHei" panose="020B0503020204020204" pitchFamily="34" charset="-122"/>
                <a:ea typeface="Microsoft YaHei" panose="020B0503020204020204" pitchFamily="34" charset="-122"/>
              </a:rPr>
              <a:t>按升序（非降序）排序，计算元素和值并输出</a:t>
            </a:r>
            <a:endParaRPr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lang="zh-CN" altLang="en-US" sz="2000" dirty="0">
                <a:solidFill>
                  <a:schemeClr val="bg1"/>
                </a:solidFill>
                <a:latin typeface="Microsoft YaHei" panose="020B0503020204020204" pitchFamily="34" charset="-122"/>
                <a:ea typeface="Microsoft YaHei" panose="020B0503020204020204" pitchFamily="34" charset="-122"/>
              </a:rPr>
              <a:t>从 </a:t>
            </a:r>
            <a:r>
              <a:rPr lang="en-US" altLang="zh-CN" sz="2000" dirty="0">
                <a:solidFill>
                  <a:schemeClr val="bg1"/>
                </a:solidFill>
                <a:latin typeface="Microsoft YaHei" panose="020B0503020204020204" pitchFamily="34" charset="-122"/>
                <a:ea typeface="Microsoft YaHei" panose="020B0503020204020204" pitchFamily="34" charset="-122"/>
              </a:rPr>
              <a:t>j</a:t>
            </a:r>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a:t>
            </a:r>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K+1</a:t>
            </a:r>
            <a:r>
              <a:rPr lang="zh-CN" altLang="en-US" sz="2000" dirty="0">
                <a:solidFill>
                  <a:schemeClr val="bg1"/>
                </a:solidFill>
                <a:latin typeface="Microsoft YaHei" panose="020B0503020204020204" pitchFamily="34" charset="-122"/>
                <a:ea typeface="Microsoft YaHei" panose="020B0503020204020204" pitchFamily="34" charset="-122"/>
              </a:rPr>
              <a:t>开始，执行以下操作：</a:t>
            </a:r>
            <a:endParaRPr lang="en-US" altLang="zh-CN" sz="2000" dirty="0">
              <a:solidFill>
                <a:schemeClr val="bg1"/>
              </a:solidFill>
              <a:latin typeface="Microsoft YaHei" panose="020B0503020204020204" pitchFamily="34" charset="-122"/>
              <a:ea typeface="Microsoft YaHei" panose="020B0503020204020204" pitchFamily="34" charset="-122"/>
            </a:endParaRPr>
          </a:p>
          <a:p>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1</a:t>
            </a:r>
            <a:r>
              <a:rPr lang="zh-CN" altLang="en-US" sz="2000" dirty="0">
                <a:solidFill>
                  <a:schemeClr val="bg1"/>
                </a:solidFill>
                <a:latin typeface="Microsoft YaHei" panose="020B0503020204020204" pitchFamily="34" charset="-122"/>
                <a:ea typeface="Microsoft YaHei" panose="020B0503020204020204" pitchFamily="34" charset="-122"/>
              </a:rPr>
              <a:t>）将</a:t>
            </a:r>
            <a:r>
              <a:rPr lang="en-US" altLang="zh-CN" sz="2000" dirty="0">
                <a:solidFill>
                  <a:schemeClr val="bg1"/>
                </a:solidFill>
                <a:latin typeface="Microsoft YaHei" panose="020B0503020204020204" pitchFamily="34" charset="-122"/>
                <a:ea typeface="Microsoft YaHei" panose="020B0503020204020204" pitchFamily="34" charset="-122"/>
              </a:rPr>
              <a:t>A[j]</a:t>
            </a:r>
            <a:r>
              <a:rPr lang="zh-CN" altLang="en-US" sz="2000" dirty="0">
                <a:solidFill>
                  <a:schemeClr val="bg1"/>
                </a:solidFill>
                <a:latin typeface="Microsoft YaHei" panose="020B0503020204020204" pitchFamily="34" charset="-122"/>
                <a:ea typeface="Microsoft YaHei" panose="020B0503020204020204" pitchFamily="34" charset="-122"/>
              </a:rPr>
              <a:t> 添加至上述升序（非降序）序列末尾，作插入排序</a:t>
            </a:r>
            <a:endParaRPr lang="en-US" altLang="zh-CN" sz="2000" dirty="0">
              <a:solidFill>
                <a:schemeClr val="bg1"/>
              </a:solidFill>
              <a:latin typeface="Microsoft YaHei" panose="020B0503020204020204" pitchFamily="34" charset="-122"/>
              <a:ea typeface="Microsoft YaHei" panose="020B0503020204020204" pitchFamily="34" charset="-122"/>
            </a:endParaRPr>
          </a:p>
          <a:p>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2</a:t>
            </a:r>
            <a:r>
              <a:rPr lang="zh-CN" altLang="en-US" sz="2000" dirty="0">
                <a:solidFill>
                  <a:schemeClr val="bg1"/>
                </a:solidFill>
                <a:latin typeface="Microsoft YaHei" panose="020B0503020204020204" pitchFamily="34" charset="-122"/>
                <a:ea typeface="Microsoft YaHei" panose="020B0503020204020204" pitchFamily="34" charset="-122"/>
              </a:rPr>
              <a:t>）删除序列末尾的最大值</a:t>
            </a:r>
            <a:endParaRPr lang="en-US" altLang="zh-CN" sz="2000" dirty="0">
              <a:solidFill>
                <a:schemeClr val="bg1"/>
              </a:solidFill>
              <a:latin typeface="Microsoft YaHei" panose="020B0503020204020204" pitchFamily="34" charset="-122"/>
              <a:ea typeface="Microsoft YaHei" panose="020B0503020204020204" pitchFamily="34" charset="-122"/>
            </a:endParaRPr>
          </a:p>
          <a:p>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3</a:t>
            </a:r>
            <a:r>
              <a:rPr lang="zh-CN" altLang="en-US" sz="2000" dirty="0">
                <a:solidFill>
                  <a:schemeClr val="bg1"/>
                </a:solidFill>
                <a:latin typeface="Microsoft YaHei" panose="020B0503020204020204" pitchFamily="34" charset="-122"/>
                <a:ea typeface="Microsoft YaHei" panose="020B0503020204020204" pitchFamily="34" charset="-122"/>
              </a:rPr>
              <a:t>）输出序列中</a:t>
            </a:r>
            <a:r>
              <a:rPr lang="en-US" altLang="zh-CN" sz="2000" dirty="0">
                <a:solidFill>
                  <a:schemeClr val="bg1"/>
                </a:solidFill>
                <a:latin typeface="Microsoft YaHei" panose="020B0503020204020204" pitchFamily="34" charset="-122"/>
                <a:ea typeface="Microsoft YaHei" panose="020B0503020204020204" pitchFamily="34" charset="-122"/>
              </a:rPr>
              <a:t>K</a:t>
            </a:r>
            <a:r>
              <a:rPr lang="zh-CN" altLang="en-US" sz="2000" dirty="0">
                <a:solidFill>
                  <a:schemeClr val="bg1"/>
                </a:solidFill>
                <a:latin typeface="Microsoft YaHei" panose="020B0503020204020204" pitchFamily="34" charset="-122"/>
                <a:ea typeface="Microsoft YaHei" panose="020B0503020204020204" pitchFamily="34" charset="-122"/>
              </a:rPr>
              <a:t>个元素的和值</a:t>
            </a:r>
            <a:endParaRPr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lang="zh-CN" altLang="en-US" sz="2000" dirty="0">
                <a:solidFill>
                  <a:schemeClr val="bg1"/>
                </a:solidFill>
                <a:latin typeface="Microsoft YaHei" panose="020B0503020204020204" pitchFamily="34" charset="-122"/>
                <a:ea typeface="Microsoft YaHei" panose="020B0503020204020204" pitchFamily="34" charset="-122"/>
              </a:rPr>
              <a:t>重复上述操作，直到 </a:t>
            </a:r>
            <a:r>
              <a:rPr lang="en-US" altLang="zh-CN" sz="2000" dirty="0">
                <a:solidFill>
                  <a:schemeClr val="bg1"/>
                </a:solidFill>
                <a:latin typeface="Microsoft YaHei" panose="020B0503020204020204" pitchFamily="34" charset="-122"/>
                <a:ea typeface="Microsoft YaHei" panose="020B0503020204020204" pitchFamily="34" charset="-122"/>
              </a:rPr>
              <a:t>j</a:t>
            </a:r>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a:t>
            </a:r>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N</a:t>
            </a:r>
            <a:r>
              <a:rPr lang="zh-CN" altLang="en-US" sz="2000" dirty="0">
                <a:solidFill>
                  <a:schemeClr val="bg1"/>
                </a:solidFill>
                <a:latin typeface="Microsoft YaHei" panose="020B0503020204020204" pitchFamily="34" charset="-122"/>
                <a:ea typeface="Microsoft YaHei" panose="020B0503020204020204" pitchFamily="34" charset="-122"/>
              </a:rPr>
              <a:t>为止，即处理完</a:t>
            </a:r>
            <a:r>
              <a:rPr lang="en-US" altLang="zh-CN" sz="2000" dirty="0">
                <a:solidFill>
                  <a:schemeClr val="bg1"/>
                </a:solidFill>
                <a:latin typeface="Microsoft YaHei" panose="020B0503020204020204" pitchFamily="34" charset="-122"/>
                <a:ea typeface="Microsoft YaHei" panose="020B0503020204020204" pitchFamily="34" charset="-122"/>
              </a:rPr>
              <a:t>A[1…N]</a:t>
            </a:r>
            <a:r>
              <a:rPr lang="zh-CN" altLang="en-US" sz="2000" dirty="0">
                <a:solidFill>
                  <a:schemeClr val="bg1"/>
                </a:solidFill>
                <a:latin typeface="Microsoft YaHei" panose="020B0503020204020204" pitchFamily="34" charset="-122"/>
                <a:ea typeface="Microsoft YaHei" panose="020B0503020204020204" pitchFamily="34" charset="-122"/>
              </a:rPr>
              <a:t>中所有数据</a:t>
            </a:r>
            <a:endParaRPr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4129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6.7.3 </a:t>
            </a:r>
            <a:r>
              <a:rPr lang="zh-CN" altLang="en-US" dirty="0"/>
              <a:t>堆的应用：</a:t>
            </a:r>
            <a:r>
              <a:rPr lang="en-US" altLang="zh-CN" dirty="0"/>
              <a:t>K</a:t>
            </a:r>
            <a:r>
              <a:rPr lang="zh-CN" altLang="en-US" dirty="0"/>
              <a:t>个最小元素和</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6.7 </a:t>
            </a:r>
            <a:r>
              <a:rPr lang="zh-CN" altLang="en-US" dirty="0"/>
              <a:t>拓展延伸</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a:xfrm>
                <a:off x="584225" y="1276351"/>
                <a:ext cx="11506175" cy="1858940"/>
              </a:xfrm>
            </p:spPr>
            <p:txBody>
              <a:bodyPr>
                <a:normAutofit/>
              </a:bodyPr>
              <a:lstStyle/>
              <a:p>
                <a:r>
                  <a:rPr lang="zh-CN" altLang="en-US" b="1" dirty="0"/>
                  <a:t>问题描述</a:t>
                </a:r>
                <a:r>
                  <a:rPr lang="zh-CN" altLang="en-US" dirty="0"/>
                  <a:t>：给定长度为</a:t>
                </a:r>
                <a:r>
                  <a:rPr lang="en-US" altLang="zh-CN" dirty="0"/>
                  <a:t>N</a:t>
                </a:r>
                <a:r>
                  <a:rPr lang="zh-CN" altLang="en-US" dirty="0"/>
                  <a:t>的整数序列</a:t>
                </a:r>
                <a:r>
                  <a:rPr lang="en-US" altLang="zh-CN" dirty="0"/>
                  <a:t>A[1…N]</a:t>
                </a:r>
                <a:r>
                  <a:rPr lang="zh-CN" altLang="en-US" dirty="0"/>
                  <a:t>，依次查找子序列（前缀）</a:t>
                </a:r>
                <a:r>
                  <a:rPr lang="en-US" altLang="zh-CN" dirty="0"/>
                  <a:t>A[1…K],</a:t>
                </a:r>
                <a:r>
                  <a:rPr lang="zh-CN" altLang="en-US" dirty="0"/>
                  <a:t> </a:t>
                </a:r>
                <a:r>
                  <a:rPr lang="en-US" altLang="zh-CN" dirty="0"/>
                  <a:t>A[1…K+1],…,A[1…N]</a:t>
                </a:r>
                <a:r>
                  <a:rPr lang="zh-CN" altLang="en-US" dirty="0"/>
                  <a:t>中最小的</a:t>
                </a:r>
                <a:r>
                  <a:rPr lang="en-US" altLang="zh-CN" dirty="0"/>
                  <a:t>K</a:t>
                </a:r>
                <a:r>
                  <a:rPr lang="zh-CN" altLang="en-US" dirty="0"/>
                  <a:t>个数值</a:t>
                </a:r>
                <a14:m>
                  <m:oMath xmlns:m="http://schemas.openxmlformats.org/officeDocument/2006/math">
                    <m:r>
                      <a:rPr lang="en-US" altLang="zh-CN" i="1">
                        <a:latin typeface="Cambria Math" panose="02040503050406030204" pitchFamily="18" charset="0"/>
                      </a:rPr>
                      <m:t>(1≤</m:t>
                    </m:r>
                    <m:r>
                      <a:rPr lang="en-US" altLang="zh-CN" i="1">
                        <a:latin typeface="Cambria Math" panose="02040503050406030204" pitchFamily="18" charset="0"/>
                      </a:rPr>
                      <m:t>𝐾</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 </m:t>
                    </m:r>
                  </m:oMath>
                </a14:m>
                <a:r>
                  <a:rPr lang="zh-CN" altLang="en-US" dirty="0"/>
                  <a:t>，并返回这</a:t>
                </a:r>
                <a:r>
                  <a:rPr lang="en-US" altLang="zh-CN" dirty="0"/>
                  <a:t>K</a:t>
                </a:r>
                <a:r>
                  <a:rPr lang="zh-CN" altLang="en-US" dirty="0"/>
                  <a:t>个最小值的和值。</a:t>
                </a:r>
                <a:endParaRPr lang="en-US" altLang="zh-CN" dirty="0"/>
              </a:p>
              <a:p>
                <a:endParaRPr lang="en-US" altLang="zh-CN" dirty="0"/>
              </a:p>
              <a:p>
                <a:r>
                  <a:rPr lang="zh-CN" altLang="en-US" b="1" dirty="0"/>
                  <a:t>示例</a:t>
                </a:r>
                <a:r>
                  <a:rPr lang="zh-CN" altLang="en-US" dirty="0"/>
                  <a:t>：</a:t>
                </a:r>
                <a:r>
                  <a:rPr lang="en-US" altLang="zh-CN" dirty="0"/>
                  <a:t>A=&lt;</a:t>
                </a:r>
                <a:r>
                  <a:rPr lang="en-US" altLang="zh-CN" sz="2800" b="0" i="0" dirty="0">
                    <a:solidFill>
                      <a:srgbClr val="404040"/>
                    </a:solidFill>
                    <a:effectLst/>
                    <a:latin typeface="Harmony"/>
                  </a:rPr>
                  <a:t>3, 7, 4, 6, 5, 1, 2&gt;,</a:t>
                </a:r>
                <a:r>
                  <a:rPr lang="zh-CN" altLang="en-US" sz="2800" b="0" i="0" dirty="0">
                    <a:solidFill>
                      <a:srgbClr val="404040"/>
                    </a:solidFill>
                    <a:effectLst/>
                    <a:latin typeface="Harmony"/>
                  </a:rPr>
                  <a:t> </a:t>
                </a:r>
                <a:r>
                  <a:rPr lang="en-US" altLang="zh-CN" sz="2800" b="0" i="0" dirty="0">
                    <a:solidFill>
                      <a:srgbClr val="404040"/>
                    </a:solidFill>
                    <a:effectLst/>
                    <a:latin typeface="Harmony"/>
                  </a:rPr>
                  <a:t>K=3</a:t>
                </a:r>
                <a:endParaRPr kumimoji="1" lang="zh-CN" altLang="en-US"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en-US" altLang="zh-CN" dirty="0"/>
              </a:p>
              <a:p>
                <a:endParaRPr lang="en-US" altLang="zh-CN" dirty="0"/>
              </a:p>
            </p:txBody>
          </p:sp>
        </mc:Choice>
        <mc:Fallback xmlns="">
          <p:sp>
            <p:nvSpPr>
              <p:cNvPr id="9" name="Content Placeholder 8">
                <a:extLst>
                  <a:ext uri="{FF2B5EF4-FFF2-40B4-BE49-F238E27FC236}">
                    <a16:creationId xmlns:a16="http://schemas.microsoft.com/office/drawing/2014/main" id="{F4440D90-0D27-57F8-FC5B-3114708EBA1C}"/>
                  </a:ext>
                </a:extLst>
              </p:cNvPr>
              <p:cNvSpPr>
                <a:spLocks noGrp="1" noRot="1" noChangeAspect="1" noMove="1" noResize="1" noEditPoints="1" noAdjustHandles="1" noChangeArrowheads="1" noChangeShapeType="1" noTextEdit="1"/>
              </p:cNvSpPr>
              <p:nvPr>
                <p:ph idx="11"/>
              </p:nvPr>
            </p:nvSpPr>
            <p:spPr>
              <a:xfrm>
                <a:off x="584225" y="1276351"/>
                <a:ext cx="11506175" cy="1858940"/>
              </a:xfrm>
              <a:blipFill>
                <a:blip r:embed="rId3"/>
                <a:stretch>
                  <a:fillRect l="-883" t="-4762" b="-2041"/>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40DFF974-2C54-9291-C2B6-3716D53F99C1}"/>
              </a:ext>
            </a:extLst>
          </p:cNvPr>
          <p:cNvSpPr txBox="1"/>
          <p:nvPr/>
        </p:nvSpPr>
        <p:spPr>
          <a:xfrm>
            <a:off x="2260600" y="3327736"/>
            <a:ext cx="5044971"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对子序列</a:t>
            </a:r>
            <a:r>
              <a:rPr kumimoji="1" lang="en-US" altLang="zh-CN" dirty="0">
                <a:latin typeface="Microsoft YaHei" panose="020B0503020204020204" pitchFamily="34" charset="-122"/>
                <a:ea typeface="Microsoft YaHei" panose="020B0503020204020204" pitchFamily="34" charset="-122"/>
              </a:rPr>
              <a:t>&lt;3,</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7,</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4&gt;</a:t>
            </a:r>
            <a:r>
              <a:rPr kumimoji="1" lang="zh-CN" altLang="en-US" dirty="0">
                <a:latin typeface="Microsoft YaHei" panose="020B0503020204020204" pitchFamily="34" charset="-122"/>
                <a:ea typeface="Microsoft YaHei" panose="020B0503020204020204" pitchFamily="34" charset="-122"/>
              </a:rPr>
              <a:t>排序：</a:t>
            </a:r>
            <a:r>
              <a:rPr kumimoji="1" lang="en-US" altLang="zh-CN" dirty="0">
                <a:latin typeface="Microsoft YaHei" panose="020B0503020204020204" pitchFamily="34" charset="-122"/>
                <a:ea typeface="Microsoft YaHei" panose="020B0503020204020204" pitchFamily="34" charset="-122"/>
              </a:rPr>
              <a:t>&lt;3,</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4,</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7&gt;</a:t>
            </a:r>
            <a:r>
              <a:rPr kumimoji="1" lang="zh-CN" altLang="en-US" dirty="0">
                <a:latin typeface="Microsoft YaHei" panose="020B0503020204020204" pitchFamily="34" charset="-122"/>
                <a:ea typeface="Microsoft YaHei" panose="020B0503020204020204" pitchFamily="34" charset="-122"/>
              </a:rPr>
              <a:t>，和值</a:t>
            </a:r>
            <a:r>
              <a:rPr kumimoji="1" lang="en-US" altLang="zh-CN" dirty="0">
                <a:latin typeface="Microsoft YaHei" panose="020B0503020204020204" pitchFamily="34" charset="-122"/>
                <a:ea typeface="Microsoft YaHei" panose="020B0503020204020204" pitchFamily="34" charset="-122"/>
              </a:rPr>
              <a:t>14</a:t>
            </a:r>
          </a:p>
        </p:txBody>
      </p:sp>
      <p:sp>
        <p:nvSpPr>
          <p:cNvPr id="4" name="文本框 3">
            <a:extLst>
              <a:ext uri="{FF2B5EF4-FFF2-40B4-BE49-F238E27FC236}">
                <a16:creationId xmlns:a16="http://schemas.microsoft.com/office/drawing/2014/main" id="{2D46B13D-E0B1-6EB9-20CA-D34CD95A229D}"/>
              </a:ext>
            </a:extLst>
          </p:cNvPr>
          <p:cNvSpPr txBox="1"/>
          <p:nvPr/>
        </p:nvSpPr>
        <p:spPr>
          <a:xfrm>
            <a:off x="2282825" y="3864112"/>
            <a:ext cx="8215711"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添加</a:t>
            </a:r>
            <a:r>
              <a:rPr kumimoji="1" lang="en-US" altLang="zh-CN" dirty="0">
                <a:latin typeface="Microsoft YaHei" panose="020B0503020204020204" pitchFamily="34" charset="-122"/>
                <a:ea typeface="Microsoft YaHei" panose="020B0503020204020204" pitchFamily="34" charset="-122"/>
              </a:rPr>
              <a:t>6</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&lt;3,</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4,</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7,</a:t>
            </a:r>
            <a:r>
              <a:rPr kumimoji="1" lang="zh-CN" altLang="en-US" dirty="0">
                <a:latin typeface="Microsoft YaHei" panose="020B0503020204020204" pitchFamily="34" charset="-122"/>
                <a:ea typeface="Microsoft YaHei" panose="020B0503020204020204" pitchFamily="34" charset="-122"/>
              </a:rPr>
              <a:t> </a:t>
            </a:r>
            <a:r>
              <a:rPr kumimoji="1" lang="en-US" altLang="zh-CN" dirty="0">
                <a:solidFill>
                  <a:srgbClr val="C00000"/>
                </a:solidFill>
                <a:latin typeface="Microsoft YaHei" panose="020B0503020204020204" pitchFamily="34" charset="-122"/>
                <a:ea typeface="Microsoft YaHei" panose="020B0503020204020204" pitchFamily="34" charset="-122"/>
              </a:rPr>
              <a:t>6</a:t>
            </a:r>
            <a:r>
              <a:rPr kumimoji="1" lang="en-US" altLang="zh-CN" dirty="0">
                <a:latin typeface="Microsoft YaHei" panose="020B0503020204020204" pitchFamily="34" charset="-122"/>
                <a:ea typeface="Microsoft YaHei" panose="020B0503020204020204" pitchFamily="34" charset="-122"/>
              </a:rPr>
              <a:t>&gt;</a:t>
            </a:r>
            <a:r>
              <a:rPr kumimoji="1" lang="zh-CN" altLang="en-US" dirty="0">
                <a:latin typeface="Microsoft YaHei" panose="020B0503020204020204" pitchFamily="34" charset="-122"/>
                <a:ea typeface="Microsoft YaHei" panose="020B0503020204020204" pitchFamily="34" charset="-122"/>
              </a:rPr>
              <a:t>；插入排序：</a:t>
            </a:r>
            <a:r>
              <a:rPr kumimoji="1" lang="en-US" altLang="zh-CN" dirty="0">
                <a:latin typeface="Microsoft YaHei" panose="020B0503020204020204" pitchFamily="34" charset="-122"/>
                <a:ea typeface="Microsoft YaHei" panose="020B0503020204020204" pitchFamily="34" charset="-122"/>
              </a:rPr>
              <a:t>&lt;3,</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4,</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6,</a:t>
            </a:r>
            <a:r>
              <a:rPr kumimoji="1" lang="zh-CN" altLang="en-US" dirty="0">
                <a:latin typeface="Microsoft YaHei" panose="020B0503020204020204" pitchFamily="34" charset="-122"/>
                <a:ea typeface="Microsoft YaHei" panose="020B0503020204020204" pitchFamily="34" charset="-122"/>
              </a:rPr>
              <a:t> </a:t>
            </a:r>
            <a:r>
              <a:rPr kumimoji="1" lang="en-US" altLang="zh-CN" dirty="0">
                <a:solidFill>
                  <a:srgbClr val="00B0F0"/>
                </a:solidFill>
                <a:latin typeface="Microsoft YaHei" panose="020B0503020204020204" pitchFamily="34" charset="-122"/>
                <a:ea typeface="Microsoft YaHei" panose="020B0503020204020204" pitchFamily="34" charset="-122"/>
              </a:rPr>
              <a:t>7</a:t>
            </a:r>
            <a:r>
              <a:rPr kumimoji="1" lang="en-US" altLang="zh-CN" dirty="0">
                <a:latin typeface="Microsoft YaHei" panose="020B0503020204020204" pitchFamily="34" charset="-122"/>
                <a:ea typeface="Microsoft YaHei" panose="020B0503020204020204" pitchFamily="34" charset="-122"/>
              </a:rPr>
              <a:t>&gt;</a:t>
            </a:r>
            <a:r>
              <a:rPr kumimoji="1" lang="zh-CN" altLang="en-US" dirty="0">
                <a:latin typeface="Microsoft YaHei" panose="020B0503020204020204" pitchFamily="34" charset="-122"/>
                <a:ea typeface="Microsoft YaHei" panose="020B0503020204020204" pitchFamily="34" charset="-122"/>
              </a:rPr>
              <a:t>；去掉</a:t>
            </a:r>
            <a:r>
              <a:rPr kumimoji="1" lang="en-US" altLang="zh-CN" dirty="0">
                <a:latin typeface="Microsoft YaHei" panose="020B0503020204020204" pitchFamily="34" charset="-122"/>
                <a:ea typeface="Microsoft YaHei" panose="020B0503020204020204" pitchFamily="34" charset="-122"/>
              </a:rPr>
              <a:t>7</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&lt;3,</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4,</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6&gt;</a:t>
            </a:r>
            <a:r>
              <a:rPr kumimoji="1" lang="zh-CN" altLang="en-US" dirty="0">
                <a:latin typeface="Microsoft YaHei" panose="020B0503020204020204" pitchFamily="34" charset="-122"/>
                <a:ea typeface="Microsoft YaHei" panose="020B0503020204020204" pitchFamily="34" charset="-122"/>
              </a:rPr>
              <a:t>，和值</a:t>
            </a:r>
            <a:r>
              <a:rPr kumimoji="1" lang="en-US" altLang="zh-CN" dirty="0">
                <a:latin typeface="Microsoft YaHei" panose="020B0503020204020204" pitchFamily="34" charset="-122"/>
                <a:ea typeface="Microsoft YaHei" panose="020B0503020204020204" pitchFamily="34" charset="-122"/>
              </a:rPr>
              <a:t>13</a:t>
            </a:r>
          </a:p>
        </p:txBody>
      </p:sp>
      <p:sp>
        <p:nvSpPr>
          <p:cNvPr id="5" name="文本框 4">
            <a:extLst>
              <a:ext uri="{FF2B5EF4-FFF2-40B4-BE49-F238E27FC236}">
                <a16:creationId xmlns:a16="http://schemas.microsoft.com/office/drawing/2014/main" id="{1BC5DBE3-7246-9141-C614-E886F5CC282A}"/>
              </a:ext>
            </a:extLst>
          </p:cNvPr>
          <p:cNvSpPr txBox="1"/>
          <p:nvPr/>
        </p:nvSpPr>
        <p:spPr>
          <a:xfrm>
            <a:off x="2260600" y="4455974"/>
            <a:ext cx="8141972"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添加</a:t>
            </a:r>
            <a:r>
              <a:rPr kumimoji="1" lang="en-US" altLang="zh-CN" dirty="0">
                <a:latin typeface="Microsoft YaHei" panose="020B0503020204020204" pitchFamily="34" charset="-122"/>
                <a:ea typeface="Microsoft YaHei" panose="020B0503020204020204" pitchFamily="34" charset="-122"/>
              </a:rPr>
              <a:t>5</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&lt;3,</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4,</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6,</a:t>
            </a:r>
            <a:r>
              <a:rPr kumimoji="1" lang="zh-CN" altLang="en-US" dirty="0">
                <a:latin typeface="Microsoft YaHei" panose="020B0503020204020204" pitchFamily="34" charset="-122"/>
                <a:ea typeface="Microsoft YaHei" panose="020B0503020204020204" pitchFamily="34" charset="-122"/>
              </a:rPr>
              <a:t> </a:t>
            </a:r>
            <a:r>
              <a:rPr kumimoji="1" lang="en-US" altLang="zh-CN" dirty="0">
                <a:solidFill>
                  <a:srgbClr val="C00000"/>
                </a:solidFill>
                <a:latin typeface="Microsoft YaHei" panose="020B0503020204020204" pitchFamily="34" charset="-122"/>
                <a:ea typeface="Microsoft YaHei" panose="020B0503020204020204" pitchFamily="34" charset="-122"/>
              </a:rPr>
              <a:t>5</a:t>
            </a:r>
            <a:r>
              <a:rPr kumimoji="1" lang="en-US" altLang="zh-CN" dirty="0">
                <a:latin typeface="Microsoft YaHei" panose="020B0503020204020204" pitchFamily="34" charset="-122"/>
                <a:ea typeface="Microsoft YaHei" panose="020B0503020204020204" pitchFamily="34" charset="-122"/>
              </a:rPr>
              <a:t>&gt;;</a:t>
            </a:r>
            <a:r>
              <a:rPr kumimoji="1" lang="zh-CN" altLang="en-US" dirty="0">
                <a:latin typeface="Microsoft YaHei" panose="020B0503020204020204" pitchFamily="34" charset="-122"/>
                <a:ea typeface="Microsoft YaHei" panose="020B0503020204020204" pitchFamily="34" charset="-122"/>
              </a:rPr>
              <a:t>  插入排序：</a:t>
            </a:r>
            <a:r>
              <a:rPr kumimoji="1" lang="en-US" altLang="zh-CN" dirty="0">
                <a:latin typeface="Microsoft YaHei" panose="020B0503020204020204" pitchFamily="34" charset="-122"/>
                <a:ea typeface="Microsoft YaHei" panose="020B0503020204020204" pitchFamily="34" charset="-122"/>
              </a:rPr>
              <a:t>&lt;3,</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4,</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5,</a:t>
            </a:r>
            <a:r>
              <a:rPr kumimoji="1" lang="zh-CN" altLang="en-US" dirty="0">
                <a:latin typeface="Microsoft YaHei" panose="020B0503020204020204" pitchFamily="34" charset="-122"/>
                <a:ea typeface="Microsoft YaHei" panose="020B0503020204020204" pitchFamily="34" charset="-122"/>
              </a:rPr>
              <a:t> </a:t>
            </a:r>
            <a:r>
              <a:rPr kumimoji="1" lang="en-US" altLang="zh-CN" dirty="0">
                <a:solidFill>
                  <a:srgbClr val="00B0F0"/>
                </a:solidFill>
                <a:latin typeface="Microsoft YaHei" panose="020B0503020204020204" pitchFamily="34" charset="-122"/>
                <a:ea typeface="Microsoft YaHei" panose="020B0503020204020204" pitchFamily="34" charset="-122"/>
              </a:rPr>
              <a:t>6</a:t>
            </a:r>
            <a:r>
              <a:rPr kumimoji="1" lang="en-US" altLang="zh-CN" dirty="0">
                <a:latin typeface="Microsoft YaHei" panose="020B0503020204020204" pitchFamily="34" charset="-122"/>
                <a:ea typeface="Microsoft YaHei" panose="020B0503020204020204" pitchFamily="34" charset="-122"/>
              </a:rPr>
              <a:t>&gt;</a:t>
            </a:r>
            <a:r>
              <a:rPr kumimoji="1" lang="zh-CN" altLang="en-US" dirty="0">
                <a:latin typeface="Microsoft YaHei" panose="020B0503020204020204" pitchFamily="34" charset="-122"/>
                <a:ea typeface="Microsoft YaHei" panose="020B0503020204020204" pitchFamily="34" charset="-122"/>
              </a:rPr>
              <a:t>；去掉</a:t>
            </a:r>
            <a:r>
              <a:rPr kumimoji="1" lang="en-US" altLang="zh-CN" dirty="0">
                <a:latin typeface="Microsoft YaHei" panose="020B0503020204020204" pitchFamily="34" charset="-122"/>
                <a:ea typeface="Microsoft YaHei" panose="020B0503020204020204" pitchFamily="34" charset="-122"/>
              </a:rPr>
              <a:t>6</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&lt;3,</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4,</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5&gt;,</a:t>
            </a:r>
            <a:r>
              <a:rPr kumimoji="1" lang="zh-CN" altLang="en-US" dirty="0">
                <a:latin typeface="Microsoft YaHei" panose="020B0503020204020204" pitchFamily="34" charset="-122"/>
                <a:ea typeface="Microsoft YaHei" panose="020B0503020204020204" pitchFamily="34" charset="-122"/>
              </a:rPr>
              <a:t>  和值</a:t>
            </a:r>
            <a:r>
              <a:rPr kumimoji="1" lang="en-US" altLang="zh-CN" dirty="0">
                <a:latin typeface="Microsoft YaHei" panose="020B0503020204020204" pitchFamily="34" charset="-122"/>
                <a:ea typeface="Microsoft YaHei" panose="020B0503020204020204" pitchFamily="34" charset="-122"/>
              </a:rPr>
              <a:t>12</a:t>
            </a:r>
          </a:p>
        </p:txBody>
      </p:sp>
      <p:sp>
        <p:nvSpPr>
          <p:cNvPr id="10" name="文本框 9">
            <a:extLst>
              <a:ext uri="{FF2B5EF4-FFF2-40B4-BE49-F238E27FC236}">
                <a16:creationId xmlns:a16="http://schemas.microsoft.com/office/drawing/2014/main" id="{394EFC86-59C9-96AE-EE9E-679725296EE8}"/>
              </a:ext>
            </a:extLst>
          </p:cNvPr>
          <p:cNvSpPr txBox="1"/>
          <p:nvPr/>
        </p:nvSpPr>
        <p:spPr>
          <a:xfrm>
            <a:off x="2260600" y="5063966"/>
            <a:ext cx="7975260"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添加</a:t>
            </a:r>
            <a:r>
              <a:rPr kumimoji="1" lang="en-US" altLang="zh-CN" dirty="0">
                <a:latin typeface="Microsoft YaHei" panose="020B0503020204020204" pitchFamily="34" charset="-122"/>
                <a:ea typeface="Microsoft YaHei" panose="020B0503020204020204" pitchFamily="34" charset="-122"/>
              </a:rPr>
              <a:t>1</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&lt;3,</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4,</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5,</a:t>
            </a:r>
            <a:r>
              <a:rPr kumimoji="1" lang="zh-CN" altLang="en-US" dirty="0">
                <a:latin typeface="Microsoft YaHei" panose="020B0503020204020204" pitchFamily="34" charset="-122"/>
                <a:ea typeface="Microsoft YaHei" panose="020B0503020204020204" pitchFamily="34" charset="-122"/>
              </a:rPr>
              <a:t> </a:t>
            </a:r>
            <a:r>
              <a:rPr kumimoji="1" lang="en-US" altLang="zh-CN" dirty="0">
                <a:solidFill>
                  <a:srgbClr val="C00000"/>
                </a:solidFill>
                <a:latin typeface="Microsoft YaHei" panose="020B0503020204020204" pitchFamily="34" charset="-122"/>
                <a:ea typeface="Microsoft YaHei" panose="020B0503020204020204" pitchFamily="34" charset="-122"/>
              </a:rPr>
              <a:t>1</a:t>
            </a:r>
            <a:r>
              <a:rPr kumimoji="1" lang="en-US" altLang="zh-CN" dirty="0">
                <a:latin typeface="Microsoft YaHei" panose="020B0503020204020204" pitchFamily="34" charset="-122"/>
                <a:ea typeface="Microsoft YaHei" panose="020B0503020204020204" pitchFamily="34" charset="-122"/>
              </a:rPr>
              <a:t>&gt;</a:t>
            </a:r>
            <a:r>
              <a:rPr kumimoji="1" lang="zh-CN" altLang="en-US" dirty="0">
                <a:latin typeface="Microsoft YaHei" panose="020B0503020204020204" pitchFamily="34" charset="-122"/>
                <a:ea typeface="Microsoft YaHei" panose="020B0503020204020204" pitchFamily="34" charset="-122"/>
              </a:rPr>
              <a:t>；插入排序：</a:t>
            </a:r>
            <a:r>
              <a:rPr kumimoji="1" lang="en-US" altLang="zh-CN" dirty="0">
                <a:latin typeface="Microsoft YaHei" panose="020B0503020204020204" pitchFamily="34" charset="-122"/>
                <a:ea typeface="Microsoft YaHei" panose="020B0503020204020204" pitchFamily="34" charset="-122"/>
              </a:rPr>
              <a:t>&lt;1,</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3,</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4,</a:t>
            </a:r>
            <a:r>
              <a:rPr kumimoji="1" lang="zh-CN" altLang="en-US" dirty="0">
                <a:latin typeface="Microsoft YaHei" panose="020B0503020204020204" pitchFamily="34" charset="-122"/>
                <a:ea typeface="Microsoft YaHei" panose="020B0503020204020204" pitchFamily="34" charset="-122"/>
              </a:rPr>
              <a:t> </a:t>
            </a:r>
            <a:r>
              <a:rPr kumimoji="1" lang="en-US" altLang="zh-CN" dirty="0">
                <a:solidFill>
                  <a:srgbClr val="00B0F0"/>
                </a:solidFill>
                <a:latin typeface="Microsoft YaHei" panose="020B0503020204020204" pitchFamily="34" charset="-122"/>
                <a:ea typeface="Microsoft YaHei" panose="020B0503020204020204" pitchFamily="34" charset="-122"/>
              </a:rPr>
              <a:t>5</a:t>
            </a:r>
            <a:r>
              <a:rPr kumimoji="1" lang="en-US" altLang="zh-CN" dirty="0">
                <a:latin typeface="Microsoft YaHei" panose="020B0503020204020204" pitchFamily="34" charset="-122"/>
                <a:ea typeface="Microsoft YaHei" panose="020B0503020204020204" pitchFamily="34" charset="-122"/>
              </a:rPr>
              <a:t>&gt;</a:t>
            </a:r>
            <a:r>
              <a:rPr kumimoji="1" lang="zh-CN" altLang="en-US" dirty="0">
                <a:latin typeface="Microsoft YaHei" panose="020B0503020204020204" pitchFamily="34" charset="-122"/>
                <a:ea typeface="Microsoft YaHei" panose="020B0503020204020204" pitchFamily="34" charset="-122"/>
              </a:rPr>
              <a:t>；去掉</a:t>
            </a:r>
            <a:r>
              <a:rPr kumimoji="1" lang="en-US" altLang="zh-CN" dirty="0">
                <a:latin typeface="Microsoft YaHei" panose="020B0503020204020204" pitchFamily="34" charset="-122"/>
                <a:ea typeface="Microsoft YaHei" panose="020B0503020204020204" pitchFamily="34" charset="-122"/>
              </a:rPr>
              <a:t>5</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&lt;1,</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3,</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4&gt;,</a:t>
            </a:r>
            <a:r>
              <a:rPr kumimoji="1" lang="zh-CN" altLang="en-US" dirty="0">
                <a:latin typeface="Microsoft YaHei" panose="020B0503020204020204" pitchFamily="34" charset="-122"/>
                <a:ea typeface="Microsoft YaHei" panose="020B0503020204020204" pitchFamily="34" charset="-122"/>
              </a:rPr>
              <a:t> 和值</a:t>
            </a:r>
            <a:r>
              <a:rPr kumimoji="1" lang="en-US" altLang="zh-CN" dirty="0">
                <a:latin typeface="Microsoft YaHei" panose="020B0503020204020204" pitchFamily="34" charset="-122"/>
                <a:ea typeface="Microsoft YaHei" panose="020B0503020204020204" pitchFamily="34" charset="-122"/>
              </a:rPr>
              <a:t>8</a:t>
            </a:r>
          </a:p>
        </p:txBody>
      </p:sp>
      <p:sp>
        <p:nvSpPr>
          <p:cNvPr id="11" name="文本框 10">
            <a:extLst>
              <a:ext uri="{FF2B5EF4-FFF2-40B4-BE49-F238E27FC236}">
                <a16:creationId xmlns:a16="http://schemas.microsoft.com/office/drawing/2014/main" id="{58E6C48B-C564-D6F0-D770-C7E61BC51725}"/>
              </a:ext>
            </a:extLst>
          </p:cNvPr>
          <p:cNvSpPr txBox="1"/>
          <p:nvPr/>
        </p:nvSpPr>
        <p:spPr>
          <a:xfrm>
            <a:off x="2285887" y="5671958"/>
            <a:ext cx="8039573"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添加</a:t>
            </a:r>
            <a:r>
              <a:rPr kumimoji="1" lang="en-US" altLang="zh-CN" dirty="0">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&lt;1,</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3,</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4,</a:t>
            </a:r>
            <a:r>
              <a:rPr kumimoji="1" lang="zh-CN" altLang="en-US" dirty="0">
                <a:latin typeface="Microsoft YaHei" panose="020B0503020204020204" pitchFamily="34" charset="-122"/>
                <a:ea typeface="Microsoft YaHei" panose="020B0503020204020204" pitchFamily="34" charset="-122"/>
              </a:rPr>
              <a:t> </a:t>
            </a:r>
            <a:r>
              <a:rPr kumimoji="1" lang="en-US" altLang="zh-CN" dirty="0">
                <a:solidFill>
                  <a:srgbClr val="C00000"/>
                </a:solidFill>
                <a:latin typeface="Microsoft YaHei" panose="020B0503020204020204" pitchFamily="34" charset="-122"/>
                <a:ea typeface="Microsoft YaHei" panose="020B0503020204020204" pitchFamily="34" charset="-122"/>
              </a:rPr>
              <a:t>2</a:t>
            </a:r>
            <a:r>
              <a:rPr kumimoji="1" lang="en-US" altLang="zh-CN" dirty="0">
                <a:latin typeface="Microsoft YaHei" panose="020B0503020204020204" pitchFamily="34" charset="-122"/>
                <a:ea typeface="Microsoft YaHei" panose="020B0503020204020204" pitchFamily="34" charset="-122"/>
              </a:rPr>
              <a:t>&gt;</a:t>
            </a:r>
            <a:r>
              <a:rPr kumimoji="1" lang="zh-CN" altLang="en-US" dirty="0">
                <a:latin typeface="Microsoft YaHei" panose="020B0503020204020204" pitchFamily="34" charset="-122"/>
                <a:ea typeface="Microsoft YaHei" panose="020B0503020204020204" pitchFamily="34" charset="-122"/>
              </a:rPr>
              <a:t>；插入排序：</a:t>
            </a:r>
            <a:r>
              <a:rPr kumimoji="1" lang="en-US" altLang="zh-CN" dirty="0">
                <a:latin typeface="Microsoft YaHei" panose="020B0503020204020204" pitchFamily="34" charset="-122"/>
                <a:ea typeface="Microsoft YaHei" panose="020B0503020204020204" pitchFamily="34" charset="-122"/>
              </a:rPr>
              <a:t>&lt;1,</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3,</a:t>
            </a:r>
            <a:r>
              <a:rPr kumimoji="1" lang="zh-CN" altLang="en-US" dirty="0">
                <a:latin typeface="Microsoft YaHei" panose="020B0503020204020204" pitchFamily="34" charset="-122"/>
                <a:ea typeface="Microsoft YaHei" panose="020B0503020204020204" pitchFamily="34" charset="-122"/>
              </a:rPr>
              <a:t> </a:t>
            </a:r>
            <a:r>
              <a:rPr kumimoji="1" lang="en-US" altLang="zh-CN" dirty="0">
                <a:solidFill>
                  <a:srgbClr val="00B0F0"/>
                </a:solidFill>
                <a:latin typeface="Microsoft YaHei" panose="020B0503020204020204" pitchFamily="34" charset="-122"/>
                <a:ea typeface="Microsoft YaHei" panose="020B0503020204020204" pitchFamily="34" charset="-122"/>
              </a:rPr>
              <a:t>4</a:t>
            </a:r>
            <a:r>
              <a:rPr kumimoji="1" lang="en-US" altLang="zh-CN" dirty="0">
                <a:latin typeface="Microsoft YaHei" panose="020B0503020204020204" pitchFamily="34" charset="-122"/>
                <a:ea typeface="Microsoft YaHei" panose="020B0503020204020204" pitchFamily="34" charset="-122"/>
              </a:rPr>
              <a:t>&gt;</a:t>
            </a:r>
            <a:r>
              <a:rPr kumimoji="1" lang="zh-CN" altLang="en-US" dirty="0">
                <a:latin typeface="Microsoft YaHei" panose="020B0503020204020204" pitchFamily="34" charset="-122"/>
                <a:ea typeface="Microsoft YaHei" panose="020B0503020204020204" pitchFamily="34" charset="-122"/>
              </a:rPr>
              <a:t>；去掉</a:t>
            </a:r>
            <a:r>
              <a:rPr kumimoji="1" lang="en-US" altLang="zh-CN" dirty="0">
                <a:latin typeface="Microsoft YaHei" panose="020B0503020204020204" pitchFamily="34" charset="-122"/>
                <a:ea typeface="Microsoft YaHei" panose="020B0503020204020204" pitchFamily="34" charset="-122"/>
              </a:rPr>
              <a:t>4</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&lt;1,</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3&gt;</a:t>
            </a:r>
            <a:r>
              <a:rPr kumimoji="1" lang="zh-CN" altLang="en-US" dirty="0">
                <a:latin typeface="Microsoft YaHei" panose="020B0503020204020204" pitchFamily="34" charset="-122"/>
                <a:ea typeface="Microsoft YaHei" panose="020B0503020204020204" pitchFamily="34" charset="-122"/>
              </a:rPr>
              <a:t>，和值</a:t>
            </a:r>
            <a:r>
              <a:rPr kumimoji="1" lang="en-US" altLang="zh-CN" dirty="0">
                <a:latin typeface="Microsoft YaHei" panose="020B0503020204020204" pitchFamily="34" charset="-122"/>
                <a:ea typeface="Microsoft YaHei" panose="020B0503020204020204" pitchFamily="34" charset="-122"/>
              </a:rPr>
              <a:t>6</a:t>
            </a:r>
          </a:p>
        </p:txBody>
      </p:sp>
    </p:spTree>
    <p:extLst>
      <p:ext uri="{BB962C8B-B14F-4D97-AF65-F5344CB8AC3E}">
        <p14:creationId xmlns:p14="http://schemas.microsoft.com/office/powerpoint/2010/main" val="154853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38E32CC-5DDA-4814-872E-7C472D6AC785}"/>
              </a:ext>
            </a:extLst>
          </p:cNvPr>
          <p:cNvSpPr txBox="1"/>
          <p:nvPr>
            <p:custDataLst>
              <p:tags r:id="rId2"/>
            </p:custDataLst>
          </p:nvPr>
        </p:nvSpPr>
        <p:spPr>
          <a:xfrm>
            <a:off x="1219200" y="1067418"/>
            <a:ext cx="9753600" cy="1294161"/>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下面哪些序列是最小堆？</a:t>
            </a:r>
          </a:p>
        </p:txBody>
      </p:sp>
      <p:sp>
        <p:nvSpPr>
          <p:cNvPr id="9" name="文本框 8">
            <a:extLst>
              <a:ext uri="{FF2B5EF4-FFF2-40B4-BE49-F238E27FC236}">
                <a16:creationId xmlns:a16="http://schemas.microsoft.com/office/drawing/2014/main" id="{DCEBCA06-5FA3-4F1B-8D95-FC5B3CFDE97F}"/>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&lt;1, 2, 3, 4, 5, 6, 7, 8&gt;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06252009-3FE4-4E75-9E2A-2C16FC4FAC02}"/>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&lt;1, 2, 3, 4, 8, 7, 6, 5&gt;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文本框 10">
            <a:extLst>
              <a:ext uri="{FF2B5EF4-FFF2-40B4-BE49-F238E27FC236}">
                <a16:creationId xmlns:a16="http://schemas.microsoft.com/office/drawing/2014/main" id="{08F69356-D5E2-4A3F-B691-DA448BC50BF3}"/>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&lt;1, 1, 1, 1, 10, 11, 12, 1&gt;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文本框 11">
            <a:extLst>
              <a:ext uri="{FF2B5EF4-FFF2-40B4-BE49-F238E27FC236}">
                <a16:creationId xmlns:a16="http://schemas.microsoft.com/office/drawing/2014/main" id="{41B24D91-072A-4FF9-BFFE-1661B3972326}"/>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&lt;1, 3, 8, 4, 6, 5, 7, 2&gt;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8B3EDCC1-6E7F-4449-A280-4D02BE92C32D}"/>
              </a:ext>
            </a:extLst>
          </p:cNvPr>
          <p:cNvSpPr>
            <a:spLocks noChangeAspect="1"/>
          </p:cNvSpPr>
          <p:nvPr>
            <p:custDataLst>
              <p:tags r:id="rId7"/>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13">
            <a:extLst>
              <a:ext uri="{FF2B5EF4-FFF2-40B4-BE49-F238E27FC236}">
                <a16:creationId xmlns:a16="http://schemas.microsoft.com/office/drawing/2014/main" id="{8410DC75-E1F1-4F0C-903D-4B43508514B0}"/>
              </a:ext>
            </a:extLst>
          </p:cNvPr>
          <p:cNvSpPr>
            <a:spLocks noChangeAspect="1"/>
          </p:cNvSpPr>
          <p:nvPr>
            <p:custDataLst>
              <p:tags r:id="rId8"/>
            </p:custDataLst>
          </p:nvPr>
        </p:nvSpPr>
        <p:spPr>
          <a:xfrm>
            <a:off x="15716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14">
            <a:extLst>
              <a:ext uri="{FF2B5EF4-FFF2-40B4-BE49-F238E27FC236}">
                <a16:creationId xmlns:a16="http://schemas.microsoft.com/office/drawing/2014/main" id="{60FD22BD-3DF8-4045-8D61-E8A0B36B5A42}"/>
              </a:ext>
            </a:extLst>
          </p:cNvPr>
          <p:cNvSpPr>
            <a:spLocks noChangeAspect="1"/>
          </p:cNvSpPr>
          <p:nvPr>
            <p:custDataLst>
              <p:tags r:id="rId9"/>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矩形 15">
            <a:extLst>
              <a:ext uri="{FF2B5EF4-FFF2-40B4-BE49-F238E27FC236}">
                <a16:creationId xmlns:a16="http://schemas.microsoft.com/office/drawing/2014/main" id="{DD1E0C9B-FE77-49BF-9221-0D2DF0DBF43A}"/>
              </a:ext>
            </a:extLst>
          </p:cNvPr>
          <p:cNvSpPr>
            <a:spLocks noChangeAspect="1"/>
          </p:cNvSpPr>
          <p:nvPr>
            <p:custDataLst>
              <p:tags r:id="rId10"/>
            </p:custDataLst>
          </p:nvPr>
        </p:nvSpPr>
        <p:spPr>
          <a:xfrm>
            <a:off x="1571625" y="542210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圆角 16">
            <a:extLst>
              <a:ext uri="{FF2B5EF4-FFF2-40B4-BE49-F238E27FC236}">
                <a16:creationId xmlns:a16="http://schemas.microsoft.com/office/drawing/2014/main" id="{134293B2-B1C2-4307-B428-157AAFBD191E}"/>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a:extLst>
              <a:ext uri="{FF2B5EF4-FFF2-40B4-BE49-F238E27FC236}">
                <a16:creationId xmlns:a16="http://schemas.microsoft.com/office/drawing/2014/main" id="{9D2AF781-3A71-409A-9330-6A37DB6F7EA1}"/>
              </a:ext>
            </a:extLst>
          </p:cNvPr>
          <p:cNvGrpSpPr/>
          <p:nvPr>
            <p:custDataLst>
              <p:tags r:id="rId12"/>
            </p:custDataLst>
          </p:nvPr>
        </p:nvGrpSpPr>
        <p:grpSpPr>
          <a:xfrm>
            <a:off x="0" y="0"/>
            <a:ext cx="12192000" cy="635000"/>
            <a:chOff x="0" y="0"/>
            <a:chExt cx="12192000" cy="635000"/>
          </a:xfrm>
        </p:grpSpPr>
        <p:sp>
          <p:nvSpPr>
            <p:cNvPr id="18" name="TitleBackground">
              <a:extLst>
                <a:ext uri="{FF2B5EF4-FFF2-40B4-BE49-F238E27FC236}">
                  <a16:creationId xmlns:a16="http://schemas.microsoft.com/office/drawing/2014/main" id="{5D6B91D7-E7ED-4960-9109-FC17B6536891}"/>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a:extLst>
                <a:ext uri="{FF2B5EF4-FFF2-40B4-BE49-F238E27FC236}">
                  <a16:creationId xmlns:a16="http://schemas.microsoft.com/office/drawing/2014/main" id="{C53BF51F-D549-436F-A297-FD95D505210F}"/>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a:extLst>
                <a:ext uri="{FF2B5EF4-FFF2-40B4-BE49-F238E27FC236}">
                  <a16:creationId xmlns:a16="http://schemas.microsoft.com/office/drawing/2014/main" id="{E2F162EC-4A97-453F-B40F-D5B7D869D2F0}"/>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1" name="TipText">
              <a:extLst>
                <a:ext uri="{FF2B5EF4-FFF2-40B4-BE49-F238E27FC236}">
                  <a16:creationId xmlns:a16="http://schemas.microsoft.com/office/drawing/2014/main" id="{42AC7766-F048-4E08-80E4-9532DBF7417E}"/>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EADB0805-6F58-47B2-837B-3AABEA139ED1}"/>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6973773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6.7.3 </a:t>
            </a:r>
            <a:r>
              <a:rPr lang="zh-CN" altLang="en-US" dirty="0"/>
              <a:t>堆的应用：</a:t>
            </a:r>
            <a:r>
              <a:rPr lang="en-US" altLang="zh-CN" dirty="0"/>
              <a:t>K</a:t>
            </a:r>
            <a:r>
              <a:rPr lang="zh-CN" altLang="en-US" dirty="0"/>
              <a:t>个最小元素和</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6.7 </a:t>
            </a:r>
            <a:r>
              <a:rPr lang="zh-CN" altLang="en-US" dirty="0"/>
              <a:t>拓展延伸</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a:xfrm>
                <a:off x="584225" y="1276351"/>
                <a:ext cx="11506175" cy="1858940"/>
              </a:xfrm>
            </p:spPr>
            <p:txBody>
              <a:bodyPr>
                <a:normAutofit/>
              </a:bodyPr>
              <a:lstStyle/>
              <a:p>
                <a:r>
                  <a:rPr lang="zh-CN" altLang="en-US" b="1" dirty="0"/>
                  <a:t>问题描述</a:t>
                </a:r>
                <a:r>
                  <a:rPr lang="zh-CN" altLang="en-US" dirty="0"/>
                  <a:t>：给定长度为</a:t>
                </a:r>
                <a:r>
                  <a:rPr lang="en-US" altLang="zh-CN" dirty="0"/>
                  <a:t>N</a:t>
                </a:r>
                <a:r>
                  <a:rPr lang="zh-CN" altLang="en-US" dirty="0"/>
                  <a:t>的整数序列</a:t>
                </a:r>
                <a:r>
                  <a:rPr lang="en-US" altLang="zh-CN" dirty="0"/>
                  <a:t>A[1…N]</a:t>
                </a:r>
                <a:r>
                  <a:rPr lang="zh-CN" altLang="en-US" dirty="0"/>
                  <a:t>，依次查找子序列（前缀）</a:t>
                </a:r>
                <a:r>
                  <a:rPr lang="en-US" altLang="zh-CN" dirty="0"/>
                  <a:t>A[1…K],</a:t>
                </a:r>
                <a:r>
                  <a:rPr lang="zh-CN" altLang="en-US" dirty="0"/>
                  <a:t> </a:t>
                </a:r>
                <a:r>
                  <a:rPr lang="en-US" altLang="zh-CN" dirty="0"/>
                  <a:t>A[1…K+1],…,A[1…N]</a:t>
                </a:r>
                <a:r>
                  <a:rPr lang="zh-CN" altLang="en-US" dirty="0"/>
                  <a:t>中最小的</a:t>
                </a:r>
                <a:r>
                  <a:rPr lang="en-US" altLang="zh-CN" dirty="0"/>
                  <a:t>K</a:t>
                </a:r>
                <a:r>
                  <a:rPr lang="zh-CN" altLang="en-US" dirty="0"/>
                  <a:t>个数值</a:t>
                </a:r>
                <a14:m>
                  <m:oMath xmlns:m="http://schemas.openxmlformats.org/officeDocument/2006/math">
                    <m:r>
                      <a:rPr lang="en-US" altLang="zh-CN" i="1">
                        <a:latin typeface="Cambria Math" panose="02040503050406030204" pitchFamily="18" charset="0"/>
                      </a:rPr>
                      <m:t>(1≤</m:t>
                    </m:r>
                    <m:r>
                      <a:rPr lang="en-US" altLang="zh-CN" i="1">
                        <a:latin typeface="Cambria Math" panose="02040503050406030204" pitchFamily="18" charset="0"/>
                      </a:rPr>
                      <m:t>𝐾</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 </m:t>
                    </m:r>
                  </m:oMath>
                </a14:m>
                <a:r>
                  <a:rPr lang="zh-CN" altLang="en-US" dirty="0"/>
                  <a:t>，并返回这</a:t>
                </a:r>
                <a:r>
                  <a:rPr lang="en-US" altLang="zh-CN" dirty="0"/>
                  <a:t>K</a:t>
                </a:r>
                <a:r>
                  <a:rPr lang="zh-CN" altLang="en-US" dirty="0"/>
                  <a:t>个最小值的和值。</a:t>
                </a:r>
                <a:endParaRPr lang="en-US" altLang="zh-CN" dirty="0"/>
              </a:p>
              <a:p>
                <a:endParaRPr lang="en-US" altLang="zh-CN" dirty="0"/>
              </a:p>
              <a:p>
                <a:r>
                  <a:rPr lang="zh-CN" altLang="en-US" b="1" dirty="0"/>
                  <a:t>算法</a:t>
                </a:r>
                <a:r>
                  <a:rPr lang="en-US" altLang="zh-CN" b="1" dirty="0"/>
                  <a:t>1</a:t>
                </a:r>
                <a:r>
                  <a:rPr lang="zh-CN" altLang="en-US" dirty="0"/>
                  <a:t>：插入排序</a:t>
                </a:r>
                <a:endParaRPr kumimoji="1" lang="zh-CN" altLang="en-US"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en-US" altLang="zh-CN" dirty="0"/>
              </a:p>
              <a:p>
                <a:endParaRPr lang="en-US" altLang="zh-CN" dirty="0"/>
              </a:p>
            </p:txBody>
          </p:sp>
        </mc:Choice>
        <mc:Fallback xmlns="">
          <p:sp>
            <p:nvSpPr>
              <p:cNvPr id="9" name="Content Placeholder 8">
                <a:extLst>
                  <a:ext uri="{FF2B5EF4-FFF2-40B4-BE49-F238E27FC236}">
                    <a16:creationId xmlns:a16="http://schemas.microsoft.com/office/drawing/2014/main" id="{F4440D90-0D27-57F8-FC5B-3114708EBA1C}"/>
                  </a:ext>
                </a:extLst>
              </p:cNvPr>
              <p:cNvSpPr>
                <a:spLocks noGrp="1" noRot="1" noChangeAspect="1" noMove="1" noResize="1" noEditPoints="1" noAdjustHandles="1" noChangeArrowheads="1" noChangeShapeType="1" noTextEdit="1"/>
              </p:cNvSpPr>
              <p:nvPr>
                <p:ph idx="11"/>
              </p:nvPr>
            </p:nvSpPr>
            <p:spPr>
              <a:xfrm>
                <a:off x="584225" y="1276351"/>
                <a:ext cx="11506175" cy="1858940"/>
              </a:xfrm>
              <a:blipFill>
                <a:blip r:embed="rId3"/>
                <a:stretch>
                  <a:fillRect l="-883" t="-4762"/>
                </a:stretch>
              </a:blipFill>
            </p:spPr>
            <p:txBody>
              <a:bodyPr/>
              <a:lstStyle/>
              <a:p>
                <a:r>
                  <a:rPr lang="zh-CN" altLang="en-US">
                    <a:noFill/>
                  </a:rPr>
                  <a:t> </a:t>
                </a:r>
              </a:p>
            </p:txBody>
          </p:sp>
        </mc:Fallback>
      </mc:AlternateContent>
      <p:sp>
        <p:nvSpPr>
          <p:cNvPr id="2" name="Rectangle 4">
            <a:extLst>
              <a:ext uri="{FF2B5EF4-FFF2-40B4-BE49-F238E27FC236}">
                <a16:creationId xmlns:a16="http://schemas.microsoft.com/office/drawing/2014/main" id="{DA50D6F9-BE97-0CB8-66BB-AA884229EBA6}"/>
              </a:ext>
            </a:extLst>
          </p:cNvPr>
          <p:cNvSpPr/>
          <p:nvPr/>
        </p:nvSpPr>
        <p:spPr>
          <a:xfrm>
            <a:off x="2209072" y="3135291"/>
            <a:ext cx="8256479" cy="2152649"/>
          </a:xfrm>
          <a:prstGeom prst="rect">
            <a:avLst/>
          </a:pr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indent="-3429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对子序列</a:t>
            </a:r>
            <a:r>
              <a:rPr lang="en-US" altLang="zh-CN" sz="2000" dirty="0">
                <a:latin typeface="Microsoft YaHei" panose="020B0503020204020204" pitchFamily="34" charset="-122"/>
                <a:ea typeface="Microsoft YaHei" panose="020B0503020204020204" pitchFamily="34" charset="-122"/>
              </a:rPr>
              <a:t>A[1…K]</a:t>
            </a:r>
            <a:r>
              <a:rPr lang="zh-CN" altLang="en-US" sz="2000" dirty="0">
                <a:latin typeface="Microsoft YaHei" panose="020B0503020204020204" pitchFamily="34" charset="-122"/>
                <a:ea typeface="Microsoft YaHei" panose="020B0503020204020204" pitchFamily="34" charset="-122"/>
              </a:rPr>
              <a:t>按升序（非降序）排序，计算元素和值并输出</a:t>
            </a:r>
            <a:endParaRPr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lang="zh-CN" altLang="en-US" sz="2000" dirty="0">
                <a:solidFill>
                  <a:schemeClr val="bg1"/>
                </a:solidFill>
                <a:latin typeface="Microsoft YaHei" panose="020B0503020204020204" pitchFamily="34" charset="-122"/>
                <a:ea typeface="Microsoft YaHei" panose="020B0503020204020204" pitchFamily="34" charset="-122"/>
              </a:rPr>
              <a:t>从 </a:t>
            </a:r>
            <a:r>
              <a:rPr lang="en-US" altLang="zh-CN" sz="2000" dirty="0">
                <a:solidFill>
                  <a:schemeClr val="bg1"/>
                </a:solidFill>
                <a:latin typeface="Microsoft YaHei" panose="020B0503020204020204" pitchFamily="34" charset="-122"/>
                <a:ea typeface="Microsoft YaHei" panose="020B0503020204020204" pitchFamily="34" charset="-122"/>
              </a:rPr>
              <a:t>j</a:t>
            </a:r>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a:t>
            </a:r>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K+1</a:t>
            </a:r>
            <a:r>
              <a:rPr lang="zh-CN" altLang="en-US" sz="2000" dirty="0">
                <a:solidFill>
                  <a:schemeClr val="bg1"/>
                </a:solidFill>
                <a:latin typeface="Microsoft YaHei" panose="020B0503020204020204" pitchFamily="34" charset="-122"/>
                <a:ea typeface="Microsoft YaHei" panose="020B0503020204020204" pitchFamily="34" charset="-122"/>
              </a:rPr>
              <a:t>开始，执行以下操作：</a:t>
            </a:r>
            <a:endParaRPr lang="en-US" altLang="zh-CN" sz="2000" dirty="0">
              <a:solidFill>
                <a:schemeClr val="bg1"/>
              </a:solidFill>
              <a:latin typeface="Microsoft YaHei" panose="020B0503020204020204" pitchFamily="34" charset="-122"/>
              <a:ea typeface="Microsoft YaHei" panose="020B0503020204020204" pitchFamily="34" charset="-122"/>
            </a:endParaRPr>
          </a:p>
          <a:p>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1</a:t>
            </a:r>
            <a:r>
              <a:rPr lang="zh-CN" altLang="en-US" sz="2000" dirty="0">
                <a:solidFill>
                  <a:schemeClr val="bg1"/>
                </a:solidFill>
                <a:latin typeface="Microsoft YaHei" panose="020B0503020204020204" pitchFamily="34" charset="-122"/>
                <a:ea typeface="Microsoft YaHei" panose="020B0503020204020204" pitchFamily="34" charset="-122"/>
              </a:rPr>
              <a:t>）将</a:t>
            </a:r>
            <a:r>
              <a:rPr lang="en-US" altLang="zh-CN" sz="2000" dirty="0">
                <a:solidFill>
                  <a:schemeClr val="bg1"/>
                </a:solidFill>
                <a:latin typeface="Microsoft YaHei" panose="020B0503020204020204" pitchFamily="34" charset="-122"/>
                <a:ea typeface="Microsoft YaHei" panose="020B0503020204020204" pitchFamily="34" charset="-122"/>
              </a:rPr>
              <a:t>A[j]</a:t>
            </a:r>
            <a:r>
              <a:rPr lang="zh-CN" altLang="en-US" sz="2000" dirty="0">
                <a:solidFill>
                  <a:schemeClr val="bg1"/>
                </a:solidFill>
                <a:latin typeface="Microsoft YaHei" panose="020B0503020204020204" pitchFamily="34" charset="-122"/>
                <a:ea typeface="Microsoft YaHei" panose="020B0503020204020204" pitchFamily="34" charset="-122"/>
              </a:rPr>
              <a:t> 添加至上述升序（非降序）序列末尾，作插入排序</a:t>
            </a:r>
            <a:endParaRPr lang="en-US" altLang="zh-CN" sz="2000" dirty="0">
              <a:solidFill>
                <a:schemeClr val="bg1"/>
              </a:solidFill>
              <a:latin typeface="Microsoft YaHei" panose="020B0503020204020204" pitchFamily="34" charset="-122"/>
              <a:ea typeface="Microsoft YaHei" panose="020B0503020204020204" pitchFamily="34" charset="-122"/>
            </a:endParaRPr>
          </a:p>
          <a:p>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2</a:t>
            </a:r>
            <a:r>
              <a:rPr lang="zh-CN" altLang="en-US" sz="2000" dirty="0">
                <a:solidFill>
                  <a:schemeClr val="bg1"/>
                </a:solidFill>
                <a:latin typeface="Microsoft YaHei" panose="020B0503020204020204" pitchFamily="34" charset="-122"/>
                <a:ea typeface="Microsoft YaHei" panose="020B0503020204020204" pitchFamily="34" charset="-122"/>
              </a:rPr>
              <a:t>）删除序列末尾的最大值 </a:t>
            </a:r>
            <a:r>
              <a:rPr lang="en-US" altLang="zh-CN" sz="2000" dirty="0">
                <a:solidFill>
                  <a:schemeClr val="bg1"/>
                </a:solidFill>
                <a:latin typeface="Microsoft YaHei" panose="020B0503020204020204" pitchFamily="34" charset="-122"/>
                <a:ea typeface="Microsoft YaHei" panose="020B0503020204020204" pitchFamily="34" charset="-122"/>
              </a:rPr>
              <a:t>(</a:t>
            </a:r>
            <a:r>
              <a:rPr lang="en-US" altLang="zh-CN" sz="2000" dirty="0">
                <a:solidFill>
                  <a:srgbClr val="FFFF00"/>
                </a:solidFill>
                <a:latin typeface="Microsoft YaHei" panose="020B0503020204020204" pitchFamily="34" charset="-122"/>
                <a:ea typeface="Microsoft YaHei" panose="020B0503020204020204" pitchFamily="34" charset="-122"/>
              </a:rPr>
              <a:t>?</a:t>
            </a:r>
            <a:r>
              <a:rPr lang="en-US" altLang="zh-CN" sz="2000" dirty="0">
                <a:solidFill>
                  <a:schemeClr val="bg1"/>
                </a:solidFill>
                <a:latin typeface="Microsoft YaHei" panose="020B0503020204020204" pitchFamily="34" charset="-122"/>
                <a:ea typeface="Microsoft YaHei" panose="020B0503020204020204" pitchFamily="34" charset="-122"/>
              </a:rPr>
              <a:t>)</a:t>
            </a:r>
          </a:p>
          <a:p>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3</a:t>
            </a:r>
            <a:r>
              <a:rPr lang="zh-CN" altLang="en-US" sz="2000" dirty="0">
                <a:solidFill>
                  <a:schemeClr val="bg1"/>
                </a:solidFill>
                <a:latin typeface="Microsoft YaHei" panose="020B0503020204020204" pitchFamily="34" charset="-122"/>
                <a:ea typeface="Microsoft YaHei" panose="020B0503020204020204" pitchFamily="34" charset="-122"/>
              </a:rPr>
              <a:t>）输出序列中</a:t>
            </a:r>
            <a:r>
              <a:rPr lang="en-US" altLang="zh-CN" sz="2000" dirty="0">
                <a:solidFill>
                  <a:schemeClr val="bg1"/>
                </a:solidFill>
                <a:latin typeface="Microsoft YaHei" panose="020B0503020204020204" pitchFamily="34" charset="-122"/>
                <a:ea typeface="Microsoft YaHei" panose="020B0503020204020204" pitchFamily="34" charset="-122"/>
              </a:rPr>
              <a:t>K</a:t>
            </a:r>
            <a:r>
              <a:rPr lang="zh-CN" altLang="en-US" sz="2000" dirty="0">
                <a:solidFill>
                  <a:schemeClr val="bg1"/>
                </a:solidFill>
                <a:latin typeface="Microsoft YaHei" panose="020B0503020204020204" pitchFamily="34" charset="-122"/>
                <a:ea typeface="Microsoft YaHei" panose="020B0503020204020204" pitchFamily="34" charset="-122"/>
              </a:rPr>
              <a:t>个元素的和值（</a:t>
            </a:r>
            <a:r>
              <a:rPr lang="zh-CN" altLang="en-US" sz="2000" dirty="0">
                <a:solidFill>
                  <a:srgbClr val="FFFF00"/>
                </a:solidFill>
                <a:latin typeface="Microsoft YaHei" panose="020B0503020204020204" pitchFamily="34" charset="-122"/>
                <a:ea typeface="Microsoft YaHei" panose="020B0503020204020204" pitchFamily="34" charset="-122"/>
              </a:rPr>
              <a:t>思考：如何快速求和</a:t>
            </a:r>
            <a:r>
              <a:rPr lang="zh-CN" altLang="en-US" sz="2000" dirty="0">
                <a:solidFill>
                  <a:schemeClr val="bg1"/>
                </a:solidFill>
                <a:latin typeface="Microsoft YaHei" panose="020B0503020204020204" pitchFamily="34" charset="-122"/>
                <a:ea typeface="Microsoft YaHei" panose="020B0503020204020204" pitchFamily="34" charset="-122"/>
              </a:rPr>
              <a:t>）</a:t>
            </a:r>
            <a:endParaRPr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lang="zh-CN" altLang="en-US" sz="2000" dirty="0">
                <a:solidFill>
                  <a:schemeClr val="bg1"/>
                </a:solidFill>
                <a:latin typeface="Microsoft YaHei" panose="020B0503020204020204" pitchFamily="34" charset="-122"/>
                <a:ea typeface="Microsoft YaHei" panose="020B0503020204020204" pitchFamily="34" charset="-122"/>
              </a:rPr>
              <a:t>重复上述操作，直到 </a:t>
            </a:r>
            <a:r>
              <a:rPr lang="en-US" altLang="zh-CN" sz="2000" dirty="0">
                <a:solidFill>
                  <a:schemeClr val="bg1"/>
                </a:solidFill>
                <a:latin typeface="Microsoft YaHei" panose="020B0503020204020204" pitchFamily="34" charset="-122"/>
                <a:ea typeface="Microsoft YaHei" panose="020B0503020204020204" pitchFamily="34" charset="-122"/>
              </a:rPr>
              <a:t>j</a:t>
            </a:r>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a:t>
            </a:r>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N</a:t>
            </a:r>
            <a:r>
              <a:rPr lang="zh-CN" altLang="en-US" sz="2000" dirty="0">
                <a:solidFill>
                  <a:schemeClr val="bg1"/>
                </a:solidFill>
                <a:latin typeface="Microsoft YaHei" panose="020B0503020204020204" pitchFamily="34" charset="-122"/>
                <a:ea typeface="Microsoft YaHei" panose="020B0503020204020204" pitchFamily="34" charset="-122"/>
              </a:rPr>
              <a:t>为止，即处理完</a:t>
            </a:r>
            <a:r>
              <a:rPr lang="en-US" altLang="zh-CN" sz="2000" dirty="0">
                <a:solidFill>
                  <a:schemeClr val="bg1"/>
                </a:solidFill>
                <a:latin typeface="Microsoft YaHei" panose="020B0503020204020204" pitchFamily="34" charset="-122"/>
                <a:ea typeface="Microsoft YaHei" panose="020B0503020204020204" pitchFamily="34" charset="-122"/>
              </a:rPr>
              <a:t>A[1…N]</a:t>
            </a:r>
            <a:r>
              <a:rPr lang="zh-CN" altLang="en-US" sz="2000" dirty="0">
                <a:solidFill>
                  <a:schemeClr val="bg1"/>
                </a:solidFill>
                <a:latin typeface="Microsoft YaHei" panose="020B0503020204020204" pitchFamily="34" charset="-122"/>
                <a:ea typeface="Microsoft YaHei" panose="020B0503020204020204" pitchFamily="34" charset="-122"/>
              </a:rPr>
              <a:t>中所有数据</a:t>
            </a:r>
            <a:endParaRPr lang="zh-CN" altLang="en-US" sz="2000" dirty="0">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284A841-DD37-60D7-DBBC-265CAFC565D0}"/>
                  </a:ext>
                </a:extLst>
              </p:cNvPr>
              <p:cNvSpPr txBox="1"/>
              <p:nvPr/>
            </p:nvSpPr>
            <p:spPr>
              <a:xfrm>
                <a:off x="2705100" y="5689600"/>
                <a:ext cx="5723362"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时间复杂度：</a:t>
                </a:r>
                <a14:m>
                  <m:oMath xmlns:m="http://schemas.openxmlformats.org/officeDocument/2006/math">
                    <m:r>
                      <m:rPr>
                        <m:sty m:val="p"/>
                      </m:rPr>
                      <a:rPr kumimoji="1" lang="en-US" altLang="zh-CN" sz="2400" b="0" i="0" smtClean="0">
                        <a:latin typeface="Cambria Math" panose="02040503050406030204" pitchFamily="18" charset="0"/>
                        <a:ea typeface="Microsoft YaHei" panose="020B0503020204020204" pitchFamily="34" charset="-122"/>
                      </a:rPr>
                      <m:t>O</m:t>
                    </m:r>
                    <m:r>
                      <a:rPr kumimoji="1" lang="en-US" altLang="zh-CN" sz="2400" b="0" i="0" smtClean="0">
                        <a:latin typeface="Cambria Math" panose="02040503050406030204" pitchFamily="18" charset="0"/>
                        <a:ea typeface="Microsoft YaHei" panose="020B0503020204020204" pitchFamily="34" charset="-122"/>
                      </a:rPr>
                      <m:t>(</m:t>
                    </m:r>
                    <m:r>
                      <a:rPr kumimoji="1" lang="en-US" altLang="zh-CN" sz="2400" b="0" i="1" smtClean="0">
                        <a:latin typeface="Cambria Math" panose="02040503050406030204" pitchFamily="18" charset="0"/>
                        <a:ea typeface="Microsoft YaHei" panose="020B0503020204020204" pitchFamily="34" charset="-122"/>
                      </a:rPr>
                      <m:t>𝐾</m:t>
                    </m:r>
                    <m:r>
                      <m:rPr>
                        <m:sty m:val="p"/>
                      </m:rPr>
                      <a:rPr kumimoji="1" lang="en-US" altLang="zh-CN" sz="2400" b="0" i="1" smtClean="0">
                        <a:latin typeface="Cambria Math" panose="02040503050406030204" pitchFamily="18" charset="0"/>
                        <a:ea typeface="Microsoft YaHei" panose="020B0503020204020204" pitchFamily="34" charset="-122"/>
                      </a:rPr>
                      <m:t>log</m:t>
                    </m:r>
                    <m:d>
                      <m:dPr>
                        <m:ctrlPr>
                          <a:rPr kumimoji="1" lang="en-US" altLang="zh-CN" sz="2400" b="0" i="1" smtClean="0">
                            <a:latin typeface="Cambria Math" panose="02040503050406030204" pitchFamily="18" charset="0"/>
                            <a:ea typeface="Microsoft YaHei" panose="020B0503020204020204" pitchFamily="34" charset="-122"/>
                          </a:rPr>
                        </m:ctrlPr>
                      </m:dPr>
                      <m:e>
                        <m:r>
                          <a:rPr kumimoji="1" lang="en-US" altLang="zh-CN" sz="2400" b="0" i="1" smtClean="0">
                            <a:latin typeface="Cambria Math" panose="02040503050406030204" pitchFamily="18" charset="0"/>
                            <a:ea typeface="Microsoft YaHei" panose="020B0503020204020204" pitchFamily="34" charset="-122"/>
                          </a:rPr>
                          <m:t>𝐾</m:t>
                        </m:r>
                      </m:e>
                    </m:d>
                    <m:r>
                      <a:rPr kumimoji="1" lang="en-US" altLang="zh-CN" sz="2400" b="0" i="1" smtClean="0">
                        <a:latin typeface="Cambria Math" panose="02040503050406030204" pitchFamily="18" charset="0"/>
                        <a:ea typeface="Microsoft YaHei" panose="020B0503020204020204" pitchFamily="34" charset="-122"/>
                      </a:rPr>
                      <m:t>)+</m:t>
                    </m:r>
                    <m:r>
                      <m:rPr>
                        <m:sty m:val="p"/>
                      </m:rPr>
                      <a:rPr kumimoji="1" lang="en-US" altLang="zh-CN" sz="2400" b="0" i="0" smtClean="0">
                        <a:latin typeface="Cambria Math" panose="02040503050406030204" pitchFamily="18" charset="0"/>
                        <a:ea typeface="Microsoft YaHei" panose="020B0503020204020204" pitchFamily="34" charset="-122"/>
                      </a:rPr>
                      <m:t>O</m:t>
                    </m:r>
                    <m:r>
                      <a:rPr kumimoji="1" lang="en-US" altLang="zh-CN" sz="2400" b="0" i="1" smtClean="0">
                        <a:latin typeface="Cambria Math" panose="02040503050406030204" pitchFamily="18" charset="0"/>
                        <a:ea typeface="Microsoft YaHei" panose="020B0503020204020204" pitchFamily="34" charset="-122"/>
                      </a:rPr>
                      <m:t>(</m:t>
                    </m:r>
                    <m:d>
                      <m:dPr>
                        <m:ctrlPr>
                          <a:rPr kumimoji="1" lang="en-US" altLang="zh-CN" sz="2400" b="0" i="1" smtClean="0">
                            <a:latin typeface="Cambria Math" panose="02040503050406030204" pitchFamily="18" charset="0"/>
                            <a:ea typeface="Microsoft YaHei" panose="020B0503020204020204" pitchFamily="34" charset="-122"/>
                          </a:rPr>
                        </m:ctrlPr>
                      </m:dPr>
                      <m:e>
                        <m:r>
                          <a:rPr kumimoji="1" lang="en-US" altLang="zh-CN" sz="2400" b="0" i="1" smtClean="0">
                            <a:latin typeface="Cambria Math" panose="02040503050406030204" pitchFamily="18" charset="0"/>
                            <a:ea typeface="Microsoft YaHei" panose="020B0503020204020204" pitchFamily="34" charset="-122"/>
                          </a:rPr>
                          <m:t>𝑁</m:t>
                        </m:r>
                        <m:r>
                          <a:rPr kumimoji="1" lang="en-US" altLang="zh-CN" sz="2400" b="0" i="1" smtClean="0">
                            <a:latin typeface="Cambria Math" panose="02040503050406030204" pitchFamily="18" charset="0"/>
                            <a:ea typeface="Microsoft YaHei" panose="020B0503020204020204" pitchFamily="34" charset="-122"/>
                          </a:rPr>
                          <m:t>−</m:t>
                        </m:r>
                        <m:r>
                          <a:rPr kumimoji="1" lang="en-US" altLang="zh-CN" sz="2400" b="0" i="1" smtClean="0">
                            <a:latin typeface="Cambria Math" panose="02040503050406030204" pitchFamily="18" charset="0"/>
                            <a:ea typeface="Microsoft YaHei" panose="020B0503020204020204" pitchFamily="34" charset="-122"/>
                          </a:rPr>
                          <m:t>𝐾</m:t>
                        </m:r>
                      </m:e>
                    </m:d>
                    <m:r>
                      <a:rPr kumimoji="1" lang="en-US" altLang="zh-CN" sz="2400" b="0" i="1" smtClean="0">
                        <a:latin typeface="Cambria Math" panose="02040503050406030204" pitchFamily="18" charset="0"/>
                        <a:ea typeface="Microsoft YaHei" panose="020B0503020204020204" pitchFamily="34" charset="-122"/>
                      </a:rPr>
                      <m:t>𝐾</m:t>
                    </m:r>
                    <m:r>
                      <a:rPr kumimoji="1" lang="en-US" altLang="zh-CN" sz="2400" b="0" i="1" smtClean="0">
                        <a:latin typeface="Cambria Math" panose="02040503050406030204" pitchFamily="18" charset="0"/>
                        <a:ea typeface="Microsoft YaHei" panose="020B0503020204020204" pitchFamily="34" charset="-122"/>
                      </a:rPr>
                      <m:t>)</m:t>
                    </m:r>
                  </m:oMath>
                </a14:m>
                <a:endParaRPr kumimoji="1" lang="zh-CN" altLang="en-US" sz="2400" dirty="0">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5284A841-DD37-60D7-DBBC-265CAFC565D0}"/>
                  </a:ext>
                </a:extLst>
              </p:cNvPr>
              <p:cNvSpPr txBox="1">
                <a:spLocks noRot="1" noChangeAspect="1" noMove="1" noResize="1" noEditPoints="1" noAdjustHandles="1" noChangeArrowheads="1" noChangeShapeType="1" noTextEdit="1"/>
              </p:cNvSpPr>
              <p:nvPr/>
            </p:nvSpPr>
            <p:spPr>
              <a:xfrm>
                <a:off x="2705100" y="5689600"/>
                <a:ext cx="5723362" cy="461665"/>
              </a:xfrm>
              <a:prstGeom prst="rect">
                <a:avLst/>
              </a:prstGeom>
              <a:blipFill>
                <a:blip r:embed="rId4"/>
                <a:stretch>
                  <a:fillRect l="-1774" t="-7895"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3673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6.7.3 </a:t>
            </a:r>
            <a:r>
              <a:rPr lang="zh-CN" altLang="en-US" dirty="0"/>
              <a:t>堆的应用：</a:t>
            </a:r>
            <a:r>
              <a:rPr lang="en-US" altLang="zh-CN" dirty="0"/>
              <a:t>K</a:t>
            </a:r>
            <a:r>
              <a:rPr lang="zh-CN" altLang="en-US" dirty="0"/>
              <a:t>个最小元素和</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6.7 </a:t>
            </a:r>
            <a:r>
              <a:rPr lang="zh-CN" altLang="en-US" dirty="0"/>
              <a:t>拓展延伸</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a:xfrm>
                <a:off x="584225" y="1276351"/>
                <a:ext cx="11506175" cy="1858940"/>
              </a:xfrm>
            </p:spPr>
            <p:txBody>
              <a:bodyPr>
                <a:normAutofit/>
              </a:bodyPr>
              <a:lstStyle/>
              <a:p>
                <a:r>
                  <a:rPr lang="zh-CN" altLang="en-US" b="1" dirty="0"/>
                  <a:t>问题描述</a:t>
                </a:r>
                <a:r>
                  <a:rPr lang="zh-CN" altLang="en-US" dirty="0"/>
                  <a:t>：给定长度为</a:t>
                </a:r>
                <a:r>
                  <a:rPr lang="en-US" altLang="zh-CN" dirty="0"/>
                  <a:t>N</a:t>
                </a:r>
                <a:r>
                  <a:rPr lang="zh-CN" altLang="en-US" dirty="0"/>
                  <a:t>的整数序列</a:t>
                </a:r>
                <a:r>
                  <a:rPr lang="en-US" altLang="zh-CN" dirty="0"/>
                  <a:t>A[1…N]</a:t>
                </a:r>
                <a:r>
                  <a:rPr lang="zh-CN" altLang="en-US" dirty="0"/>
                  <a:t>，依次查找子序列（前缀）</a:t>
                </a:r>
                <a:r>
                  <a:rPr lang="en-US" altLang="zh-CN" dirty="0"/>
                  <a:t>A[1…K],</a:t>
                </a:r>
                <a:r>
                  <a:rPr lang="zh-CN" altLang="en-US" dirty="0"/>
                  <a:t> </a:t>
                </a:r>
                <a:r>
                  <a:rPr lang="en-US" altLang="zh-CN" dirty="0"/>
                  <a:t>A[1…K+1],…,A[1…N]</a:t>
                </a:r>
                <a:r>
                  <a:rPr lang="zh-CN" altLang="en-US" dirty="0"/>
                  <a:t>中最小的</a:t>
                </a:r>
                <a:r>
                  <a:rPr lang="en-US" altLang="zh-CN" dirty="0"/>
                  <a:t>K</a:t>
                </a:r>
                <a:r>
                  <a:rPr lang="zh-CN" altLang="en-US" dirty="0"/>
                  <a:t>个数值</a:t>
                </a:r>
                <a14:m>
                  <m:oMath xmlns:m="http://schemas.openxmlformats.org/officeDocument/2006/math">
                    <m:r>
                      <a:rPr lang="en-US" altLang="zh-CN" i="1">
                        <a:latin typeface="Cambria Math" panose="02040503050406030204" pitchFamily="18" charset="0"/>
                      </a:rPr>
                      <m:t>(1≤</m:t>
                    </m:r>
                    <m:r>
                      <a:rPr lang="en-US" altLang="zh-CN" i="1">
                        <a:latin typeface="Cambria Math" panose="02040503050406030204" pitchFamily="18" charset="0"/>
                      </a:rPr>
                      <m:t>𝐾</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 </m:t>
                    </m:r>
                  </m:oMath>
                </a14:m>
                <a:r>
                  <a:rPr lang="zh-CN" altLang="en-US" dirty="0"/>
                  <a:t>，并返回这</a:t>
                </a:r>
                <a:r>
                  <a:rPr lang="en-US" altLang="zh-CN" dirty="0"/>
                  <a:t>K</a:t>
                </a:r>
                <a:r>
                  <a:rPr lang="zh-CN" altLang="en-US" dirty="0"/>
                  <a:t>个最小值的和值。</a:t>
                </a:r>
                <a:endParaRPr lang="en-US" altLang="zh-CN" dirty="0"/>
              </a:p>
              <a:p>
                <a:endParaRPr lang="en-US" altLang="zh-CN" dirty="0"/>
              </a:p>
              <a:p>
                <a:r>
                  <a:rPr lang="zh-CN" altLang="en-US" b="1" dirty="0"/>
                  <a:t>算法</a:t>
                </a:r>
                <a:r>
                  <a:rPr lang="en-US" altLang="zh-CN" b="1" dirty="0"/>
                  <a:t>2</a:t>
                </a:r>
                <a:r>
                  <a:rPr lang="zh-CN" altLang="en-US" dirty="0"/>
                  <a:t>：堆</a:t>
                </a:r>
                <a:endParaRPr lang="en-US" altLang="zh-CN" dirty="0"/>
              </a:p>
              <a:p>
                <a:endParaRPr lang="en-US" altLang="zh-CN" dirty="0"/>
              </a:p>
            </p:txBody>
          </p:sp>
        </mc:Choice>
        <mc:Fallback xmlns="">
          <p:sp>
            <p:nvSpPr>
              <p:cNvPr id="9" name="Content Placeholder 8">
                <a:extLst>
                  <a:ext uri="{FF2B5EF4-FFF2-40B4-BE49-F238E27FC236}">
                    <a16:creationId xmlns:a16="http://schemas.microsoft.com/office/drawing/2014/main" id="{F4440D90-0D27-57F8-FC5B-3114708EBA1C}"/>
                  </a:ext>
                </a:extLst>
              </p:cNvPr>
              <p:cNvSpPr>
                <a:spLocks noGrp="1" noRot="1" noChangeAspect="1" noMove="1" noResize="1" noEditPoints="1" noAdjustHandles="1" noChangeArrowheads="1" noChangeShapeType="1" noTextEdit="1"/>
              </p:cNvSpPr>
              <p:nvPr>
                <p:ph idx="11"/>
              </p:nvPr>
            </p:nvSpPr>
            <p:spPr>
              <a:xfrm>
                <a:off x="584225" y="1276351"/>
                <a:ext cx="11506175" cy="1858940"/>
              </a:xfrm>
              <a:blipFill>
                <a:blip r:embed="rId3"/>
                <a:stretch>
                  <a:fillRect l="-883" t="-4762"/>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7A00901D-73D0-0B75-7434-033FFCE99C80}"/>
              </a:ext>
            </a:extLst>
          </p:cNvPr>
          <p:cNvSpPr txBox="1"/>
          <p:nvPr/>
        </p:nvSpPr>
        <p:spPr>
          <a:xfrm>
            <a:off x="1811593" y="3158672"/>
            <a:ext cx="9116962" cy="830997"/>
          </a:xfrm>
          <a:prstGeom prst="rect">
            <a:avLst/>
          </a:prstGeom>
          <a:noFill/>
        </p:spPr>
        <p:txBody>
          <a:bodyPr wrap="square" rtlCol="0">
            <a:spAutoFit/>
          </a:bodyPr>
          <a:lstStyle/>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算法</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使用</a:t>
            </a:r>
            <a:r>
              <a:rPr kumimoji="1" lang="zh-CN" altLang="en-US" sz="2400" dirty="0">
                <a:solidFill>
                  <a:srgbClr val="009999"/>
                </a:solidFill>
                <a:latin typeface="Microsoft YaHei" panose="020B0503020204020204" pitchFamily="34" charset="-122"/>
                <a:ea typeface="Microsoft YaHei" panose="020B0503020204020204" pitchFamily="34" charset="-122"/>
              </a:rPr>
              <a:t>有序序列</a:t>
            </a:r>
            <a:r>
              <a:rPr kumimoji="1" lang="zh-CN" altLang="en-US" sz="2400" dirty="0">
                <a:latin typeface="Microsoft YaHei" panose="020B0503020204020204" pitchFamily="34" charset="-122"/>
                <a:ea typeface="Microsoft YaHei" panose="020B0503020204020204" pitchFamily="34" charset="-122"/>
              </a:rPr>
              <a:t>保存最小的</a:t>
            </a:r>
            <a:r>
              <a:rPr kumimoji="1" lang="en-US" altLang="zh-CN" sz="2400" dirty="0">
                <a:latin typeface="Microsoft YaHei" panose="020B0503020204020204" pitchFamily="34" charset="-122"/>
                <a:ea typeface="Microsoft YaHei" panose="020B0503020204020204" pitchFamily="34" charset="-122"/>
              </a:rPr>
              <a:t>K</a:t>
            </a:r>
            <a:r>
              <a:rPr kumimoji="1" lang="zh-CN" altLang="en-US" sz="2400" dirty="0">
                <a:latin typeface="Microsoft YaHei" panose="020B0503020204020204" pitchFamily="34" charset="-122"/>
                <a:ea typeface="Microsoft YaHei" panose="020B0503020204020204" pitchFamily="34" charset="-122"/>
              </a:rPr>
              <a:t>个元素，从末尾添加新元素时，容易造成序列的调整时间长（与序列长度成正比例），效率低！</a:t>
            </a:r>
            <a:endParaRPr kumimoji="1" lang="en-US" altLang="zh-CN" sz="24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BC6020DE-82A2-9729-7B75-9CFEBE91981B}"/>
              </a:ext>
            </a:extLst>
          </p:cNvPr>
          <p:cNvSpPr txBox="1"/>
          <p:nvPr/>
        </p:nvSpPr>
        <p:spPr>
          <a:xfrm>
            <a:off x="1811593" y="4328711"/>
            <a:ext cx="8568813" cy="461665"/>
          </a:xfrm>
          <a:prstGeom prst="rect">
            <a:avLst/>
          </a:prstGeom>
          <a:noFill/>
        </p:spPr>
        <p:txBody>
          <a:bodyPr wrap="square" rtlCol="0">
            <a:spAutoFit/>
          </a:bodyPr>
          <a:lstStyle/>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因此，可以考虑用</a:t>
            </a:r>
            <a:r>
              <a:rPr kumimoji="1" lang="zh-CN" altLang="en-US" sz="2400" dirty="0">
                <a:solidFill>
                  <a:srgbClr val="C00000"/>
                </a:solidFill>
                <a:latin typeface="Microsoft YaHei" panose="020B0503020204020204" pitchFamily="34" charset="-122"/>
                <a:ea typeface="Microsoft YaHei" panose="020B0503020204020204" pitchFamily="34" charset="-122"/>
              </a:rPr>
              <a:t>堆</a:t>
            </a:r>
            <a:r>
              <a:rPr kumimoji="1" lang="zh-CN" altLang="en-US" sz="2400" dirty="0">
                <a:latin typeface="Microsoft YaHei" panose="020B0503020204020204" pitchFamily="34" charset="-122"/>
                <a:ea typeface="Microsoft YaHei" panose="020B0503020204020204" pitchFamily="34" charset="-122"/>
              </a:rPr>
              <a:t>来维护最小的</a:t>
            </a:r>
            <a:r>
              <a:rPr kumimoji="1" lang="en-US" altLang="zh-CN" sz="2400" dirty="0">
                <a:latin typeface="Microsoft YaHei" panose="020B0503020204020204" pitchFamily="34" charset="-122"/>
                <a:ea typeface="Microsoft YaHei" panose="020B0503020204020204" pitchFamily="34" charset="-122"/>
              </a:rPr>
              <a:t>K</a:t>
            </a:r>
            <a:r>
              <a:rPr kumimoji="1" lang="zh-CN" altLang="en-US" sz="2400" dirty="0">
                <a:latin typeface="Microsoft YaHei" panose="020B0503020204020204" pitchFamily="34" charset="-122"/>
                <a:ea typeface="Microsoft YaHei" panose="020B0503020204020204" pitchFamily="34" charset="-122"/>
              </a:rPr>
              <a:t>个元素</a:t>
            </a:r>
            <a:endParaRPr kumimoji="1" lang="en-US" altLang="zh-CN" sz="2400" dirty="0">
              <a:latin typeface="Microsoft YaHei" panose="020B0503020204020204" pitchFamily="34" charset="-122"/>
              <a:ea typeface="Microsoft YaHei" panose="020B0503020204020204" pitchFamily="34" charset="-122"/>
            </a:endParaRPr>
          </a:p>
        </p:txBody>
      </p:sp>
      <p:sp>
        <p:nvSpPr>
          <p:cNvPr id="10" name="Rectangle 4">
            <a:extLst>
              <a:ext uri="{FF2B5EF4-FFF2-40B4-BE49-F238E27FC236}">
                <a16:creationId xmlns:a16="http://schemas.microsoft.com/office/drawing/2014/main" id="{6CAEAD94-9B7D-53A6-6A09-CDABD292E808}"/>
              </a:ext>
            </a:extLst>
          </p:cNvPr>
          <p:cNvSpPr/>
          <p:nvPr/>
        </p:nvSpPr>
        <p:spPr>
          <a:xfrm>
            <a:off x="1616676" y="5133921"/>
            <a:ext cx="9506795" cy="993877"/>
          </a:xfrm>
          <a:prstGeom prst="rect">
            <a:avLst/>
          </a:pr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lang="zh-CN" altLang="en-US" sz="2800" dirty="0">
                <a:solidFill>
                  <a:srgbClr val="FFFF00"/>
                </a:solidFill>
                <a:latin typeface="Microsoft YaHei" panose="020B0503020204020204" pitchFamily="34" charset="-122"/>
                <a:ea typeface="Microsoft YaHei" panose="020B0503020204020204" pitchFamily="34" charset="-122"/>
              </a:rPr>
              <a:t>思考</a:t>
            </a:r>
            <a:r>
              <a:rPr lang="zh-CN" altLang="en-US" sz="2800" dirty="0">
                <a:latin typeface="Microsoft YaHei" panose="020B0503020204020204" pitchFamily="34" charset="-122"/>
                <a:ea typeface="Microsoft YaHei" panose="020B0503020204020204" pitchFamily="34" charset="-122"/>
              </a:rPr>
              <a:t>：维护最小的</a:t>
            </a:r>
            <a:r>
              <a:rPr lang="en-US" altLang="zh-CN" sz="2800" dirty="0">
                <a:latin typeface="Microsoft YaHei" panose="020B0503020204020204" pitchFamily="34" charset="-122"/>
                <a:ea typeface="Microsoft YaHei" panose="020B0503020204020204" pitchFamily="34" charset="-122"/>
              </a:rPr>
              <a:t>K</a:t>
            </a:r>
            <a:r>
              <a:rPr lang="zh-CN" altLang="en-US" sz="2800" dirty="0">
                <a:latin typeface="Microsoft YaHei" panose="020B0503020204020204" pitchFamily="34" charset="-122"/>
                <a:ea typeface="Microsoft YaHei" panose="020B0503020204020204" pitchFamily="34" charset="-122"/>
              </a:rPr>
              <a:t>个元素，应该使用最小堆 </a:t>
            </a:r>
            <a:r>
              <a:rPr lang="en-US" altLang="zh-CN" sz="2800" dirty="0">
                <a:latin typeface="Microsoft YaHei" panose="020B0503020204020204" pitchFamily="34" charset="-122"/>
                <a:ea typeface="Microsoft YaHei" panose="020B0503020204020204" pitchFamily="34" charset="-122"/>
              </a:rPr>
              <a:t>or</a:t>
            </a:r>
            <a:r>
              <a:rPr lang="zh-CN" altLang="en-US" sz="2800" dirty="0">
                <a:latin typeface="Microsoft YaHei" panose="020B0503020204020204" pitchFamily="34" charset="-122"/>
                <a:ea typeface="Microsoft YaHei" panose="020B0503020204020204" pitchFamily="34" charset="-122"/>
              </a:rPr>
              <a:t> 最大堆？</a:t>
            </a:r>
          </a:p>
        </p:txBody>
      </p:sp>
    </p:spTree>
    <p:extLst>
      <p:ext uri="{BB962C8B-B14F-4D97-AF65-F5344CB8AC3E}">
        <p14:creationId xmlns:p14="http://schemas.microsoft.com/office/powerpoint/2010/main" val="131826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E3803C07-6118-E2C3-1095-8DFDD1774262}"/>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假设序列中不断有新元素加入，每添加一个元素都需要动态记录当前序列中最小的</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K</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个元素，这种情况下使用哪种堆方便处理？</a:t>
            </a:r>
          </a:p>
        </p:txBody>
      </p:sp>
      <p:sp>
        <p:nvSpPr>
          <p:cNvPr id="14" name="文本框 13">
            <a:extLst>
              <a:ext uri="{FF2B5EF4-FFF2-40B4-BE49-F238E27FC236}">
                <a16:creationId xmlns:a16="http://schemas.microsoft.com/office/drawing/2014/main" id="{7B96FB82-4B88-5370-DE4C-D65E57155B7A}"/>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最小堆</a:t>
            </a:r>
          </a:p>
        </p:txBody>
      </p:sp>
      <p:sp>
        <p:nvSpPr>
          <p:cNvPr id="15" name="文本框 14">
            <a:extLst>
              <a:ext uri="{FF2B5EF4-FFF2-40B4-BE49-F238E27FC236}">
                <a16:creationId xmlns:a16="http://schemas.microsoft.com/office/drawing/2014/main" id="{9DE63CA5-9A91-1366-FA46-24EDD50BF1C1}"/>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最大堆</a:t>
            </a:r>
          </a:p>
        </p:txBody>
      </p:sp>
      <p:sp>
        <p:nvSpPr>
          <p:cNvPr id="18" name="椭圆 17">
            <a:extLst>
              <a:ext uri="{FF2B5EF4-FFF2-40B4-BE49-F238E27FC236}">
                <a16:creationId xmlns:a16="http://schemas.microsoft.com/office/drawing/2014/main" id="{7171E84A-41FB-8ADB-08EC-2C00387C642C}"/>
              </a:ext>
            </a:extLst>
          </p:cNvPr>
          <p:cNvSpPr>
            <a:spLocks noChangeAspect="1"/>
          </p:cNvSpPr>
          <p:nvPr>
            <p:custDataLst>
              <p:tags r:id="rId5"/>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7A82A67B-CA71-8244-600D-2D996EF7DF3C}"/>
              </a:ext>
            </a:extLst>
          </p:cNvPr>
          <p:cNvSpPr>
            <a:spLocks noChangeAspect="1"/>
          </p:cNvSpPr>
          <p:nvPr>
            <p:custDataLst>
              <p:tags r:id="rId6"/>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CED362D0-CF5C-7E1F-C09E-5BF399D25794}"/>
              </a:ext>
            </a:extLst>
          </p:cNvPr>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2" name="组合 11">
            <a:extLst>
              <a:ext uri="{FF2B5EF4-FFF2-40B4-BE49-F238E27FC236}">
                <a16:creationId xmlns:a16="http://schemas.microsoft.com/office/drawing/2014/main" id="{F8541697-3A3E-04C7-2208-204D7A6020C0}"/>
              </a:ext>
            </a:extLst>
          </p:cNvPr>
          <p:cNvGrpSpPr/>
          <p:nvPr>
            <p:custDataLst>
              <p:tags r:id="rId8"/>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1FAA858A-4A88-DDD7-20BA-FC78EBD8406E}"/>
                </a:ext>
              </a:extLst>
            </p:cNvPr>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a:extLst>
                <a:ext uri="{FF2B5EF4-FFF2-40B4-BE49-F238E27FC236}">
                  <a16:creationId xmlns:a16="http://schemas.microsoft.com/office/drawing/2014/main" id="{F81161DE-04D3-A48C-0795-0CFD0056236C}"/>
                </a:ext>
              </a:extLst>
            </p:cNvPr>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a:extLst>
                <a:ext uri="{FF2B5EF4-FFF2-40B4-BE49-F238E27FC236}">
                  <a16:creationId xmlns:a16="http://schemas.microsoft.com/office/drawing/2014/main" id="{3FC0E4EB-2E5C-97C6-EFD8-10D9ACE412B5}"/>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p>
          </p:txBody>
        </p:sp>
        <p:sp>
          <p:nvSpPr>
            <p:cNvPr id="11" name="TipText">
              <a:extLst>
                <a:ext uri="{FF2B5EF4-FFF2-40B4-BE49-F238E27FC236}">
                  <a16:creationId xmlns:a16="http://schemas.microsoft.com/office/drawing/2014/main" id="{FB99DDC2-CEA9-E081-FE2F-E7569DDDF831}"/>
                </a:ext>
              </a:extLst>
            </p:cNvPr>
            <p:cNvSpPr txBox="1"/>
            <p:nvPr>
              <p:custDataLst>
                <p:tags r:id="rId13"/>
              </p:custDataLst>
            </p:nvPr>
          </p:nvSpPr>
          <p:spPr>
            <a:xfrm>
              <a:off x="1195705" y="109220"/>
              <a:ext cx="2286000" cy="508000"/>
            </a:xfrm>
            <a:prstGeom prst="rect">
              <a:avLst/>
            </a:prstGeom>
            <a:noFill/>
          </p:spPr>
          <p:txBody>
            <a:bodyPr vert="horz" wrap="none" rtlCol="0" anchor="ctr" anchorCtr="0">
              <a:noAutofit/>
            </a:bodyPr>
            <a:lstStyle/>
            <a:p>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pic>
        <p:nvPicPr>
          <p:cNvPr id="7" name="图片 6">
            <a:extLst>
              <a:ext uri="{FF2B5EF4-FFF2-40B4-BE49-F238E27FC236}">
                <a16:creationId xmlns:a16="http://schemas.microsoft.com/office/drawing/2014/main" id="{63E344BE-8FE3-2B54-AA41-A8C17314A13E}"/>
              </a:ext>
            </a:extLst>
          </p:cNvPr>
          <p:cNvPicPr>
            <a:picLocks/>
          </p:cNvPicPr>
          <p:nvPr>
            <p:custDataLst>
              <p:tags r:id="rId9"/>
            </p:custDataLst>
          </p:nvPr>
        </p:nvPicPr>
        <p:blipFill>
          <a:blip r:embed="rId16">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4246067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6.7.3 </a:t>
            </a:r>
            <a:r>
              <a:rPr lang="zh-CN" altLang="en-US" dirty="0"/>
              <a:t>堆的应用：</a:t>
            </a:r>
            <a:r>
              <a:rPr lang="en-US" altLang="zh-CN" dirty="0"/>
              <a:t>K</a:t>
            </a:r>
            <a:r>
              <a:rPr lang="zh-CN" altLang="en-US" dirty="0"/>
              <a:t>个最小元素和</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6.7 </a:t>
            </a:r>
            <a:r>
              <a:rPr lang="zh-CN" altLang="en-US" dirty="0"/>
              <a:t>拓展延伸</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a:xfrm>
                <a:off x="584225" y="1276351"/>
                <a:ext cx="11506175" cy="1858940"/>
              </a:xfrm>
            </p:spPr>
            <p:txBody>
              <a:bodyPr>
                <a:normAutofit/>
              </a:bodyPr>
              <a:lstStyle/>
              <a:p>
                <a:r>
                  <a:rPr lang="zh-CN" altLang="en-US" b="1" dirty="0"/>
                  <a:t>问题描述</a:t>
                </a:r>
                <a:r>
                  <a:rPr lang="zh-CN" altLang="en-US" dirty="0"/>
                  <a:t>：给定长度为</a:t>
                </a:r>
                <a:r>
                  <a:rPr lang="en-US" altLang="zh-CN" dirty="0"/>
                  <a:t>N</a:t>
                </a:r>
                <a:r>
                  <a:rPr lang="zh-CN" altLang="en-US" dirty="0"/>
                  <a:t>的整数序列</a:t>
                </a:r>
                <a:r>
                  <a:rPr lang="en-US" altLang="zh-CN" dirty="0"/>
                  <a:t>A[1…N]</a:t>
                </a:r>
                <a:r>
                  <a:rPr lang="zh-CN" altLang="en-US" dirty="0"/>
                  <a:t>，依次查找子序列（前缀）</a:t>
                </a:r>
                <a:r>
                  <a:rPr lang="en-US" altLang="zh-CN" dirty="0"/>
                  <a:t>A[1…K],</a:t>
                </a:r>
                <a:r>
                  <a:rPr lang="zh-CN" altLang="en-US" dirty="0"/>
                  <a:t> </a:t>
                </a:r>
                <a:r>
                  <a:rPr lang="en-US" altLang="zh-CN" dirty="0"/>
                  <a:t>A[1…K+1],…,A[1…N]</a:t>
                </a:r>
                <a:r>
                  <a:rPr lang="zh-CN" altLang="en-US" dirty="0"/>
                  <a:t>中最小的</a:t>
                </a:r>
                <a:r>
                  <a:rPr lang="en-US" altLang="zh-CN" dirty="0"/>
                  <a:t>K</a:t>
                </a:r>
                <a:r>
                  <a:rPr lang="zh-CN" altLang="en-US" dirty="0"/>
                  <a:t>个数值</a:t>
                </a:r>
                <a14:m>
                  <m:oMath xmlns:m="http://schemas.openxmlformats.org/officeDocument/2006/math">
                    <m:r>
                      <a:rPr lang="en-US" altLang="zh-CN" i="1">
                        <a:latin typeface="Cambria Math" panose="02040503050406030204" pitchFamily="18" charset="0"/>
                      </a:rPr>
                      <m:t>(1≤</m:t>
                    </m:r>
                    <m:r>
                      <a:rPr lang="en-US" altLang="zh-CN" i="1">
                        <a:latin typeface="Cambria Math" panose="02040503050406030204" pitchFamily="18" charset="0"/>
                      </a:rPr>
                      <m:t>𝐾</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 </m:t>
                    </m:r>
                  </m:oMath>
                </a14:m>
                <a:r>
                  <a:rPr lang="zh-CN" altLang="en-US" dirty="0"/>
                  <a:t>，并返回这</a:t>
                </a:r>
                <a:r>
                  <a:rPr lang="en-US" altLang="zh-CN" dirty="0"/>
                  <a:t>K</a:t>
                </a:r>
                <a:r>
                  <a:rPr lang="zh-CN" altLang="en-US" dirty="0"/>
                  <a:t>个最小值的和值。</a:t>
                </a:r>
                <a:endParaRPr lang="en-US" altLang="zh-CN" dirty="0"/>
              </a:p>
              <a:p>
                <a:endParaRPr lang="en-US" altLang="zh-CN" dirty="0"/>
              </a:p>
              <a:p>
                <a:r>
                  <a:rPr lang="zh-CN" altLang="en-US" b="1" dirty="0"/>
                  <a:t>算法</a:t>
                </a:r>
                <a:r>
                  <a:rPr lang="en-US" altLang="zh-CN" b="1" dirty="0"/>
                  <a:t>2</a:t>
                </a:r>
                <a:r>
                  <a:rPr lang="zh-CN" altLang="en-US" dirty="0"/>
                  <a:t>：最大堆</a:t>
                </a:r>
                <a:endParaRPr lang="en-US" altLang="zh-CN" dirty="0"/>
              </a:p>
              <a:p>
                <a:endParaRPr lang="en-US" altLang="zh-CN" dirty="0"/>
              </a:p>
            </p:txBody>
          </p:sp>
        </mc:Choice>
        <mc:Fallback xmlns="">
          <p:sp>
            <p:nvSpPr>
              <p:cNvPr id="9" name="Content Placeholder 8">
                <a:extLst>
                  <a:ext uri="{FF2B5EF4-FFF2-40B4-BE49-F238E27FC236}">
                    <a16:creationId xmlns:a16="http://schemas.microsoft.com/office/drawing/2014/main" id="{F4440D90-0D27-57F8-FC5B-3114708EBA1C}"/>
                  </a:ext>
                </a:extLst>
              </p:cNvPr>
              <p:cNvSpPr>
                <a:spLocks noGrp="1" noRot="1" noChangeAspect="1" noMove="1" noResize="1" noEditPoints="1" noAdjustHandles="1" noChangeArrowheads="1" noChangeShapeType="1" noTextEdit="1"/>
              </p:cNvSpPr>
              <p:nvPr>
                <p:ph idx="11"/>
              </p:nvPr>
            </p:nvSpPr>
            <p:spPr>
              <a:xfrm>
                <a:off x="584225" y="1276351"/>
                <a:ext cx="11506175" cy="1858940"/>
              </a:xfrm>
              <a:blipFill>
                <a:blip r:embed="rId3"/>
                <a:stretch>
                  <a:fillRect l="-883" t="-4762"/>
                </a:stretch>
              </a:blipFill>
            </p:spPr>
            <p:txBody>
              <a:bodyPr/>
              <a:lstStyle/>
              <a:p>
                <a:r>
                  <a:rPr lang="zh-CN" altLang="en-US">
                    <a:noFill/>
                  </a:rPr>
                  <a:t> </a:t>
                </a:r>
              </a:p>
            </p:txBody>
          </p:sp>
        </mc:Fallback>
      </mc:AlternateContent>
      <p:sp>
        <p:nvSpPr>
          <p:cNvPr id="2" name="Rectangle 4">
            <a:extLst>
              <a:ext uri="{FF2B5EF4-FFF2-40B4-BE49-F238E27FC236}">
                <a16:creationId xmlns:a16="http://schemas.microsoft.com/office/drawing/2014/main" id="{819E2151-6966-98A0-19A9-7E6C9849E17C}"/>
              </a:ext>
            </a:extLst>
          </p:cNvPr>
          <p:cNvSpPr/>
          <p:nvPr/>
        </p:nvSpPr>
        <p:spPr>
          <a:xfrm>
            <a:off x="2209072" y="3135291"/>
            <a:ext cx="8256479" cy="2152649"/>
          </a:xfrm>
          <a:prstGeom prst="rect">
            <a:avLst/>
          </a:pr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indent="-3429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对子序列</a:t>
            </a:r>
            <a:r>
              <a:rPr lang="en-US" altLang="zh-CN" sz="2000" dirty="0">
                <a:latin typeface="Microsoft YaHei" panose="020B0503020204020204" pitchFamily="34" charset="-122"/>
                <a:ea typeface="Microsoft YaHei" panose="020B0503020204020204" pitchFamily="34" charset="-122"/>
              </a:rPr>
              <a:t>A[1…K]</a:t>
            </a:r>
            <a:r>
              <a:rPr lang="zh-CN" altLang="en-US" sz="2000" dirty="0">
                <a:solidFill>
                  <a:srgbClr val="FFFF00"/>
                </a:solidFill>
                <a:latin typeface="Microsoft YaHei" panose="020B0503020204020204" pitchFamily="34" charset="-122"/>
                <a:ea typeface="Microsoft YaHei" panose="020B0503020204020204" pitchFamily="34" charset="-122"/>
              </a:rPr>
              <a:t>建最大堆</a:t>
            </a:r>
            <a:r>
              <a:rPr lang="zh-CN" altLang="en-US" sz="2000" dirty="0">
                <a:latin typeface="Microsoft YaHei" panose="020B0503020204020204" pitchFamily="34" charset="-122"/>
                <a:ea typeface="Microsoft YaHei" panose="020B0503020204020204" pitchFamily="34" charset="-122"/>
              </a:rPr>
              <a:t>，计算元素和值并输出</a:t>
            </a:r>
            <a:endParaRPr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lang="zh-CN" altLang="en-US" sz="2000" dirty="0">
                <a:solidFill>
                  <a:schemeClr val="bg1"/>
                </a:solidFill>
                <a:latin typeface="Microsoft YaHei" panose="020B0503020204020204" pitchFamily="34" charset="-122"/>
                <a:ea typeface="Microsoft YaHei" panose="020B0503020204020204" pitchFamily="34" charset="-122"/>
              </a:rPr>
              <a:t>从 </a:t>
            </a:r>
            <a:r>
              <a:rPr lang="en-US" altLang="zh-CN" sz="2000" dirty="0">
                <a:solidFill>
                  <a:schemeClr val="bg1"/>
                </a:solidFill>
                <a:latin typeface="Microsoft YaHei" panose="020B0503020204020204" pitchFamily="34" charset="-122"/>
                <a:ea typeface="Microsoft YaHei" panose="020B0503020204020204" pitchFamily="34" charset="-122"/>
              </a:rPr>
              <a:t>j</a:t>
            </a:r>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a:t>
            </a:r>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K+1</a:t>
            </a:r>
            <a:r>
              <a:rPr lang="zh-CN" altLang="en-US" sz="2000" dirty="0">
                <a:solidFill>
                  <a:schemeClr val="bg1"/>
                </a:solidFill>
                <a:latin typeface="Microsoft YaHei" panose="020B0503020204020204" pitchFamily="34" charset="-122"/>
                <a:ea typeface="Microsoft YaHei" panose="020B0503020204020204" pitchFamily="34" charset="-122"/>
              </a:rPr>
              <a:t>开始，执行以下操作：</a:t>
            </a:r>
            <a:endParaRPr lang="en-US" altLang="zh-CN" sz="2000" dirty="0">
              <a:solidFill>
                <a:schemeClr val="bg1"/>
              </a:solidFill>
              <a:latin typeface="Microsoft YaHei" panose="020B0503020204020204" pitchFamily="34" charset="-122"/>
              <a:ea typeface="Microsoft YaHei" panose="020B0503020204020204" pitchFamily="34" charset="-122"/>
            </a:endParaRPr>
          </a:p>
          <a:p>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1</a:t>
            </a:r>
            <a:r>
              <a:rPr lang="zh-CN" altLang="en-US" sz="2000" dirty="0">
                <a:solidFill>
                  <a:schemeClr val="bg1"/>
                </a:solidFill>
                <a:latin typeface="Microsoft YaHei" panose="020B0503020204020204" pitchFamily="34" charset="-122"/>
                <a:ea typeface="Microsoft YaHei" panose="020B0503020204020204" pitchFamily="34" charset="-122"/>
              </a:rPr>
              <a:t>）将</a:t>
            </a:r>
            <a:r>
              <a:rPr lang="en-US" altLang="zh-CN" sz="2000" dirty="0">
                <a:solidFill>
                  <a:schemeClr val="bg1"/>
                </a:solidFill>
                <a:latin typeface="Microsoft YaHei" panose="020B0503020204020204" pitchFamily="34" charset="-122"/>
                <a:ea typeface="Microsoft YaHei" panose="020B0503020204020204" pitchFamily="34" charset="-122"/>
              </a:rPr>
              <a:t>A[j]</a:t>
            </a:r>
            <a:r>
              <a:rPr lang="zh-CN" altLang="en-US" sz="2000" dirty="0">
                <a:solidFill>
                  <a:schemeClr val="bg1"/>
                </a:solidFill>
                <a:latin typeface="Microsoft YaHei" panose="020B0503020204020204" pitchFamily="34" charset="-122"/>
                <a:ea typeface="Microsoft YaHei" panose="020B0503020204020204" pitchFamily="34" charset="-122"/>
              </a:rPr>
              <a:t> 添加至最大堆末尾，并上调</a:t>
            </a:r>
            <a:endParaRPr lang="en-US" altLang="zh-CN" sz="2000" dirty="0">
              <a:solidFill>
                <a:schemeClr val="bg1"/>
              </a:solidFill>
              <a:latin typeface="Microsoft YaHei" panose="020B0503020204020204" pitchFamily="34" charset="-122"/>
              <a:ea typeface="Microsoft YaHei" panose="020B0503020204020204" pitchFamily="34" charset="-122"/>
            </a:endParaRPr>
          </a:p>
          <a:p>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2</a:t>
            </a:r>
            <a:r>
              <a:rPr lang="zh-CN" altLang="en-US" sz="2000" dirty="0">
                <a:solidFill>
                  <a:schemeClr val="bg1"/>
                </a:solidFill>
                <a:latin typeface="Microsoft YaHei" panose="020B0503020204020204" pitchFamily="34" charset="-122"/>
                <a:ea typeface="Microsoft YaHei" panose="020B0503020204020204" pitchFamily="34" charset="-122"/>
              </a:rPr>
              <a:t>）取出堆头元素（</a:t>
            </a:r>
            <a:r>
              <a:rPr lang="zh-CN" altLang="en-US" sz="2000" dirty="0">
                <a:solidFill>
                  <a:srgbClr val="FFFF00"/>
                </a:solidFill>
                <a:latin typeface="Microsoft YaHei" panose="020B0503020204020204" pitchFamily="34" charset="-122"/>
                <a:ea typeface="Microsoft YaHei" panose="020B0503020204020204" pitchFamily="34" charset="-122"/>
              </a:rPr>
              <a:t>最大值</a:t>
            </a:r>
            <a:r>
              <a:rPr lang="zh-CN" altLang="en-US" sz="2000" dirty="0">
                <a:solidFill>
                  <a:schemeClr val="bg1"/>
                </a:solidFill>
                <a:latin typeface="Microsoft YaHei" panose="020B0503020204020204" pitchFamily="34" charset="-122"/>
                <a:ea typeface="Microsoft YaHei" panose="020B0503020204020204" pitchFamily="34" charset="-122"/>
              </a:rPr>
              <a:t>），并作下调操作</a:t>
            </a:r>
            <a:endParaRPr lang="en-US" altLang="zh-CN" sz="2000" dirty="0">
              <a:solidFill>
                <a:schemeClr val="bg1"/>
              </a:solidFill>
              <a:latin typeface="Microsoft YaHei" panose="020B0503020204020204" pitchFamily="34" charset="-122"/>
              <a:ea typeface="Microsoft YaHei" panose="020B0503020204020204" pitchFamily="34" charset="-122"/>
            </a:endParaRPr>
          </a:p>
          <a:p>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3</a:t>
            </a:r>
            <a:r>
              <a:rPr lang="zh-CN" altLang="en-US" sz="2000" dirty="0">
                <a:solidFill>
                  <a:schemeClr val="bg1"/>
                </a:solidFill>
                <a:latin typeface="Microsoft YaHei" panose="020B0503020204020204" pitchFamily="34" charset="-122"/>
                <a:ea typeface="Microsoft YaHei" panose="020B0503020204020204" pitchFamily="34" charset="-122"/>
              </a:rPr>
              <a:t>）输出堆中</a:t>
            </a:r>
            <a:r>
              <a:rPr lang="en-US" altLang="zh-CN" sz="2000" dirty="0">
                <a:solidFill>
                  <a:schemeClr val="bg1"/>
                </a:solidFill>
                <a:latin typeface="Microsoft YaHei" panose="020B0503020204020204" pitchFamily="34" charset="-122"/>
                <a:ea typeface="Microsoft YaHei" panose="020B0503020204020204" pitchFamily="34" charset="-122"/>
              </a:rPr>
              <a:t>K</a:t>
            </a:r>
            <a:r>
              <a:rPr lang="zh-CN" altLang="en-US" sz="2000" dirty="0">
                <a:solidFill>
                  <a:schemeClr val="bg1"/>
                </a:solidFill>
                <a:latin typeface="Microsoft YaHei" panose="020B0503020204020204" pitchFamily="34" charset="-122"/>
                <a:ea typeface="Microsoft YaHei" panose="020B0503020204020204" pitchFamily="34" charset="-122"/>
              </a:rPr>
              <a:t>个元素的和值</a:t>
            </a:r>
            <a:endParaRPr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lang="zh-CN" altLang="en-US" sz="2000" dirty="0">
                <a:solidFill>
                  <a:schemeClr val="bg1"/>
                </a:solidFill>
                <a:latin typeface="Microsoft YaHei" panose="020B0503020204020204" pitchFamily="34" charset="-122"/>
                <a:ea typeface="Microsoft YaHei" panose="020B0503020204020204" pitchFamily="34" charset="-122"/>
              </a:rPr>
              <a:t>重复上述操作，直到 </a:t>
            </a:r>
            <a:r>
              <a:rPr lang="en-US" altLang="zh-CN" sz="2000" dirty="0">
                <a:solidFill>
                  <a:schemeClr val="bg1"/>
                </a:solidFill>
                <a:latin typeface="Microsoft YaHei" panose="020B0503020204020204" pitchFamily="34" charset="-122"/>
                <a:ea typeface="Microsoft YaHei" panose="020B0503020204020204" pitchFamily="34" charset="-122"/>
              </a:rPr>
              <a:t>j</a:t>
            </a:r>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a:t>
            </a:r>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N</a:t>
            </a:r>
            <a:r>
              <a:rPr lang="zh-CN" altLang="en-US" sz="2000" dirty="0">
                <a:solidFill>
                  <a:schemeClr val="bg1"/>
                </a:solidFill>
                <a:latin typeface="Microsoft YaHei" panose="020B0503020204020204" pitchFamily="34" charset="-122"/>
                <a:ea typeface="Microsoft YaHei" panose="020B0503020204020204" pitchFamily="34" charset="-122"/>
              </a:rPr>
              <a:t>为止，即处理完</a:t>
            </a:r>
            <a:r>
              <a:rPr lang="en-US" altLang="zh-CN" sz="2000" dirty="0">
                <a:solidFill>
                  <a:schemeClr val="bg1"/>
                </a:solidFill>
                <a:latin typeface="Microsoft YaHei" panose="020B0503020204020204" pitchFamily="34" charset="-122"/>
                <a:ea typeface="Microsoft YaHei" panose="020B0503020204020204" pitchFamily="34" charset="-122"/>
              </a:rPr>
              <a:t>A[1…N]</a:t>
            </a:r>
            <a:r>
              <a:rPr lang="zh-CN" altLang="en-US" sz="2000" dirty="0">
                <a:solidFill>
                  <a:schemeClr val="bg1"/>
                </a:solidFill>
                <a:latin typeface="Microsoft YaHei" panose="020B0503020204020204" pitchFamily="34" charset="-122"/>
                <a:ea typeface="Microsoft YaHei" panose="020B0503020204020204" pitchFamily="34" charset="-122"/>
              </a:rPr>
              <a:t>中所有数据</a:t>
            </a:r>
            <a:endParaRPr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1678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6.7.3 </a:t>
            </a:r>
            <a:r>
              <a:rPr lang="zh-CN" altLang="en-US" dirty="0"/>
              <a:t>堆的应用：</a:t>
            </a:r>
            <a:r>
              <a:rPr lang="en-US" altLang="zh-CN" dirty="0"/>
              <a:t>K</a:t>
            </a:r>
            <a:r>
              <a:rPr lang="zh-CN" altLang="en-US" dirty="0"/>
              <a:t>个最小元素和</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6.7 </a:t>
            </a:r>
            <a:r>
              <a:rPr lang="zh-CN" altLang="en-US" dirty="0"/>
              <a:t>拓展延伸</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a:xfrm>
                <a:off x="584225" y="1276351"/>
                <a:ext cx="11506175" cy="1858940"/>
              </a:xfrm>
            </p:spPr>
            <p:txBody>
              <a:bodyPr>
                <a:normAutofit/>
              </a:bodyPr>
              <a:lstStyle/>
              <a:p>
                <a:r>
                  <a:rPr lang="zh-CN" altLang="en-US" b="1" dirty="0"/>
                  <a:t>问题描述</a:t>
                </a:r>
                <a:r>
                  <a:rPr lang="zh-CN" altLang="en-US" dirty="0"/>
                  <a:t>：给定长度为</a:t>
                </a:r>
                <a:r>
                  <a:rPr lang="en-US" altLang="zh-CN" dirty="0"/>
                  <a:t>N</a:t>
                </a:r>
                <a:r>
                  <a:rPr lang="zh-CN" altLang="en-US" dirty="0"/>
                  <a:t>的整数序列</a:t>
                </a:r>
                <a:r>
                  <a:rPr lang="en-US" altLang="zh-CN" dirty="0"/>
                  <a:t>A[1…N]</a:t>
                </a:r>
                <a:r>
                  <a:rPr lang="zh-CN" altLang="en-US" dirty="0"/>
                  <a:t>，依次查找子序列（前缀）</a:t>
                </a:r>
                <a:r>
                  <a:rPr lang="en-US" altLang="zh-CN" dirty="0"/>
                  <a:t>A[1…K],</a:t>
                </a:r>
                <a:r>
                  <a:rPr lang="zh-CN" altLang="en-US" dirty="0"/>
                  <a:t> </a:t>
                </a:r>
                <a:r>
                  <a:rPr lang="en-US" altLang="zh-CN" dirty="0"/>
                  <a:t>A[1…K+1],…,A[1…N]</a:t>
                </a:r>
                <a:r>
                  <a:rPr lang="zh-CN" altLang="en-US" dirty="0"/>
                  <a:t>中最小的</a:t>
                </a:r>
                <a:r>
                  <a:rPr lang="en-US" altLang="zh-CN" dirty="0"/>
                  <a:t>K</a:t>
                </a:r>
                <a:r>
                  <a:rPr lang="zh-CN" altLang="en-US" dirty="0"/>
                  <a:t>个数值</a:t>
                </a:r>
                <a14:m>
                  <m:oMath xmlns:m="http://schemas.openxmlformats.org/officeDocument/2006/math">
                    <m:r>
                      <a:rPr lang="en-US" altLang="zh-CN" i="1">
                        <a:latin typeface="Cambria Math" panose="02040503050406030204" pitchFamily="18" charset="0"/>
                      </a:rPr>
                      <m:t>(1≤</m:t>
                    </m:r>
                    <m:r>
                      <a:rPr lang="en-US" altLang="zh-CN" i="1">
                        <a:latin typeface="Cambria Math" panose="02040503050406030204" pitchFamily="18" charset="0"/>
                      </a:rPr>
                      <m:t>𝐾</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 </m:t>
                    </m:r>
                  </m:oMath>
                </a14:m>
                <a:r>
                  <a:rPr lang="zh-CN" altLang="en-US" dirty="0"/>
                  <a:t>，并返回这</a:t>
                </a:r>
                <a:r>
                  <a:rPr lang="en-US" altLang="zh-CN" dirty="0"/>
                  <a:t>K</a:t>
                </a:r>
                <a:r>
                  <a:rPr lang="zh-CN" altLang="en-US" dirty="0"/>
                  <a:t>个最小值的和值。</a:t>
                </a:r>
                <a:endParaRPr lang="en-US" altLang="zh-CN" dirty="0"/>
              </a:p>
              <a:p>
                <a:endParaRPr lang="en-US" altLang="zh-CN" dirty="0"/>
              </a:p>
              <a:p>
                <a:r>
                  <a:rPr lang="zh-CN" altLang="en-US" b="1" dirty="0"/>
                  <a:t>示例</a:t>
                </a:r>
                <a:r>
                  <a:rPr lang="zh-CN" altLang="en-US" dirty="0"/>
                  <a:t>：</a:t>
                </a:r>
                <a:r>
                  <a:rPr lang="en-US" altLang="zh-CN" dirty="0"/>
                  <a:t>A=&lt;</a:t>
                </a:r>
                <a:r>
                  <a:rPr lang="en-US" altLang="zh-CN" sz="2800" b="0" i="0" dirty="0">
                    <a:solidFill>
                      <a:srgbClr val="404040"/>
                    </a:solidFill>
                    <a:effectLst/>
                    <a:latin typeface="Harmony"/>
                  </a:rPr>
                  <a:t>3, 7, 4, 6, 5, 1, 2&gt;,</a:t>
                </a:r>
                <a:r>
                  <a:rPr lang="zh-CN" altLang="en-US" sz="2800" b="0" i="0" dirty="0">
                    <a:solidFill>
                      <a:srgbClr val="404040"/>
                    </a:solidFill>
                    <a:effectLst/>
                    <a:latin typeface="Harmony"/>
                  </a:rPr>
                  <a:t> </a:t>
                </a:r>
                <a:r>
                  <a:rPr lang="en-US" altLang="zh-CN" sz="2800" b="0" i="0" dirty="0">
                    <a:solidFill>
                      <a:srgbClr val="404040"/>
                    </a:solidFill>
                    <a:effectLst/>
                    <a:latin typeface="Harmony"/>
                  </a:rPr>
                  <a:t>K=3</a:t>
                </a:r>
                <a:endParaRPr kumimoji="1" lang="zh-CN" altLang="en-US"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en-US" altLang="zh-CN" dirty="0"/>
              </a:p>
              <a:p>
                <a:endParaRPr lang="en-US" altLang="zh-CN" dirty="0"/>
              </a:p>
            </p:txBody>
          </p:sp>
        </mc:Choice>
        <mc:Fallback xmlns="">
          <p:sp>
            <p:nvSpPr>
              <p:cNvPr id="9" name="Content Placeholder 8">
                <a:extLst>
                  <a:ext uri="{FF2B5EF4-FFF2-40B4-BE49-F238E27FC236}">
                    <a16:creationId xmlns:a16="http://schemas.microsoft.com/office/drawing/2014/main" id="{F4440D90-0D27-57F8-FC5B-3114708EBA1C}"/>
                  </a:ext>
                </a:extLst>
              </p:cNvPr>
              <p:cNvSpPr>
                <a:spLocks noGrp="1" noRot="1" noChangeAspect="1" noMove="1" noResize="1" noEditPoints="1" noAdjustHandles="1" noChangeArrowheads="1" noChangeShapeType="1" noTextEdit="1"/>
              </p:cNvSpPr>
              <p:nvPr>
                <p:ph idx="11"/>
              </p:nvPr>
            </p:nvSpPr>
            <p:spPr>
              <a:xfrm>
                <a:off x="584225" y="1276351"/>
                <a:ext cx="11506175" cy="1858940"/>
              </a:xfrm>
              <a:blipFill>
                <a:blip r:embed="rId3"/>
                <a:stretch>
                  <a:fillRect l="-883" t="-4762" b="-2041"/>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40DFF974-2C54-9291-C2B6-3716D53F99C1}"/>
              </a:ext>
            </a:extLst>
          </p:cNvPr>
          <p:cNvSpPr txBox="1"/>
          <p:nvPr/>
        </p:nvSpPr>
        <p:spPr>
          <a:xfrm>
            <a:off x="2260600" y="3327736"/>
            <a:ext cx="5506636"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对子序列</a:t>
            </a:r>
            <a:r>
              <a:rPr kumimoji="1" lang="en-US" altLang="zh-CN" dirty="0">
                <a:latin typeface="Microsoft YaHei" panose="020B0503020204020204" pitchFamily="34" charset="-122"/>
                <a:ea typeface="Microsoft YaHei" panose="020B0503020204020204" pitchFamily="34" charset="-122"/>
              </a:rPr>
              <a:t>&lt;3,</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7,</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4&gt;</a:t>
            </a:r>
            <a:r>
              <a:rPr kumimoji="1" lang="zh-CN" altLang="en-US" dirty="0">
                <a:latin typeface="Microsoft YaHei" panose="020B0503020204020204" pitchFamily="34" charset="-122"/>
                <a:ea typeface="Microsoft YaHei" panose="020B0503020204020204" pitchFamily="34" charset="-122"/>
              </a:rPr>
              <a:t>建最大堆：</a:t>
            </a:r>
            <a:r>
              <a:rPr kumimoji="1" lang="en-US" altLang="zh-CN" dirty="0">
                <a:latin typeface="Microsoft YaHei" panose="020B0503020204020204" pitchFamily="34" charset="-122"/>
                <a:ea typeface="Microsoft YaHei" panose="020B0503020204020204" pitchFamily="34" charset="-122"/>
              </a:rPr>
              <a:t>&lt;7,</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3,</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4&gt;</a:t>
            </a:r>
            <a:r>
              <a:rPr kumimoji="1" lang="zh-CN" altLang="en-US" dirty="0">
                <a:latin typeface="Microsoft YaHei" panose="020B0503020204020204" pitchFamily="34" charset="-122"/>
                <a:ea typeface="Microsoft YaHei" panose="020B0503020204020204" pitchFamily="34" charset="-122"/>
              </a:rPr>
              <a:t>，和值</a:t>
            </a:r>
            <a:r>
              <a:rPr kumimoji="1" lang="en-US" altLang="zh-CN" dirty="0">
                <a:latin typeface="Microsoft YaHei" panose="020B0503020204020204" pitchFamily="34" charset="-122"/>
                <a:ea typeface="Microsoft YaHei" panose="020B0503020204020204" pitchFamily="34" charset="-122"/>
              </a:rPr>
              <a:t>14</a:t>
            </a:r>
          </a:p>
        </p:txBody>
      </p:sp>
      <p:sp>
        <p:nvSpPr>
          <p:cNvPr id="2" name="椭圆 1">
            <a:extLst>
              <a:ext uri="{FF2B5EF4-FFF2-40B4-BE49-F238E27FC236}">
                <a16:creationId xmlns:a16="http://schemas.microsoft.com/office/drawing/2014/main" id="{119B155B-BFB9-C64A-FFB1-950A9F969367}"/>
              </a:ext>
            </a:extLst>
          </p:cNvPr>
          <p:cNvSpPr/>
          <p:nvPr/>
        </p:nvSpPr>
        <p:spPr>
          <a:xfrm>
            <a:off x="3539028" y="4100396"/>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3</a:t>
            </a:r>
            <a:endParaRPr kumimoji="1" lang="zh-CN" altLang="en-US" sz="2800" dirty="0"/>
          </a:p>
        </p:txBody>
      </p:sp>
      <p:sp>
        <p:nvSpPr>
          <p:cNvPr id="12" name="椭圆 11">
            <a:extLst>
              <a:ext uri="{FF2B5EF4-FFF2-40B4-BE49-F238E27FC236}">
                <a16:creationId xmlns:a16="http://schemas.microsoft.com/office/drawing/2014/main" id="{9A16BEB0-F0DA-9474-4E17-4C53F826AA18}"/>
              </a:ext>
            </a:extLst>
          </p:cNvPr>
          <p:cNvSpPr/>
          <p:nvPr/>
        </p:nvSpPr>
        <p:spPr>
          <a:xfrm>
            <a:off x="3081827" y="4963013"/>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7</a:t>
            </a:r>
            <a:endParaRPr kumimoji="1" lang="zh-CN" altLang="en-US" sz="2800" dirty="0"/>
          </a:p>
        </p:txBody>
      </p:sp>
      <p:sp>
        <p:nvSpPr>
          <p:cNvPr id="13" name="椭圆 12">
            <a:extLst>
              <a:ext uri="{FF2B5EF4-FFF2-40B4-BE49-F238E27FC236}">
                <a16:creationId xmlns:a16="http://schemas.microsoft.com/office/drawing/2014/main" id="{C59CE4C3-233B-E01D-633D-CCD30D9BEAF6}"/>
              </a:ext>
            </a:extLst>
          </p:cNvPr>
          <p:cNvSpPr/>
          <p:nvPr/>
        </p:nvSpPr>
        <p:spPr>
          <a:xfrm>
            <a:off x="3958410" y="4963013"/>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4</a:t>
            </a:r>
            <a:endParaRPr kumimoji="1" lang="zh-CN" altLang="en-US" sz="2800" dirty="0"/>
          </a:p>
        </p:txBody>
      </p:sp>
      <p:cxnSp>
        <p:nvCxnSpPr>
          <p:cNvPr id="15" name="直线连接符 14">
            <a:extLst>
              <a:ext uri="{FF2B5EF4-FFF2-40B4-BE49-F238E27FC236}">
                <a16:creationId xmlns:a16="http://schemas.microsoft.com/office/drawing/2014/main" id="{6A6EF1DA-56D9-735E-0EAC-12CD3DA246EE}"/>
              </a:ext>
            </a:extLst>
          </p:cNvPr>
          <p:cNvCxnSpPr>
            <a:cxnSpLocks/>
            <a:stCxn id="2" idx="3"/>
            <a:endCxn id="12" idx="0"/>
          </p:cNvCxnSpPr>
          <p:nvPr/>
        </p:nvCxnSpPr>
        <p:spPr>
          <a:xfrm flipH="1">
            <a:off x="3332550" y="4528406"/>
            <a:ext cx="279913" cy="4346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DF4BB872-1094-A639-754C-1A3760DC4BDB}"/>
              </a:ext>
            </a:extLst>
          </p:cNvPr>
          <p:cNvCxnSpPr>
            <a:cxnSpLocks/>
            <a:stCxn id="2" idx="5"/>
            <a:endCxn id="13" idx="0"/>
          </p:cNvCxnSpPr>
          <p:nvPr/>
        </p:nvCxnSpPr>
        <p:spPr>
          <a:xfrm>
            <a:off x="3967038" y="4528406"/>
            <a:ext cx="242095" cy="43460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A7046AEA-BF85-C98F-F32B-7B224DFCF209}"/>
              </a:ext>
            </a:extLst>
          </p:cNvPr>
          <p:cNvSpPr/>
          <p:nvPr/>
        </p:nvSpPr>
        <p:spPr>
          <a:xfrm>
            <a:off x="6845756" y="4159501"/>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7</a:t>
            </a:r>
            <a:endParaRPr kumimoji="1" lang="zh-CN" altLang="en-US" sz="2800" dirty="0"/>
          </a:p>
        </p:txBody>
      </p:sp>
      <p:sp>
        <p:nvSpPr>
          <p:cNvPr id="21" name="椭圆 20">
            <a:extLst>
              <a:ext uri="{FF2B5EF4-FFF2-40B4-BE49-F238E27FC236}">
                <a16:creationId xmlns:a16="http://schemas.microsoft.com/office/drawing/2014/main" id="{37D72B55-DC82-8C10-5236-E1815A20DCA2}"/>
              </a:ext>
            </a:extLst>
          </p:cNvPr>
          <p:cNvSpPr/>
          <p:nvPr/>
        </p:nvSpPr>
        <p:spPr>
          <a:xfrm>
            <a:off x="6388555" y="5022118"/>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3</a:t>
            </a:r>
            <a:endParaRPr kumimoji="1" lang="zh-CN" altLang="en-US" sz="2800" dirty="0"/>
          </a:p>
        </p:txBody>
      </p:sp>
      <p:sp>
        <p:nvSpPr>
          <p:cNvPr id="22" name="椭圆 21">
            <a:extLst>
              <a:ext uri="{FF2B5EF4-FFF2-40B4-BE49-F238E27FC236}">
                <a16:creationId xmlns:a16="http://schemas.microsoft.com/office/drawing/2014/main" id="{A58CBC48-34F6-48E4-2BD6-41BCED4B80BF}"/>
              </a:ext>
            </a:extLst>
          </p:cNvPr>
          <p:cNvSpPr/>
          <p:nvPr/>
        </p:nvSpPr>
        <p:spPr>
          <a:xfrm>
            <a:off x="7265138" y="5022118"/>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4</a:t>
            </a:r>
            <a:endParaRPr kumimoji="1" lang="zh-CN" altLang="en-US" sz="2800" dirty="0"/>
          </a:p>
        </p:txBody>
      </p:sp>
      <p:cxnSp>
        <p:nvCxnSpPr>
          <p:cNvPr id="23" name="直线连接符 22">
            <a:extLst>
              <a:ext uri="{FF2B5EF4-FFF2-40B4-BE49-F238E27FC236}">
                <a16:creationId xmlns:a16="http://schemas.microsoft.com/office/drawing/2014/main" id="{1B9CF65C-A08D-DEBC-4C5B-7EB9FF94EDA1}"/>
              </a:ext>
            </a:extLst>
          </p:cNvPr>
          <p:cNvCxnSpPr>
            <a:cxnSpLocks/>
            <a:stCxn id="20" idx="3"/>
            <a:endCxn id="21" idx="0"/>
          </p:cNvCxnSpPr>
          <p:nvPr/>
        </p:nvCxnSpPr>
        <p:spPr>
          <a:xfrm flipH="1">
            <a:off x="6639278" y="4587511"/>
            <a:ext cx="279913" cy="434607"/>
          </a:xfrm>
          <a:prstGeom prst="line">
            <a:avLst/>
          </a:prstGeom>
          <a:ln w="28575">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321CECA7-7F4D-4419-0DFA-2A755560F0DA}"/>
              </a:ext>
            </a:extLst>
          </p:cNvPr>
          <p:cNvCxnSpPr>
            <a:cxnSpLocks/>
            <a:stCxn id="20" idx="5"/>
            <a:endCxn id="22" idx="0"/>
          </p:cNvCxnSpPr>
          <p:nvPr/>
        </p:nvCxnSpPr>
        <p:spPr>
          <a:xfrm>
            <a:off x="7273766" y="4587511"/>
            <a:ext cx="242095" cy="43460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右箭头 24">
            <a:extLst>
              <a:ext uri="{FF2B5EF4-FFF2-40B4-BE49-F238E27FC236}">
                <a16:creationId xmlns:a16="http://schemas.microsoft.com/office/drawing/2014/main" id="{ED3B68EB-8A48-95FF-8B99-1A0D07C83A32}"/>
              </a:ext>
            </a:extLst>
          </p:cNvPr>
          <p:cNvSpPr/>
          <p:nvPr/>
        </p:nvSpPr>
        <p:spPr>
          <a:xfrm>
            <a:off x="4668198" y="4416552"/>
            <a:ext cx="1479475" cy="747066"/>
          </a:xfrm>
          <a:prstGeom prst="right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heapify</a:t>
            </a:r>
            <a:endParaRPr kumimoji="1" lang="zh-CN" altLang="en-US" dirty="0"/>
          </a:p>
        </p:txBody>
      </p:sp>
    </p:spTree>
    <p:extLst>
      <p:ext uri="{BB962C8B-B14F-4D97-AF65-F5344CB8AC3E}">
        <p14:creationId xmlns:p14="http://schemas.microsoft.com/office/powerpoint/2010/main" val="25807366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6.7.3 </a:t>
            </a:r>
            <a:r>
              <a:rPr lang="zh-CN" altLang="en-US" dirty="0"/>
              <a:t>堆的应用：</a:t>
            </a:r>
            <a:r>
              <a:rPr lang="en-US" altLang="zh-CN" dirty="0"/>
              <a:t>K</a:t>
            </a:r>
            <a:r>
              <a:rPr lang="zh-CN" altLang="en-US" dirty="0"/>
              <a:t>个最小元素和</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6.7 </a:t>
            </a:r>
            <a:r>
              <a:rPr lang="zh-CN" altLang="en-US" dirty="0"/>
              <a:t>拓展延伸</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a:xfrm>
                <a:off x="584225" y="1276351"/>
                <a:ext cx="11506175" cy="1858940"/>
              </a:xfrm>
            </p:spPr>
            <p:txBody>
              <a:bodyPr>
                <a:normAutofit/>
              </a:bodyPr>
              <a:lstStyle/>
              <a:p>
                <a:r>
                  <a:rPr lang="zh-CN" altLang="en-US" b="1" dirty="0"/>
                  <a:t>问题描述</a:t>
                </a:r>
                <a:r>
                  <a:rPr lang="zh-CN" altLang="en-US" dirty="0"/>
                  <a:t>：给定长度为</a:t>
                </a:r>
                <a:r>
                  <a:rPr lang="en-US" altLang="zh-CN" dirty="0"/>
                  <a:t>N</a:t>
                </a:r>
                <a:r>
                  <a:rPr lang="zh-CN" altLang="en-US" dirty="0"/>
                  <a:t>的整数序列</a:t>
                </a:r>
                <a:r>
                  <a:rPr lang="en-US" altLang="zh-CN" dirty="0"/>
                  <a:t>A[1…N]</a:t>
                </a:r>
                <a:r>
                  <a:rPr lang="zh-CN" altLang="en-US" dirty="0"/>
                  <a:t>，依次查找子序列（前缀）</a:t>
                </a:r>
                <a:r>
                  <a:rPr lang="en-US" altLang="zh-CN" dirty="0"/>
                  <a:t>A[1…K],</a:t>
                </a:r>
                <a:r>
                  <a:rPr lang="zh-CN" altLang="en-US" dirty="0"/>
                  <a:t> </a:t>
                </a:r>
                <a:r>
                  <a:rPr lang="en-US" altLang="zh-CN" dirty="0"/>
                  <a:t>A[1…K+1],…,A[1…N]</a:t>
                </a:r>
                <a:r>
                  <a:rPr lang="zh-CN" altLang="en-US" dirty="0"/>
                  <a:t>中最小的</a:t>
                </a:r>
                <a:r>
                  <a:rPr lang="en-US" altLang="zh-CN" dirty="0"/>
                  <a:t>K</a:t>
                </a:r>
                <a:r>
                  <a:rPr lang="zh-CN" altLang="en-US" dirty="0"/>
                  <a:t>个数值</a:t>
                </a:r>
                <a14:m>
                  <m:oMath xmlns:m="http://schemas.openxmlformats.org/officeDocument/2006/math">
                    <m:r>
                      <a:rPr lang="en-US" altLang="zh-CN" i="1">
                        <a:latin typeface="Cambria Math" panose="02040503050406030204" pitchFamily="18" charset="0"/>
                      </a:rPr>
                      <m:t>(1≤</m:t>
                    </m:r>
                    <m:r>
                      <a:rPr lang="en-US" altLang="zh-CN" i="1">
                        <a:latin typeface="Cambria Math" panose="02040503050406030204" pitchFamily="18" charset="0"/>
                      </a:rPr>
                      <m:t>𝐾</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 </m:t>
                    </m:r>
                  </m:oMath>
                </a14:m>
                <a:r>
                  <a:rPr lang="zh-CN" altLang="en-US" dirty="0"/>
                  <a:t>，并返回这</a:t>
                </a:r>
                <a:r>
                  <a:rPr lang="en-US" altLang="zh-CN" dirty="0"/>
                  <a:t>K</a:t>
                </a:r>
                <a:r>
                  <a:rPr lang="zh-CN" altLang="en-US" dirty="0"/>
                  <a:t>个最小值的和值。</a:t>
                </a:r>
                <a:endParaRPr lang="en-US" altLang="zh-CN" dirty="0"/>
              </a:p>
              <a:p>
                <a:endParaRPr lang="en-US" altLang="zh-CN" dirty="0"/>
              </a:p>
              <a:p>
                <a:r>
                  <a:rPr lang="zh-CN" altLang="en-US" b="1" dirty="0"/>
                  <a:t>示例</a:t>
                </a:r>
                <a:r>
                  <a:rPr lang="zh-CN" altLang="en-US" dirty="0"/>
                  <a:t>：</a:t>
                </a:r>
                <a:r>
                  <a:rPr lang="en-US" altLang="zh-CN" dirty="0"/>
                  <a:t>A=&lt;</a:t>
                </a:r>
                <a:r>
                  <a:rPr lang="en-US" altLang="zh-CN" sz="2800" b="0" i="0" dirty="0">
                    <a:solidFill>
                      <a:srgbClr val="404040"/>
                    </a:solidFill>
                    <a:effectLst/>
                    <a:latin typeface="Harmony"/>
                  </a:rPr>
                  <a:t>3, 7, 4, 6, 5, 1, 2&gt;,</a:t>
                </a:r>
                <a:r>
                  <a:rPr lang="zh-CN" altLang="en-US" sz="2800" b="0" i="0" dirty="0">
                    <a:solidFill>
                      <a:srgbClr val="404040"/>
                    </a:solidFill>
                    <a:effectLst/>
                    <a:latin typeface="Harmony"/>
                  </a:rPr>
                  <a:t> </a:t>
                </a:r>
                <a:r>
                  <a:rPr lang="en-US" altLang="zh-CN" sz="2800" b="0" i="0" dirty="0">
                    <a:solidFill>
                      <a:srgbClr val="404040"/>
                    </a:solidFill>
                    <a:effectLst/>
                    <a:latin typeface="Harmony"/>
                  </a:rPr>
                  <a:t>K=3</a:t>
                </a:r>
                <a:endParaRPr kumimoji="1" lang="zh-CN" altLang="en-US"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en-US" altLang="zh-CN" dirty="0"/>
              </a:p>
              <a:p>
                <a:endParaRPr lang="en-US" altLang="zh-CN" dirty="0"/>
              </a:p>
            </p:txBody>
          </p:sp>
        </mc:Choice>
        <mc:Fallback xmlns="">
          <p:sp>
            <p:nvSpPr>
              <p:cNvPr id="9" name="Content Placeholder 8">
                <a:extLst>
                  <a:ext uri="{FF2B5EF4-FFF2-40B4-BE49-F238E27FC236}">
                    <a16:creationId xmlns:a16="http://schemas.microsoft.com/office/drawing/2014/main" id="{F4440D90-0D27-57F8-FC5B-3114708EBA1C}"/>
                  </a:ext>
                </a:extLst>
              </p:cNvPr>
              <p:cNvSpPr>
                <a:spLocks noGrp="1" noRot="1" noChangeAspect="1" noMove="1" noResize="1" noEditPoints="1" noAdjustHandles="1" noChangeArrowheads="1" noChangeShapeType="1" noTextEdit="1"/>
              </p:cNvSpPr>
              <p:nvPr>
                <p:ph idx="11"/>
              </p:nvPr>
            </p:nvSpPr>
            <p:spPr>
              <a:xfrm>
                <a:off x="584225" y="1276351"/>
                <a:ext cx="11506175" cy="1858940"/>
              </a:xfrm>
              <a:blipFill>
                <a:blip r:embed="rId3"/>
                <a:stretch>
                  <a:fillRect l="-883" t="-4762" b="-2041"/>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2D46B13D-E0B1-6EB9-20CA-D34CD95A229D}"/>
              </a:ext>
            </a:extLst>
          </p:cNvPr>
          <p:cNvSpPr txBox="1"/>
          <p:nvPr/>
        </p:nvSpPr>
        <p:spPr>
          <a:xfrm>
            <a:off x="2124672" y="3318824"/>
            <a:ext cx="8081058"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添加</a:t>
            </a:r>
            <a:r>
              <a:rPr kumimoji="1" lang="en-US" altLang="zh-CN" dirty="0">
                <a:latin typeface="Microsoft YaHei" panose="020B0503020204020204" pitchFamily="34" charset="-122"/>
                <a:ea typeface="Microsoft YaHei" panose="020B0503020204020204" pitchFamily="34" charset="-122"/>
              </a:rPr>
              <a:t>6</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&lt;7,</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3,</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4,</a:t>
            </a:r>
            <a:r>
              <a:rPr kumimoji="1" lang="zh-CN" altLang="en-US" dirty="0">
                <a:latin typeface="Microsoft YaHei" panose="020B0503020204020204" pitchFamily="34" charset="-122"/>
                <a:ea typeface="Microsoft YaHei" panose="020B0503020204020204" pitchFamily="34" charset="-122"/>
              </a:rPr>
              <a:t> </a:t>
            </a:r>
            <a:r>
              <a:rPr kumimoji="1" lang="en-US" altLang="zh-CN" dirty="0">
                <a:solidFill>
                  <a:srgbClr val="C00000"/>
                </a:solidFill>
                <a:latin typeface="Microsoft YaHei" panose="020B0503020204020204" pitchFamily="34" charset="-122"/>
                <a:ea typeface="Microsoft YaHei" panose="020B0503020204020204" pitchFamily="34" charset="-122"/>
              </a:rPr>
              <a:t>6</a:t>
            </a:r>
            <a:r>
              <a:rPr kumimoji="1" lang="en-US" altLang="zh-CN" dirty="0">
                <a:latin typeface="Microsoft YaHei" panose="020B0503020204020204" pitchFamily="34" charset="-122"/>
                <a:ea typeface="Microsoft YaHei" panose="020B0503020204020204" pitchFamily="34" charset="-122"/>
              </a:rPr>
              <a:t>&gt;</a:t>
            </a:r>
            <a:r>
              <a:rPr kumimoji="1" lang="zh-CN" altLang="en-US" dirty="0">
                <a:latin typeface="Microsoft YaHei" panose="020B0503020204020204" pitchFamily="34" charset="-122"/>
                <a:ea typeface="Microsoft YaHei" panose="020B0503020204020204" pitchFamily="34" charset="-122"/>
              </a:rPr>
              <a:t>；上调：</a:t>
            </a:r>
            <a:r>
              <a:rPr kumimoji="1" lang="en-US" altLang="zh-CN" dirty="0">
                <a:latin typeface="Microsoft YaHei" panose="020B0503020204020204" pitchFamily="34" charset="-122"/>
                <a:ea typeface="Microsoft YaHei" panose="020B0503020204020204" pitchFamily="34" charset="-122"/>
              </a:rPr>
              <a:t>&lt;</a:t>
            </a:r>
            <a:r>
              <a:rPr kumimoji="1" lang="en-US" altLang="zh-CN" dirty="0">
                <a:solidFill>
                  <a:srgbClr val="00B0F0"/>
                </a:solidFill>
                <a:latin typeface="Microsoft YaHei" panose="020B0503020204020204" pitchFamily="34" charset="-122"/>
                <a:ea typeface="Microsoft YaHei" panose="020B0503020204020204" pitchFamily="34" charset="-122"/>
              </a:rPr>
              <a:t>7</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6,</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4,</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3&gt;</a:t>
            </a:r>
            <a:r>
              <a:rPr kumimoji="1" lang="zh-CN" altLang="en-US" dirty="0">
                <a:latin typeface="Microsoft YaHei" panose="020B0503020204020204" pitchFamily="34" charset="-122"/>
                <a:ea typeface="Microsoft YaHei" panose="020B0503020204020204" pitchFamily="34" charset="-122"/>
              </a:rPr>
              <a:t>；去掉堆头：</a:t>
            </a:r>
            <a:r>
              <a:rPr kumimoji="1" lang="en-US" altLang="zh-CN" dirty="0">
                <a:latin typeface="Microsoft YaHei" panose="020B0503020204020204" pitchFamily="34" charset="-122"/>
                <a:ea typeface="Microsoft YaHei" panose="020B0503020204020204" pitchFamily="34" charset="-122"/>
              </a:rPr>
              <a:t>&lt;6,</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3,</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4&gt;</a:t>
            </a:r>
            <a:r>
              <a:rPr kumimoji="1" lang="zh-CN" altLang="en-US" dirty="0">
                <a:latin typeface="Microsoft YaHei" panose="020B0503020204020204" pitchFamily="34" charset="-122"/>
                <a:ea typeface="Microsoft YaHei" panose="020B0503020204020204" pitchFamily="34" charset="-122"/>
              </a:rPr>
              <a:t>，和值</a:t>
            </a:r>
            <a:r>
              <a:rPr kumimoji="1" lang="en-US" altLang="zh-CN" dirty="0">
                <a:latin typeface="Microsoft YaHei" panose="020B0503020204020204" pitchFamily="34" charset="-122"/>
                <a:ea typeface="Microsoft YaHei" panose="020B0503020204020204" pitchFamily="34" charset="-122"/>
              </a:rPr>
              <a:t>13</a:t>
            </a:r>
          </a:p>
        </p:txBody>
      </p:sp>
      <p:sp>
        <p:nvSpPr>
          <p:cNvPr id="2" name="椭圆 1">
            <a:extLst>
              <a:ext uri="{FF2B5EF4-FFF2-40B4-BE49-F238E27FC236}">
                <a16:creationId xmlns:a16="http://schemas.microsoft.com/office/drawing/2014/main" id="{119B155B-BFB9-C64A-FFB1-950A9F969367}"/>
              </a:ext>
            </a:extLst>
          </p:cNvPr>
          <p:cNvSpPr/>
          <p:nvPr/>
        </p:nvSpPr>
        <p:spPr>
          <a:xfrm>
            <a:off x="2804292" y="4080363"/>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7</a:t>
            </a:r>
            <a:endParaRPr kumimoji="1" lang="zh-CN" altLang="en-US" sz="2800" dirty="0"/>
          </a:p>
        </p:txBody>
      </p:sp>
      <p:sp>
        <p:nvSpPr>
          <p:cNvPr id="12" name="椭圆 11">
            <a:extLst>
              <a:ext uri="{FF2B5EF4-FFF2-40B4-BE49-F238E27FC236}">
                <a16:creationId xmlns:a16="http://schemas.microsoft.com/office/drawing/2014/main" id="{9A16BEB0-F0DA-9474-4E17-4C53F826AA18}"/>
              </a:ext>
            </a:extLst>
          </p:cNvPr>
          <p:cNvSpPr/>
          <p:nvPr/>
        </p:nvSpPr>
        <p:spPr>
          <a:xfrm>
            <a:off x="2347091" y="4942980"/>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3</a:t>
            </a:r>
            <a:endParaRPr kumimoji="1" lang="zh-CN" altLang="en-US" sz="2800" dirty="0"/>
          </a:p>
        </p:txBody>
      </p:sp>
      <p:sp>
        <p:nvSpPr>
          <p:cNvPr id="13" name="椭圆 12">
            <a:extLst>
              <a:ext uri="{FF2B5EF4-FFF2-40B4-BE49-F238E27FC236}">
                <a16:creationId xmlns:a16="http://schemas.microsoft.com/office/drawing/2014/main" id="{C59CE4C3-233B-E01D-633D-CCD30D9BEAF6}"/>
              </a:ext>
            </a:extLst>
          </p:cNvPr>
          <p:cNvSpPr/>
          <p:nvPr/>
        </p:nvSpPr>
        <p:spPr>
          <a:xfrm>
            <a:off x="3223674" y="4942980"/>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4</a:t>
            </a:r>
            <a:endParaRPr kumimoji="1" lang="zh-CN" altLang="en-US" sz="2800" dirty="0"/>
          </a:p>
        </p:txBody>
      </p:sp>
      <p:cxnSp>
        <p:nvCxnSpPr>
          <p:cNvPr id="15" name="直线连接符 14">
            <a:extLst>
              <a:ext uri="{FF2B5EF4-FFF2-40B4-BE49-F238E27FC236}">
                <a16:creationId xmlns:a16="http://schemas.microsoft.com/office/drawing/2014/main" id="{6A6EF1DA-56D9-735E-0EAC-12CD3DA246EE}"/>
              </a:ext>
            </a:extLst>
          </p:cNvPr>
          <p:cNvCxnSpPr>
            <a:cxnSpLocks/>
            <a:stCxn id="2" idx="3"/>
            <a:endCxn id="12" idx="0"/>
          </p:cNvCxnSpPr>
          <p:nvPr/>
        </p:nvCxnSpPr>
        <p:spPr>
          <a:xfrm flipH="1">
            <a:off x="2597814" y="4508373"/>
            <a:ext cx="279913" cy="4346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DF4BB872-1094-A639-754C-1A3760DC4BDB}"/>
              </a:ext>
            </a:extLst>
          </p:cNvPr>
          <p:cNvCxnSpPr>
            <a:cxnSpLocks/>
            <a:stCxn id="2" idx="5"/>
            <a:endCxn id="13" idx="0"/>
          </p:cNvCxnSpPr>
          <p:nvPr/>
        </p:nvCxnSpPr>
        <p:spPr>
          <a:xfrm>
            <a:off x="3232302" y="4508373"/>
            <a:ext cx="242095" cy="43460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A7046AEA-BF85-C98F-F32B-7B224DFCF209}"/>
              </a:ext>
            </a:extLst>
          </p:cNvPr>
          <p:cNvSpPr/>
          <p:nvPr/>
        </p:nvSpPr>
        <p:spPr>
          <a:xfrm>
            <a:off x="6845756" y="4159501"/>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7</a:t>
            </a:r>
            <a:endParaRPr kumimoji="1" lang="zh-CN" altLang="en-US" sz="2800" dirty="0"/>
          </a:p>
        </p:txBody>
      </p:sp>
      <p:sp>
        <p:nvSpPr>
          <p:cNvPr id="21" name="椭圆 20">
            <a:extLst>
              <a:ext uri="{FF2B5EF4-FFF2-40B4-BE49-F238E27FC236}">
                <a16:creationId xmlns:a16="http://schemas.microsoft.com/office/drawing/2014/main" id="{37D72B55-DC82-8C10-5236-E1815A20DCA2}"/>
              </a:ext>
            </a:extLst>
          </p:cNvPr>
          <p:cNvSpPr/>
          <p:nvPr/>
        </p:nvSpPr>
        <p:spPr>
          <a:xfrm>
            <a:off x="6388555" y="5022118"/>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6</a:t>
            </a:r>
            <a:endParaRPr kumimoji="1" lang="zh-CN" altLang="en-US" sz="2800" dirty="0"/>
          </a:p>
        </p:txBody>
      </p:sp>
      <p:sp>
        <p:nvSpPr>
          <p:cNvPr id="22" name="椭圆 21">
            <a:extLst>
              <a:ext uri="{FF2B5EF4-FFF2-40B4-BE49-F238E27FC236}">
                <a16:creationId xmlns:a16="http://schemas.microsoft.com/office/drawing/2014/main" id="{A58CBC48-34F6-48E4-2BD6-41BCED4B80BF}"/>
              </a:ext>
            </a:extLst>
          </p:cNvPr>
          <p:cNvSpPr/>
          <p:nvPr/>
        </p:nvSpPr>
        <p:spPr>
          <a:xfrm>
            <a:off x="7265138" y="5022118"/>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4</a:t>
            </a:r>
            <a:endParaRPr kumimoji="1" lang="zh-CN" altLang="en-US" sz="2800" dirty="0"/>
          </a:p>
        </p:txBody>
      </p:sp>
      <p:cxnSp>
        <p:nvCxnSpPr>
          <p:cNvPr id="23" name="直线连接符 22">
            <a:extLst>
              <a:ext uri="{FF2B5EF4-FFF2-40B4-BE49-F238E27FC236}">
                <a16:creationId xmlns:a16="http://schemas.microsoft.com/office/drawing/2014/main" id="{1B9CF65C-A08D-DEBC-4C5B-7EB9FF94EDA1}"/>
              </a:ext>
            </a:extLst>
          </p:cNvPr>
          <p:cNvCxnSpPr>
            <a:cxnSpLocks/>
            <a:stCxn id="20" idx="3"/>
            <a:endCxn id="21" idx="0"/>
          </p:cNvCxnSpPr>
          <p:nvPr/>
        </p:nvCxnSpPr>
        <p:spPr>
          <a:xfrm flipH="1">
            <a:off x="6639278" y="4587511"/>
            <a:ext cx="279913" cy="434607"/>
          </a:xfrm>
          <a:prstGeom prst="line">
            <a:avLst/>
          </a:prstGeom>
          <a:ln w="28575">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321CECA7-7F4D-4419-0DFA-2A755560F0DA}"/>
              </a:ext>
            </a:extLst>
          </p:cNvPr>
          <p:cNvCxnSpPr>
            <a:cxnSpLocks/>
            <a:stCxn id="20" idx="5"/>
            <a:endCxn id="22" idx="0"/>
          </p:cNvCxnSpPr>
          <p:nvPr/>
        </p:nvCxnSpPr>
        <p:spPr>
          <a:xfrm>
            <a:off x="7273766" y="4587511"/>
            <a:ext cx="242095" cy="43460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右箭头 24">
            <a:extLst>
              <a:ext uri="{FF2B5EF4-FFF2-40B4-BE49-F238E27FC236}">
                <a16:creationId xmlns:a16="http://schemas.microsoft.com/office/drawing/2014/main" id="{ED3B68EB-8A48-95FF-8B99-1A0D07C83A32}"/>
              </a:ext>
            </a:extLst>
          </p:cNvPr>
          <p:cNvSpPr/>
          <p:nvPr/>
        </p:nvSpPr>
        <p:spPr>
          <a:xfrm>
            <a:off x="4240188" y="4818815"/>
            <a:ext cx="1479475" cy="777151"/>
          </a:xfrm>
          <a:prstGeom prst="right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siftup</a:t>
            </a:r>
            <a:endParaRPr kumimoji="1" lang="zh-CN" altLang="en-US" dirty="0"/>
          </a:p>
        </p:txBody>
      </p:sp>
      <p:sp>
        <p:nvSpPr>
          <p:cNvPr id="14" name="椭圆 13">
            <a:extLst>
              <a:ext uri="{FF2B5EF4-FFF2-40B4-BE49-F238E27FC236}">
                <a16:creationId xmlns:a16="http://schemas.microsoft.com/office/drawing/2014/main" id="{40100F86-AE90-D441-B4D2-F661B2C72779}"/>
              </a:ext>
            </a:extLst>
          </p:cNvPr>
          <p:cNvSpPr/>
          <p:nvPr/>
        </p:nvSpPr>
        <p:spPr>
          <a:xfrm>
            <a:off x="1875142" y="5789632"/>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FFFF00"/>
                </a:solidFill>
              </a:rPr>
              <a:t>6</a:t>
            </a:r>
            <a:endParaRPr kumimoji="1" lang="zh-CN" altLang="en-US" sz="2800" dirty="0">
              <a:solidFill>
                <a:srgbClr val="FFFF00"/>
              </a:solidFill>
            </a:endParaRPr>
          </a:p>
        </p:txBody>
      </p:sp>
      <p:cxnSp>
        <p:nvCxnSpPr>
          <p:cNvPr id="16" name="直线连接符 15">
            <a:extLst>
              <a:ext uri="{FF2B5EF4-FFF2-40B4-BE49-F238E27FC236}">
                <a16:creationId xmlns:a16="http://schemas.microsoft.com/office/drawing/2014/main" id="{F3B3B2E9-F48D-492F-382A-3A0A35F320D3}"/>
              </a:ext>
            </a:extLst>
          </p:cNvPr>
          <p:cNvCxnSpPr>
            <a:cxnSpLocks/>
            <a:stCxn id="12" idx="3"/>
            <a:endCxn id="14" idx="0"/>
          </p:cNvCxnSpPr>
          <p:nvPr/>
        </p:nvCxnSpPr>
        <p:spPr>
          <a:xfrm flipH="1">
            <a:off x="2125865" y="5370990"/>
            <a:ext cx="294661" cy="41864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EDF3301B-8C1A-E55E-497C-7F1E693FC989}"/>
              </a:ext>
            </a:extLst>
          </p:cNvPr>
          <p:cNvSpPr/>
          <p:nvPr/>
        </p:nvSpPr>
        <p:spPr>
          <a:xfrm>
            <a:off x="5896950" y="5878592"/>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chemeClr val="bg1"/>
                </a:solidFill>
              </a:rPr>
              <a:t>3</a:t>
            </a:r>
            <a:endParaRPr kumimoji="1" lang="zh-CN" altLang="en-US" sz="2800" dirty="0">
              <a:solidFill>
                <a:schemeClr val="bg1"/>
              </a:solidFill>
            </a:endParaRPr>
          </a:p>
        </p:txBody>
      </p:sp>
      <p:cxnSp>
        <p:nvCxnSpPr>
          <p:cNvPr id="27" name="直线连接符 26">
            <a:extLst>
              <a:ext uri="{FF2B5EF4-FFF2-40B4-BE49-F238E27FC236}">
                <a16:creationId xmlns:a16="http://schemas.microsoft.com/office/drawing/2014/main" id="{B88279D5-A3A7-3C26-C239-3ABC2153B2FC}"/>
              </a:ext>
            </a:extLst>
          </p:cNvPr>
          <p:cNvCxnSpPr>
            <a:cxnSpLocks/>
            <a:stCxn id="21" idx="3"/>
            <a:endCxn id="26" idx="0"/>
          </p:cNvCxnSpPr>
          <p:nvPr/>
        </p:nvCxnSpPr>
        <p:spPr>
          <a:xfrm flipH="1">
            <a:off x="6147673" y="5450128"/>
            <a:ext cx="314317" cy="42846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BFE7AFF6-FB14-E585-1596-F353A081B6FE}"/>
              </a:ext>
            </a:extLst>
          </p:cNvPr>
          <p:cNvSpPr/>
          <p:nvPr/>
        </p:nvSpPr>
        <p:spPr>
          <a:xfrm>
            <a:off x="10217115" y="4159501"/>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6</a:t>
            </a:r>
            <a:endParaRPr kumimoji="1" lang="zh-CN" altLang="en-US" sz="2800" dirty="0"/>
          </a:p>
        </p:txBody>
      </p:sp>
      <p:sp>
        <p:nvSpPr>
          <p:cNvPr id="30" name="椭圆 29">
            <a:extLst>
              <a:ext uri="{FF2B5EF4-FFF2-40B4-BE49-F238E27FC236}">
                <a16:creationId xmlns:a16="http://schemas.microsoft.com/office/drawing/2014/main" id="{61B04209-AC71-A96B-7999-9905192C0A99}"/>
              </a:ext>
            </a:extLst>
          </p:cNvPr>
          <p:cNvSpPr/>
          <p:nvPr/>
        </p:nvSpPr>
        <p:spPr>
          <a:xfrm>
            <a:off x="9759914" y="5022118"/>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3</a:t>
            </a:r>
            <a:endParaRPr kumimoji="1" lang="zh-CN" altLang="en-US" sz="2800" dirty="0"/>
          </a:p>
        </p:txBody>
      </p:sp>
      <p:sp>
        <p:nvSpPr>
          <p:cNvPr id="31" name="椭圆 30">
            <a:extLst>
              <a:ext uri="{FF2B5EF4-FFF2-40B4-BE49-F238E27FC236}">
                <a16:creationId xmlns:a16="http://schemas.microsoft.com/office/drawing/2014/main" id="{45BCCF93-9EC1-91F6-5E04-48245F71E553}"/>
              </a:ext>
            </a:extLst>
          </p:cNvPr>
          <p:cNvSpPr/>
          <p:nvPr/>
        </p:nvSpPr>
        <p:spPr>
          <a:xfrm>
            <a:off x="10636497" y="5022118"/>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4</a:t>
            </a:r>
            <a:endParaRPr kumimoji="1" lang="zh-CN" altLang="en-US" sz="2800" dirty="0"/>
          </a:p>
        </p:txBody>
      </p:sp>
      <p:cxnSp>
        <p:nvCxnSpPr>
          <p:cNvPr id="32" name="直线连接符 31">
            <a:extLst>
              <a:ext uri="{FF2B5EF4-FFF2-40B4-BE49-F238E27FC236}">
                <a16:creationId xmlns:a16="http://schemas.microsoft.com/office/drawing/2014/main" id="{C90FB56C-2439-E147-A388-21124F831439}"/>
              </a:ext>
            </a:extLst>
          </p:cNvPr>
          <p:cNvCxnSpPr>
            <a:cxnSpLocks/>
            <a:stCxn id="29" idx="3"/>
            <a:endCxn id="30" idx="0"/>
          </p:cNvCxnSpPr>
          <p:nvPr/>
        </p:nvCxnSpPr>
        <p:spPr>
          <a:xfrm flipH="1">
            <a:off x="10010637" y="4587511"/>
            <a:ext cx="279913" cy="434607"/>
          </a:xfrm>
          <a:prstGeom prst="line">
            <a:avLst/>
          </a:prstGeom>
          <a:ln w="28575">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33" name="直线连接符 32">
            <a:extLst>
              <a:ext uri="{FF2B5EF4-FFF2-40B4-BE49-F238E27FC236}">
                <a16:creationId xmlns:a16="http://schemas.microsoft.com/office/drawing/2014/main" id="{DA36D177-8FB7-A810-A436-D5354967C6EA}"/>
              </a:ext>
            </a:extLst>
          </p:cNvPr>
          <p:cNvCxnSpPr>
            <a:cxnSpLocks/>
            <a:stCxn id="29" idx="5"/>
            <a:endCxn id="31" idx="0"/>
          </p:cNvCxnSpPr>
          <p:nvPr/>
        </p:nvCxnSpPr>
        <p:spPr>
          <a:xfrm>
            <a:off x="10645125" y="4587511"/>
            <a:ext cx="242095" cy="43460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0279EC2D-8088-DB70-F901-1B03C8BB787E}"/>
              </a:ext>
            </a:extLst>
          </p:cNvPr>
          <p:cNvSpPr/>
          <p:nvPr/>
        </p:nvSpPr>
        <p:spPr>
          <a:xfrm>
            <a:off x="9477236" y="5958170"/>
            <a:ext cx="501445" cy="501445"/>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7</a:t>
            </a:r>
            <a:endParaRPr kumimoji="1" lang="zh-CN" altLang="en-US" sz="2800" dirty="0"/>
          </a:p>
        </p:txBody>
      </p:sp>
      <p:sp>
        <p:nvSpPr>
          <p:cNvPr id="35" name="右箭头 34">
            <a:extLst>
              <a:ext uri="{FF2B5EF4-FFF2-40B4-BE49-F238E27FC236}">
                <a16:creationId xmlns:a16="http://schemas.microsoft.com/office/drawing/2014/main" id="{0A2A1884-781C-9E69-A4B0-68DEA073777B}"/>
              </a:ext>
            </a:extLst>
          </p:cNvPr>
          <p:cNvSpPr/>
          <p:nvPr/>
        </p:nvSpPr>
        <p:spPr>
          <a:xfrm>
            <a:off x="8029717" y="4891209"/>
            <a:ext cx="1479475" cy="777151"/>
          </a:xfrm>
          <a:prstGeom prst="right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ExtractMax</a:t>
            </a:r>
            <a:endParaRPr kumimoji="1" lang="zh-CN" altLang="en-US" dirty="0"/>
          </a:p>
        </p:txBody>
      </p:sp>
    </p:spTree>
    <p:extLst>
      <p:ext uri="{BB962C8B-B14F-4D97-AF65-F5344CB8AC3E}">
        <p14:creationId xmlns:p14="http://schemas.microsoft.com/office/powerpoint/2010/main" val="27368932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6.7.3 </a:t>
            </a:r>
            <a:r>
              <a:rPr lang="zh-CN" altLang="en-US" dirty="0"/>
              <a:t>堆的应用：</a:t>
            </a:r>
            <a:r>
              <a:rPr lang="en-US" altLang="zh-CN" dirty="0"/>
              <a:t>K</a:t>
            </a:r>
            <a:r>
              <a:rPr lang="zh-CN" altLang="en-US" dirty="0"/>
              <a:t>个最小元素和</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6.7 </a:t>
            </a:r>
            <a:r>
              <a:rPr lang="zh-CN" altLang="en-US" dirty="0"/>
              <a:t>拓展延伸</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a:xfrm>
                <a:off x="584225" y="1276351"/>
                <a:ext cx="11506175" cy="1858940"/>
              </a:xfrm>
            </p:spPr>
            <p:txBody>
              <a:bodyPr>
                <a:normAutofit/>
              </a:bodyPr>
              <a:lstStyle/>
              <a:p>
                <a:r>
                  <a:rPr lang="zh-CN" altLang="en-US" b="1" dirty="0"/>
                  <a:t>问题描述</a:t>
                </a:r>
                <a:r>
                  <a:rPr lang="zh-CN" altLang="en-US" dirty="0"/>
                  <a:t>：给定长度为</a:t>
                </a:r>
                <a:r>
                  <a:rPr lang="en-US" altLang="zh-CN" dirty="0"/>
                  <a:t>N</a:t>
                </a:r>
                <a:r>
                  <a:rPr lang="zh-CN" altLang="en-US" dirty="0"/>
                  <a:t>的整数序列</a:t>
                </a:r>
                <a:r>
                  <a:rPr lang="en-US" altLang="zh-CN" dirty="0"/>
                  <a:t>A[1…N]</a:t>
                </a:r>
                <a:r>
                  <a:rPr lang="zh-CN" altLang="en-US" dirty="0"/>
                  <a:t>，依次查找子序列（前缀）</a:t>
                </a:r>
                <a:r>
                  <a:rPr lang="en-US" altLang="zh-CN" dirty="0"/>
                  <a:t>A[1…K],</a:t>
                </a:r>
                <a:r>
                  <a:rPr lang="zh-CN" altLang="en-US" dirty="0"/>
                  <a:t> </a:t>
                </a:r>
                <a:r>
                  <a:rPr lang="en-US" altLang="zh-CN" dirty="0"/>
                  <a:t>A[1…K+1],…,A[1…N]</a:t>
                </a:r>
                <a:r>
                  <a:rPr lang="zh-CN" altLang="en-US" dirty="0"/>
                  <a:t>中最小的</a:t>
                </a:r>
                <a:r>
                  <a:rPr lang="en-US" altLang="zh-CN" dirty="0"/>
                  <a:t>K</a:t>
                </a:r>
                <a:r>
                  <a:rPr lang="zh-CN" altLang="en-US" dirty="0"/>
                  <a:t>个数值</a:t>
                </a:r>
                <a14:m>
                  <m:oMath xmlns:m="http://schemas.openxmlformats.org/officeDocument/2006/math">
                    <m:r>
                      <a:rPr lang="en-US" altLang="zh-CN" i="1">
                        <a:latin typeface="Cambria Math" panose="02040503050406030204" pitchFamily="18" charset="0"/>
                      </a:rPr>
                      <m:t>(1≤</m:t>
                    </m:r>
                    <m:r>
                      <a:rPr lang="en-US" altLang="zh-CN" i="1">
                        <a:latin typeface="Cambria Math" panose="02040503050406030204" pitchFamily="18" charset="0"/>
                      </a:rPr>
                      <m:t>𝐾</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 </m:t>
                    </m:r>
                  </m:oMath>
                </a14:m>
                <a:r>
                  <a:rPr lang="zh-CN" altLang="en-US" dirty="0"/>
                  <a:t>，并返回这</a:t>
                </a:r>
                <a:r>
                  <a:rPr lang="en-US" altLang="zh-CN" dirty="0"/>
                  <a:t>K</a:t>
                </a:r>
                <a:r>
                  <a:rPr lang="zh-CN" altLang="en-US" dirty="0"/>
                  <a:t>个最小值的和值。</a:t>
                </a:r>
                <a:endParaRPr lang="en-US" altLang="zh-CN" dirty="0"/>
              </a:p>
              <a:p>
                <a:endParaRPr lang="en-US" altLang="zh-CN" dirty="0"/>
              </a:p>
              <a:p>
                <a:r>
                  <a:rPr lang="zh-CN" altLang="en-US" b="1" dirty="0"/>
                  <a:t>示例</a:t>
                </a:r>
                <a:r>
                  <a:rPr lang="zh-CN" altLang="en-US" dirty="0"/>
                  <a:t>：</a:t>
                </a:r>
                <a:r>
                  <a:rPr lang="en-US" altLang="zh-CN" dirty="0"/>
                  <a:t>A=&lt;</a:t>
                </a:r>
                <a:r>
                  <a:rPr lang="en-US" altLang="zh-CN" sz="2800" b="0" i="0" dirty="0">
                    <a:solidFill>
                      <a:srgbClr val="404040"/>
                    </a:solidFill>
                    <a:effectLst/>
                    <a:latin typeface="Harmony"/>
                  </a:rPr>
                  <a:t>3, 7, 4, 6, 5, 1, 2&gt;,</a:t>
                </a:r>
                <a:r>
                  <a:rPr lang="zh-CN" altLang="en-US" sz="2800" b="0" i="0" dirty="0">
                    <a:solidFill>
                      <a:srgbClr val="404040"/>
                    </a:solidFill>
                    <a:effectLst/>
                    <a:latin typeface="Harmony"/>
                  </a:rPr>
                  <a:t> </a:t>
                </a:r>
                <a:r>
                  <a:rPr lang="en-US" altLang="zh-CN" sz="2800" b="0" i="0" dirty="0">
                    <a:solidFill>
                      <a:srgbClr val="404040"/>
                    </a:solidFill>
                    <a:effectLst/>
                    <a:latin typeface="Harmony"/>
                  </a:rPr>
                  <a:t>K=3</a:t>
                </a:r>
                <a:endParaRPr kumimoji="1" lang="zh-CN" altLang="en-US"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en-US" altLang="zh-CN" dirty="0"/>
              </a:p>
              <a:p>
                <a:endParaRPr lang="en-US" altLang="zh-CN" dirty="0"/>
              </a:p>
            </p:txBody>
          </p:sp>
        </mc:Choice>
        <mc:Fallback xmlns="">
          <p:sp>
            <p:nvSpPr>
              <p:cNvPr id="9" name="Content Placeholder 8">
                <a:extLst>
                  <a:ext uri="{FF2B5EF4-FFF2-40B4-BE49-F238E27FC236}">
                    <a16:creationId xmlns:a16="http://schemas.microsoft.com/office/drawing/2014/main" id="{F4440D90-0D27-57F8-FC5B-3114708EBA1C}"/>
                  </a:ext>
                </a:extLst>
              </p:cNvPr>
              <p:cNvSpPr>
                <a:spLocks noGrp="1" noRot="1" noChangeAspect="1" noMove="1" noResize="1" noEditPoints="1" noAdjustHandles="1" noChangeArrowheads="1" noChangeShapeType="1" noTextEdit="1"/>
              </p:cNvSpPr>
              <p:nvPr>
                <p:ph idx="11"/>
              </p:nvPr>
            </p:nvSpPr>
            <p:spPr>
              <a:xfrm>
                <a:off x="584225" y="1276351"/>
                <a:ext cx="11506175" cy="1858940"/>
              </a:xfrm>
              <a:blipFill>
                <a:blip r:embed="rId3"/>
                <a:stretch>
                  <a:fillRect l="-883" t="-4762" b="-2041"/>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1BC5DBE3-7246-9141-C614-E886F5CC282A}"/>
              </a:ext>
            </a:extLst>
          </p:cNvPr>
          <p:cNvSpPr txBox="1"/>
          <p:nvPr/>
        </p:nvSpPr>
        <p:spPr>
          <a:xfrm>
            <a:off x="2085619" y="3360869"/>
            <a:ext cx="8151270"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添加</a:t>
            </a:r>
            <a:r>
              <a:rPr kumimoji="1" lang="en-US" altLang="zh-CN" dirty="0">
                <a:latin typeface="Microsoft YaHei" panose="020B0503020204020204" pitchFamily="34" charset="-122"/>
                <a:ea typeface="Microsoft YaHei" panose="020B0503020204020204" pitchFamily="34" charset="-122"/>
              </a:rPr>
              <a:t>5</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&lt;6,</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3,</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4,</a:t>
            </a:r>
            <a:r>
              <a:rPr kumimoji="1" lang="zh-CN" altLang="en-US" dirty="0">
                <a:latin typeface="Microsoft YaHei" panose="020B0503020204020204" pitchFamily="34" charset="-122"/>
                <a:ea typeface="Microsoft YaHei" panose="020B0503020204020204" pitchFamily="34" charset="-122"/>
              </a:rPr>
              <a:t> </a:t>
            </a:r>
            <a:r>
              <a:rPr kumimoji="1" lang="en-US" altLang="zh-CN" dirty="0">
                <a:solidFill>
                  <a:srgbClr val="C00000"/>
                </a:solidFill>
                <a:latin typeface="Microsoft YaHei" panose="020B0503020204020204" pitchFamily="34" charset="-122"/>
                <a:ea typeface="Microsoft YaHei" panose="020B0503020204020204" pitchFamily="34" charset="-122"/>
              </a:rPr>
              <a:t>5</a:t>
            </a:r>
            <a:r>
              <a:rPr kumimoji="1" lang="en-US" altLang="zh-CN" dirty="0">
                <a:latin typeface="Microsoft YaHei" panose="020B0503020204020204" pitchFamily="34" charset="-122"/>
                <a:ea typeface="Microsoft YaHei" panose="020B0503020204020204" pitchFamily="34" charset="-122"/>
              </a:rPr>
              <a:t>&gt;;</a:t>
            </a:r>
            <a:r>
              <a:rPr kumimoji="1" lang="zh-CN" altLang="en-US" dirty="0">
                <a:latin typeface="Microsoft YaHei" panose="020B0503020204020204" pitchFamily="34" charset="-122"/>
                <a:ea typeface="Microsoft YaHei" panose="020B0503020204020204" pitchFamily="34" charset="-122"/>
              </a:rPr>
              <a:t>  上调：</a:t>
            </a:r>
            <a:r>
              <a:rPr kumimoji="1" lang="en-US" altLang="zh-CN" dirty="0">
                <a:latin typeface="Microsoft YaHei" panose="020B0503020204020204" pitchFamily="34" charset="-122"/>
                <a:ea typeface="Microsoft YaHei" panose="020B0503020204020204" pitchFamily="34" charset="-122"/>
              </a:rPr>
              <a:t>&lt;</a:t>
            </a:r>
            <a:r>
              <a:rPr kumimoji="1" lang="en-US" altLang="zh-CN" dirty="0">
                <a:solidFill>
                  <a:srgbClr val="00B0F0"/>
                </a:solidFill>
                <a:latin typeface="Microsoft YaHei" panose="020B0503020204020204" pitchFamily="34" charset="-122"/>
                <a:ea typeface="Microsoft YaHei" panose="020B0503020204020204" pitchFamily="34" charset="-122"/>
              </a:rPr>
              <a:t>6</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5,</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4,</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3&gt;</a:t>
            </a:r>
            <a:r>
              <a:rPr kumimoji="1" lang="zh-CN" altLang="en-US" dirty="0">
                <a:latin typeface="Microsoft YaHei" panose="020B0503020204020204" pitchFamily="34" charset="-122"/>
                <a:ea typeface="Microsoft YaHei" panose="020B0503020204020204" pitchFamily="34" charset="-122"/>
              </a:rPr>
              <a:t>；去掉堆头：</a:t>
            </a:r>
            <a:r>
              <a:rPr kumimoji="1" lang="en-US" altLang="zh-CN" dirty="0">
                <a:latin typeface="Microsoft YaHei" panose="020B0503020204020204" pitchFamily="34" charset="-122"/>
                <a:ea typeface="Microsoft YaHei" panose="020B0503020204020204" pitchFamily="34" charset="-122"/>
              </a:rPr>
              <a:t>&lt;5,</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3,</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4&gt;,</a:t>
            </a:r>
            <a:r>
              <a:rPr kumimoji="1" lang="zh-CN" altLang="en-US" dirty="0">
                <a:latin typeface="Microsoft YaHei" panose="020B0503020204020204" pitchFamily="34" charset="-122"/>
                <a:ea typeface="Microsoft YaHei" panose="020B0503020204020204" pitchFamily="34" charset="-122"/>
              </a:rPr>
              <a:t>  和值</a:t>
            </a:r>
            <a:r>
              <a:rPr kumimoji="1" lang="en-US" altLang="zh-CN" dirty="0">
                <a:latin typeface="Microsoft YaHei" panose="020B0503020204020204" pitchFamily="34" charset="-122"/>
                <a:ea typeface="Microsoft YaHei" panose="020B0503020204020204" pitchFamily="34" charset="-122"/>
              </a:rPr>
              <a:t>12</a:t>
            </a:r>
          </a:p>
        </p:txBody>
      </p:sp>
      <p:sp>
        <p:nvSpPr>
          <p:cNvPr id="2" name="椭圆 1">
            <a:extLst>
              <a:ext uri="{FF2B5EF4-FFF2-40B4-BE49-F238E27FC236}">
                <a16:creationId xmlns:a16="http://schemas.microsoft.com/office/drawing/2014/main" id="{119B155B-BFB9-C64A-FFB1-950A9F969367}"/>
              </a:ext>
            </a:extLst>
          </p:cNvPr>
          <p:cNvSpPr/>
          <p:nvPr/>
        </p:nvSpPr>
        <p:spPr>
          <a:xfrm>
            <a:off x="2804292" y="4080363"/>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6</a:t>
            </a:r>
            <a:endParaRPr kumimoji="1" lang="zh-CN" altLang="en-US" sz="2800" dirty="0"/>
          </a:p>
        </p:txBody>
      </p:sp>
      <p:sp>
        <p:nvSpPr>
          <p:cNvPr id="12" name="椭圆 11">
            <a:extLst>
              <a:ext uri="{FF2B5EF4-FFF2-40B4-BE49-F238E27FC236}">
                <a16:creationId xmlns:a16="http://schemas.microsoft.com/office/drawing/2014/main" id="{9A16BEB0-F0DA-9474-4E17-4C53F826AA18}"/>
              </a:ext>
            </a:extLst>
          </p:cNvPr>
          <p:cNvSpPr/>
          <p:nvPr/>
        </p:nvSpPr>
        <p:spPr>
          <a:xfrm>
            <a:off x="2347091" y="4942980"/>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3</a:t>
            </a:r>
            <a:endParaRPr kumimoji="1" lang="zh-CN" altLang="en-US" sz="2800" dirty="0"/>
          </a:p>
        </p:txBody>
      </p:sp>
      <p:sp>
        <p:nvSpPr>
          <p:cNvPr id="13" name="椭圆 12">
            <a:extLst>
              <a:ext uri="{FF2B5EF4-FFF2-40B4-BE49-F238E27FC236}">
                <a16:creationId xmlns:a16="http://schemas.microsoft.com/office/drawing/2014/main" id="{C59CE4C3-233B-E01D-633D-CCD30D9BEAF6}"/>
              </a:ext>
            </a:extLst>
          </p:cNvPr>
          <p:cNvSpPr/>
          <p:nvPr/>
        </p:nvSpPr>
        <p:spPr>
          <a:xfrm>
            <a:off x="3223674" y="4942980"/>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4</a:t>
            </a:r>
            <a:endParaRPr kumimoji="1" lang="zh-CN" altLang="en-US" sz="2800" dirty="0"/>
          </a:p>
        </p:txBody>
      </p:sp>
      <p:cxnSp>
        <p:nvCxnSpPr>
          <p:cNvPr id="15" name="直线连接符 14">
            <a:extLst>
              <a:ext uri="{FF2B5EF4-FFF2-40B4-BE49-F238E27FC236}">
                <a16:creationId xmlns:a16="http://schemas.microsoft.com/office/drawing/2014/main" id="{6A6EF1DA-56D9-735E-0EAC-12CD3DA246EE}"/>
              </a:ext>
            </a:extLst>
          </p:cNvPr>
          <p:cNvCxnSpPr>
            <a:cxnSpLocks/>
            <a:stCxn id="2" idx="3"/>
            <a:endCxn id="12" idx="0"/>
          </p:cNvCxnSpPr>
          <p:nvPr/>
        </p:nvCxnSpPr>
        <p:spPr>
          <a:xfrm flipH="1">
            <a:off x="2597814" y="4508373"/>
            <a:ext cx="279913" cy="4346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DF4BB872-1094-A639-754C-1A3760DC4BDB}"/>
              </a:ext>
            </a:extLst>
          </p:cNvPr>
          <p:cNvCxnSpPr>
            <a:cxnSpLocks/>
            <a:stCxn id="2" idx="5"/>
            <a:endCxn id="13" idx="0"/>
          </p:cNvCxnSpPr>
          <p:nvPr/>
        </p:nvCxnSpPr>
        <p:spPr>
          <a:xfrm>
            <a:off x="3232302" y="4508373"/>
            <a:ext cx="242095" cy="43460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A7046AEA-BF85-C98F-F32B-7B224DFCF209}"/>
              </a:ext>
            </a:extLst>
          </p:cNvPr>
          <p:cNvSpPr/>
          <p:nvPr/>
        </p:nvSpPr>
        <p:spPr>
          <a:xfrm>
            <a:off x="6845756" y="4159501"/>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6</a:t>
            </a:r>
            <a:endParaRPr kumimoji="1" lang="zh-CN" altLang="en-US" sz="2800" dirty="0"/>
          </a:p>
        </p:txBody>
      </p:sp>
      <p:sp>
        <p:nvSpPr>
          <p:cNvPr id="21" name="椭圆 20">
            <a:extLst>
              <a:ext uri="{FF2B5EF4-FFF2-40B4-BE49-F238E27FC236}">
                <a16:creationId xmlns:a16="http://schemas.microsoft.com/office/drawing/2014/main" id="{37D72B55-DC82-8C10-5236-E1815A20DCA2}"/>
              </a:ext>
            </a:extLst>
          </p:cNvPr>
          <p:cNvSpPr/>
          <p:nvPr/>
        </p:nvSpPr>
        <p:spPr>
          <a:xfrm>
            <a:off x="6388555" y="5022118"/>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5</a:t>
            </a:r>
            <a:endParaRPr kumimoji="1" lang="zh-CN" altLang="en-US" sz="2800" dirty="0"/>
          </a:p>
        </p:txBody>
      </p:sp>
      <p:sp>
        <p:nvSpPr>
          <p:cNvPr id="22" name="椭圆 21">
            <a:extLst>
              <a:ext uri="{FF2B5EF4-FFF2-40B4-BE49-F238E27FC236}">
                <a16:creationId xmlns:a16="http://schemas.microsoft.com/office/drawing/2014/main" id="{A58CBC48-34F6-48E4-2BD6-41BCED4B80BF}"/>
              </a:ext>
            </a:extLst>
          </p:cNvPr>
          <p:cNvSpPr/>
          <p:nvPr/>
        </p:nvSpPr>
        <p:spPr>
          <a:xfrm>
            <a:off x="7265138" y="5022118"/>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4</a:t>
            </a:r>
            <a:endParaRPr kumimoji="1" lang="zh-CN" altLang="en-US" sz="2800" dirty="0"/>
          </a:p>
        </p:txBody>
      </p:sp>
      <p:cxnSp>
        <p:nvCxnSpPr>
          <p:cNvPr id="23" name="直线连接符 22">
            <a:extLst>
              <a:ext uri="{FF2B5EF4-FFF2-40B4-BE49-F238E27FC236}">
                <a16:creationId xmlns:a16="http://schemas.microsoft.com/office/drawing/2014/main" id="{1B9CF65C-A08D-DEBC-4C5B-7EB9FF94EDA1}"/>
              </a:ext>
            </a:extLst>
          </p:cNvPr>
          <p:cNvCxnSpPr>
            <a:cxnSpLocks/>
            <a:stCxn id="20" idx="3"/>
            <a:endCxn id="21" idx="0"/>
          </p:cNvCxnSpPr>
          <p:nvPr/>
        </p:nvCxnSpPr>
        <p:spPr>
          <a:xfrm flipH="1">
            <a:off x="6639278" y="4587511"/>
            <a:ext cx="279913" cy="434607"/>
          </a:xfrm>
          <a:prstGeom prst="line">
            <a:avLst/>
          </a:prstGeom>
          <a:ln w="28575">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321CECA7-7F4D-4419-0DFA-2A755560F0DA}"/>
              </a:ext>
            </a:extLst>
          </p:cNvPr>
          <p:cNvCxnSpPr>
            <a:cxnSpLocks/>
            <a:stCxn id="20" idx="5"/>
            <a:endCxn id="22" idx="0"/>
          </p:cNvCxnSpPr>
          <p:nvPr/>
        </p:nvCxnSpPr>
        <p:spPr>
          <a:xfrm>
            <a:off x="7273766" y="4587511"/>
            <a:ext cx="242095" cy="43460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右箭头 24">
            <a:extLst>
              <a:ext uri="{FF2B5EF4-FFF2-40B4-BE49-F238E27FC236}">
                <a16:creationId xmlns:a16="http://schemas.microsoft.com/office/drawing/2014/main" id="{ED3B68EB-8A48-95FF-8B99-1A0D07C83A32}"/>
              </a:ext>
            </a:extLst>
          </p:cNvPr>
          <p:cNvSpPr/>
          <p:nvPr/>
        </p:nvSpPr>
        <p:spPr>
          <a:xfrm>
            <a:off x="4240188" y="4818815"/>
            <a:ext cx="1479475" cy="777151"/>
          </a:xfrm>
          <a:prstGeom prst="right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siftup</a:t>
            </a:r>
            <a:endParaRPr kumimoji="1" lang="zh-CN" altLang="en-US" dirty="0"/>
          </a:p>
        </p:txBody>
      </p:sp>
      <p:sp>
        <p:nvSpPr>
          <p:cNvPr id="14" name="椭圆 13">
            <a:extLst>
              <a:ext uri="{FF2B5EF4-FFF2-40B4-BE49-F238E27FC236}">
                <a16:creationId xmlns:a16="http://schemas.microsoft.com/office/drawing/2014/main" id="{40100F86-AE90-D441-B4D2-F661B2C72779}"/>
              </a:ext>
            </a:extLst>
          </p:cNvPr>
          <p:cNvSpPr/>
          <p:nvPr/>
        </p:nvSpPr>
        <p:spPr>
          <a:xfrm>
            <a:off x="1875142" y="5789632"/>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FFFF00"/>
                </a:solidFill>
              </a:rPr>
              <a:t>5</a:t>
            </a:r>
            <a:endParaRPr kumimoji="1" lang="zh-CN" altLang="en-US" sz="2800" dirty="0">
              <a:solidFill>
                <a:srgbClr val="FFFF00"/>
              </a:solidFill>
            </a:endParaRPr>
          </a:p>
        </p:txBody>
      </p:sp>
      <p:cxnSp>
        <p:nvCxnSpPr>
          <p:cNvPr id="16" name="直线连接符 15">
            <a:extLst>
              <a:ext uri="{FF2B5EF4-FFF2-40B4-BE49-F238E27FC236}">
                <a16:creationId xmlns:a16="http://schemas.microsoft.com/office/drawing/2014/main" id="{F3B3B2E9-F48D-492F-382A-3A0A35F320D3}"/>
              </a:ext>
            </a:extLst>
          </p:cNvPr>
          <p:cNvCxnSpPr>
            <a:cxnSpLocks/>
            <a:stCxn id="12" idx="3"/>
            <a:endCxn id="14" idx="0"/>
          </p:cNvCxnSpPr>
          <p:nvPr/>
        </p:nvCxnSpPr>
        <p:spPr>
          <a:xfrm flipH="1">
            <a:off x="2125865" y="5370990"/>
            <a:ext cx="294661" cy="41864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EDF3301B-8C1A-E55E-497C-7F1E693FC989}"/>
              </a:ext>
            </a:extLst>
          </p:cNvPr>
          <p:cNvSpPr/>
          <p:nvPr/>
        </p:nvSpPr>
        <p:spPr>
          <a:xfrm>
            <a:off x="5896950" y="5878592"/>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chemeClr val="bg1"/>
                </a:solidFill>
              </a:rPr>
              <a:t>3</a:t>
            </a:r>
            <a:endParaRPr kumimoji="1" lang="zh-CN" altLang="en-US" sz="2800" dirty="0">
              <a:solidFill>
                <a:schemeClr val="bg1"/>
              </a:solidFill>
            </a:endParaRPr>
          </a:p>
        </p:txBody>
      </p:sp>
      <p:cxnSp>
        <p:nvCxnSpPr>
          <p:cNvPr id="27" name="直线连接符 26">
            <a:extLst>
              <a:ext uri="{FF2B5EF4-FFF2-40B4-BE49-F238E27FC236}">
                <a16:creationId xmlns:a16="http://schemas.microsoft.com/office/drawing/2014/main" id="{B88279D5-A3A7-3C26-C239-3ABC2153B2FC}"/>
              </a:ext>
            </a:extLst>
          </p:cNvPr>
          <p:cNvCxnSpPr>
            <a:cxnSpLocks/>
            <a:stCxn id="21" idx="3"/>
            <a:endCxn id="26" idx="0"/>
          </p:cNvCxnSpPr>
          <p:nvPr/>
        </p:nvCxnSpPr>
        <p:spPr>
          <a:xfrm flipH="1">
            <a:off x="6147673" y="5450128"/>
            <a:ext cx="314317" cy="42846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BFE7AFF6-FB14-E585-1596-F353A081B6FE}"/>
              </a:ext>
            </a:extLst>
          </p:cNvPr>
          <p:cNvSpPr/>
          <p:nvPr/>
        </p:nvSpPr>
        <p:spPr>
          <a:xfrm>
            <a:off x="10217115" y="4159501"/>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5</a:t>
            </a:r>
            <a:endParaRPr kumimoji="1" lang="zh-CN" altLang="en-US" sz="2800" dirty="0"/>
          </a:p>
        </p:txBody>
      </p:sp>
      <p:sp>
        <p:nvSpPr>
          <p:cNvPr id="30" name="椭圆 29">
            <a:extLst>
              <a:ext uri="{FF2B5EF4-FFF2-40B4-BE49-F238E27FC236}">
                <a16:creationId xmlns:a16="http://schemas.microsoft.com/office/drawing/2014/main" id="{61B04209-AC71-A96B-7999-9905192C0A99}"/>
              </a:ext>
            </a:extLst>
          </p:cNvPr>
          <p:cNvSpPr/>
          <p:nvPr/>
        </p:nvSpPr>
        <p:spPr>
          <a:xfrm>
            <a:off x="9759914" y="5022118"/>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3</a:t>
            </a:r>
            <a:endParaRPr kumimoji="1" lang="zh-CN" altLang="en-US" sz="2800" dirty="0"/>
          </a:p>
        </p:txBody>
      </p:sp>
      <p:sp>
        <p:nvSpPr>
          <p:cNvPr id="31" name="椭圆 30">
            <a:extLst>
              <a:ext uri="{FF2B5EF4-FFF2-40B4-BE49-F238E27FC236}">
                <a16:creationId xmlns:a16="http://schemas.microsoft.com/office/drawing/2014/main" id="{45BCCF93-9EC1-91F6-5E04-48245F71E553}"/>
              </a:ext>
            </a:extLst>
          </p:cNvPr>
          <p:cNvSpPr/>
          <p:nvPr/>
        </p:nvSpPr>
        <p:spPr>
          <a:xfrm>
            <a:off x="10636497" y="5022118"/>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4</a:t>
            </a:r>
            <a:endParaRPr kumimoji="1" lang="zh-CN" altLang="en-US" sz="2800" dirty="0"/>
          </a:p>
        </p:txBody>
      </p:sp>
      <p:cxnSp>
        <p:nvCxnSpPr>
          <p:cNvPr id="32" name="直线连接符 31">
            <a:extLst>
              <a:ext uri="{FF2B5EF4-FFF2-40B4-BE49-F238E27FC236}">
                <a16:creationId xmlns:a16="http://schemas.microsoft.com/office/drawing/2014/main" id="{C90FB56C-2439-E147-A388-21124F831439}"/>
              </a:ext>
            </a:extLst>
          </p:cNvPr>
          <p:cNvCxnSpPr>
            <a:cxnSpLocks/>
            <a:stCxn id="29" idx="3"/>
            <a:endCxn id="30" idx="0"/>
          </p:cNvCxnSpPr>
          <p:nvPr/>
        </p:nvCxnSpPr>
        <p:spPr>
          <a:xfrm flipH="1">
            <a:off x="10010637" y="4587511"/>
            <a:ext cx="279913" cy="434607"/>
          </a:xfrm>
          <a:prstGeom prst="line">
            <a:avLst/>
          </a:prstGeom>
          <a:ln w="28575">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33" name="直线连接符 32">
            <a:extLst>
              <a:ext uri="{FF2B5EF4-FFF2-40B4-BE49-F238E27FC236}">
                <a16:creationId xmlns:a16="http://schemas.microsoft.com/office/drawing/2014/main" id="{DA36D177-8FB7-A810-A436-D5354967C6EA}"/>
              </a:ext>
            </a:extLst>
          </p:cNvPr>
          <p:cNvCxnSpPr>
            <a:cxnSpLocks/>
            <a:stCxn id="29" idx="5"/>
            <a:endCxn id="31" idx="0"/>
          </p:cNvCxnSpPr>
          <p:nvPr/>
        </p:nvCxnSpPr>
        <p:spPr>
          <a:xfrm>
            <a:off x="10645125" y="4587511"/>
            <a:ext cx="242095" cy="43460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0279EC2D-8088-DB70-F901-1B03C8BB787E}"/>
              </a:ext>
            </a:extLst>
          </p:cNvPr>
          <p:cNvSpPr/>
          <p:nvPr/>
        </p:nvSpPr>
        <p:spPr>
          <a:xfrm>
            <a:off x="9417313" y="5878592"/>
            <a:ext cx="501445" cy="501445"/>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6</a:t>
            </a:r>
            <a:endParaRPr kumimoji="1" lang="zh-CN" altLang="en-US" sz="2800" dirty="0"/>
          </a:p>
        </p:txBody>
      </p:sp>
      <p:sp>
        <p:nvSpPr>
          <p:cNvPr id="35" name="右箭头 34">
            <a:extLst>
              <a:ext uri="{FF2B5EF4-FFF2-40B4-BE49-F238E27FC236}">
                <a16:creationId xmlns:a16="http://schemas.microsoft.com/office/drawing/2014/main" id="{0A2A1884-781C-9E69-A4B0-68DEA073777B}"/>
              </a:ext>
            </a:extLst>
          </p:cNvPr>
          <p:cNvSpPr/>
          <p:nvPr/>
        </p:nvSpPr>
        <p:spPr>
          <a:xfrm>
            <a:off x="8029717" y="4891209"/>
            <a:ext cx="1479475" cy="777151"/>
          </a:xfrm>
          <a:prstGeom prst="right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ExtractMax</a:t>
            </a:r>
            <a:endParaRPr kumimoji="1" lang="zh-CN" altLang="en-US" dirty="0"/>
          </a:p>
        </p:txBody>
      </p:sp>
    </p:spTree>
    <p:extLst>
      <p:ext uri="{BB962C8B-B14F-4D97-AF65-F5344CB8AC3E}">
        <p14:creationId xmlns:p14="http://schemas.microsoft.com/office/powerpoint/2010/main" val="280913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6.7.3 </a:t>
            </a:r>
            <a:r>
              <a:rPr lang="zh-CN" altLang="en-US" dirty="0"/>
              <a:t>堆的应用：</a:t>
            </a:r>
            <a:r>
              <a:rPr lang="en-US" altLang="zh-CN" dirty="0"/>
              <a:t>K</a:t>
            </a:r>
            <a:r>
              <a:rPr lang="zh-CN" altLang="en-US" dirty="0"/>
              <a:t>个最小元素和</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6.7 </a:t>
            </a:r>
            <a:r>
              <a:rPr lang="zh-CN" altLang="en-US" dirty="0"/>
              <a:t>拓展延伸</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a:xfrm>
                <a:off x="584225" y="1276351"/>
                <a:ext cx="11506175" cy="1858940"/>
              </a:xfrm>
            </p:spPr>
            <p:txBody>
              <a:bodyPr>
                <a:normAutofit/>
              </a:bodyPr>
              <a:lstStyle/>
              <a:p>
                <a:r>
                  <a:rPr lang="zh-CN" altLang="en-US" b="1" dirty="0"/>
                  <a:t>问题描述</a:t>
                </a:r>
                <a:r>
                  <a:rPr lang="zh-CN" altLang="en-US" dirty="0"/>
                  <a:t>：给定长度为</a:t>
                </a:r>
                <a:r>
                  <a:rPr lang="en-US" altLang="zh-CN" dirty="0"/>
                  <a:t>N</a:t>
                </a:r>
                <a:r>
                  <a:rPr lang="zh-CN" altLang="en-US" dirty="0"/>
                  <a:t>的整数序列</a:t>
                </a:r>
                <a:r>
                  <a:rPr lang="en-US" altLang="zh-CN" dirty="0"/>
                  <a:t>A[1…N]</a:t>
                </a:r>
                <a:r>
                  <a:rPr lang="zh-CN" altLang="en-US" dirty="0"/>
                  <a:t>，依次查找子序列（前缀）</a:t>
                </a:r>
                <a:r>
                  <a:rPr lang="en-US" altLang="zh-CN" dirty="0"/>
                  <a:t>A[1…K],</a:t>
                </a:r>
                <a:r>
                  <a:rPr lang="zh-CN" altLang="en-US" dirty="0"/>
                  <a:t> </a:t>
                </a:r>
                <a:r>
                  <a:rPr lang="en-US" altLang="zh-CN" dirty="0"/>
                  <a:t>A[1…K+1],…,A[1…N]</a:t>
                </a:r>
                <a:r>
                  <a:rPr lang="zh-CN" altLang="en-US" dirty="0"/>
                  <a:t>中最小的</a:t>
                </a:r>
                <a:r>
                  <a:rPr lang="en-US" altLang="zh-CN" dirty="0"/>
                  <a:t>K</a:t>
                </a:r>
                <a:r>
                  <a:rPr lang="zh-CN" altLang="en-US" dirty="0"/>
                  <a:t>个数值</a:t>
                </a:r>
                <a14:m>
                  <m:oMath xmlns:m="http://schemas.openxmlformats.org/officeDocument/2006/math">
                    <m:r>
                      <a:rPr lang="en-US" altLang="zh-CN" i="1">
                        <a:latin typeface="Cambria Math" panose="02040503050406030204" pitchFamily="18" charset="0"/>
                      </a:rPr>
                      <m:t>(1≤</m:t>
                    </m:r>
                    <m:r>
                      <a:rPr lang="en-US" altLang="zh-CN" i="1">
                        <a:latin typeface="Cambria Math" panose="02040503050406030204" pitchFamily="18" charset="0"/>
                      </a:rPr>
                      <m:t>𝐾</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 </m:t>
                    </m:r>
                  </m:oMath>
                </a14:m>
                <a:r>
                  <a:rPr lang="zh-CN" altLang="en-US" dirty="0"/>
                  <a:t>，并返回这</a:t>
                </a:r>
                <a:r>
                  <a:rPr lang="en-US" altLang="zh-CN" dirty="0"/>
                  <a:t>K</a:t>
                </a:r>
                <a:r>
                  <a:rPr lang="zh-CN" altLang="en-US" dirty="0"/>
                  <a:t>个最小值的和值。</a:t>
                </a:r>
                <a:endParaRPr lang="en-US" altLang="zh-CN" dirty="0"/>
              </a:p>
              <a:p>
                <a:endParaRPr lang="en-US" altLang="zh-CN" dirty="0"/>
              </a:p>
              <a:p>
                <a:r>
                  <a:rPr lang="zh-CN" altLang="en-US" b="1" dirty="0"/>
                  <a:t>示例</a:t>
                </a:r>
                <a:r>
                  <a:rPr lang="zh-CN" altLang="en-US" dirty="0"/>
                  <a:t>：</a:t>
                </a:r>
                <a:r>
                  <a:rPr lang="en-US" altLang="zh-CN" dirty="0"/>
                  <a:t>A=&lt;</a:t>
                </a:r>
                <a:r>
                  <a:rPr lang="en-US" altLang="zh-CN" sz="2800" b="0" i="0" dirty="0">
                    <a:solidFill>
                      <a:srgbClr val="404040"/>
                    </a:solidFill>
                    <a:effectLst/>
                    <a:latin typeface="Harmony"/>
                  </a:rPr>
                  <a:t>3, 7, 4, 6, 5, 1, 2&gt;,</a:t>
                </a:r>
                <a:r>
                  <a:rPr lang="zh-CN" altLang="en-US" sz="2800" b="0" i="0" dirty="0">
                    <a:solidFill>
                      <a:srgbClr val="404040"/>
                    </a:solidFill>
                    <a:effectLst/>
                    <a:latin typeface="Harmony"/>
                  </a:rPr>
                  <a:t> </a:t>
                </a:r>
                <a:r>
                  <a:rPr lang="en-US" altLang="zh-CN" sz="2800" b="0" i="0" dirty="0">
                    <a:solidFill>
                      <a:srgbClr val="404040"/>
                    </a:solidFill>
                    <a:effectLst/>
                    <a:latin typeface="Harmony"/>
                  </a:rPr>
                  <a:t>K=3</a:t>
                </a:r>
                <a:endParaRPr kumimoji="1" lang="zh-CN" altLang="en-US"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en-US" altLang="zh-CN" dirty="0"/>
              </a:p>
              <a:p>
                <a:endParaRPr lang="en-US" altLang="zh-CN" dirty="0"/>
              </a:p>
            </p:txBody>
          </p:sp>
        </mc:Choice>
        <mc:Fallback xmlns="">
          <p:sp>
            <p:nvSpPr>
              <p:cNvPr id="9" name="Content Placeholder 8">
                <a:extLst>
                  <a:ext uri="{FF2B5EF4-FFF2-40B4-BE49-F238E27FC236}">
                    <a16:creationId xmlns:a16="http://schemas.microsoft.com/office/drawing/2014/main" id="{F4440D90-0D27-57F8-FC5B-3114708EBA1C}"/>
                  </a:ext>
                </a:extLst>
              </p:cNvPr>
              <p:cNvSpPr>
                <a:spLocks noGrp="1" noRot="1" noChangeAspect="1" noMove="1" noResize="1" noEditPoints="1" noAdjustHandles="1" noChangeArrowheads="1" noChangeShapeType="1" noTextEdit="1"/>
              </p:cNvSpPr>
              <p:nvPr>
                <p:ph idx="11"/>
              </p:nvPr>
            </p:nvSpPr>
            <p:spPr>
              <a:xfrm>
                <a:off x="584225" y="1276351"/>
                <a:ext cx="11506175" cy="1858940"/>
              </a:xfrm>
              <a:blipFill>
                <a:blip r:embed="rId3"/>
                <a:stretch>
                  <a:fillRect l="-883" t="-4762" b="-2041"/>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394EFC86-59C9-96AE-EE9E-679725296EE8}"/>
              </a:ext>
            </a:extLst>
          </p:cNvPr>
          <p:cNvSpPr txBox="1"/>
          <p:nvPr/>
        </p:nvSpPr>
        <p:spPr>
          <a:xfrm>
            <a:off x="2315290" y="3324975"/>
            <a:ext cx="7984558"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添加</a:t>
            </a:r>
            <a:r>
              <a:rPr kumimoji="1" lang="en-US" altLang="zh-CN" dirty="0">
                <a:latin typeface="Microsoft YaHei" panose="020B0503020204020204" pitchFamily="34" charset="-122"/>
                <a:ea typeface="Microsoft YaHei" panose="020B0503020204020204" pitchFamily="34" charset="-122"/>
              </a:rPr>
              <a:t>1</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&lt;5,</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3,</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4,</a:t>
            </a:r>
            <a:r>
              <a:rPr kumimoji="1" lang="zh-CN" altLang="en-US" dirty="0">
                <a:latin typeface="Microsoft YaHei" panose="020B0503020204020204" pitchFamily="34" charset="-122"/>
                <a:ea typeface="Microsoft YaHei" panose="020B0503020204020204" pitchFamily="34" charset="-122"/>
              </a:rPr>
              <a:t> </a:t>
            </a:r>
            <a:r>
              <a:rPr kumimoji="1" lang="en-US" altLang="zh-CN" dirty="0">
                <a:solidFill>
                  <a:srgbClr val="C00000"/>
                </a:solidFill>
                <a:latin typeface="Microsoft YaHei" panose="020B0503020204020204" pitchFamily="34" charset="-122"/>
                <a:ea typeface="Microsoft YaHei" panose="020B0503020204020204" pitchFamily="34" charset="-122"/>
              </a:rPr>
              <a:t>1</a:t>
            </a:r>
            <a:r>
              <a:rPr kumimoji="1" lang="en-US" altLang="zh-CN" dirty="0">
                <a:latin typeface="Microsoft YaHei" panose="020B0503020204020204" pitchFamily="34" charset="-122"/>
                <a:ea typeface="Microsoft YaHei" panose="020B0503020204020204" pitchFamily="34" charset="-122"/>
              </a:rPr>
              <a:t>&gt;</a:t>
            </a:r>
            <a:r>
              <a:rPr kumimoji="1" lang="zh-CN" altLang="en-US" dirty="0">
                <a:latin typeface="Microsoft YaHei" panose="020B0503020204020204" pitchFamily="34" charset="-122"/>
                <a:ea typeface="Microsoft YaHei" panose="020B0503020204020204" pitchFamily="34" charset="-122"/>
              </a:rPr>
              <a:t>；上调：</a:t>
            </a:r>
            <a:r>
              <a:rPr kumimoji="1" lang="en-US" altLang="zh-CN" dirty="0">
                <a:latin typeface="Microsoft YaHei" panose="020B0503020204020204" pitchFamily="34" charset="-122"/>
                <a:ea typeface="Microsoft YaHei" panose="020B0503020204020204" pitchFamily="34" charset="-122"/>
              </a:rPr>
              <a:t>&lt;</a:t>
            </a:r>
            <a:r>
              <a:rPr kumimoji="1" lang="en-US" altLang="zh-CN" dirty="0">
                <a:solidFill>
                  <a:srgbClr val="00B0F0"/>
                </a:solidFill>
                <a:latin typeface="Microsoft YaHei" panose="020B0503020204020204" pitchFamily="34" charset="-122"/>
                <a:ea typeface="Microsoft YaHei" panose="020B0503020204020204" pitchFamily="34" charset="-122"/>
              </a:rPr>
              <a:t>5</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3,</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4,</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1&gt;</a:t>
            </a:r>
            <a:r>
              <a:rPr kumimoji="1" lang="zh-CN" altLang="en-US" dirty="0">
                <a:latin typeface="Microsoft YaHei" panose="020B0503020204020204" pitchFamily="34" charset="-122"/>
                <a:ea typeface="Microsoft YaHei" panose="020B0503020204020204" pitchFamily="34" charset="-122"/>
              </a:rPr>
              <a:t>；去掉堆头：</a:t>
            </a:r>
            <a:r>
              <a:rPr kumimoji="1" lang="en-US" altLang="zh-CN" dirty="0">
                <a:latin typeface="Microsoft YaHei" panose="020B0503020204020204" pitchFamily="34" charset="-122"/>
                <a:ea typeface="Microsoft YaHei" panose="020B0503020204020204" pitchFamily="34" charset="-122"/>
              </a:rPr>
              <a:t>&lt;4,</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3,</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1&gt;,</a:t>
            </a:r>
            <a:r>
              <a:rPr kumimoji="1" lang="zh-CN" altLang="en-US" dirty="0">
                <a:latin typeface="Microsoft YaHei" panose="020B0503020204020204" pitchFamily="34" charset="-122"/>
                <a:ea typeface="Microsoft YaHei" panose="020B0503020204020204" pitchFamily="34" charset="-122"/>
              </a:rPr>
              <a:t> 和值</a:t>
            </a:r>
            <a:r>
              <a:rPr kumimoji="1" lang="en-US" altLang="zh-CN" dirty="0">
                <a:latin typeface="Microsoft YaHei" panose="020B0503020204020204" pitchFamily="34" charset="-122"/>
                <a:ea typeface="Microsoft YaHei" panose="020B0503020204020204" pitchFamily="34" charset="-122"/>
              </a:rPr>
              <a:t>8</a:t>
            </a:r>
          </a:p>
        </p:txBody>
      </p:sp>
      <p:sp>
        <p:nvSpPr>
          <p:cNvPr id="2" name="椭圆 1">
            <a:extLst>
              <a:ext uri="{FF2B5EF4-FFF2-40B4-BE49-F238E27FC236}">
                <a16:creationId xmlns:a16="http://schemas.microsoft.com/office/drawing/2014/main" id="{119B155B-BFB9-C64A-FFB1-950A9F969367}"/>
              </a:ext>
            </a:extLst>
          </p:cNvPr>
          <p:cNvSpPr/>
          <p:nvPr/>
        </p:nvSpPr>
        <p:spPr>
          <a:xfrm>
            <a:off x="2804292" y="4080363"/>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5</a:t>
            </a:r>
            <a:endParaRPr kumimoji="1" lang="zh-CN" altLang="en-US" sz="2800" dirty="0"/>
          </a:p>
        </p:txBody>
      </p:sp>
      <p:sp>
        <p:nvSpPr>
          <p:cNvPr id="12" name="椭圆 11">
            <a:extLst>
              <a:ext uri="{FF2B5EF4-FFF2-40B4-BE49-F238E27FC236}">
                <a16:creationId xmlns:a16="http://schemas.microsoft.com/office/drawing/2014/main" id="{9A16BEB0-F0DA-9474-4E17-4C53F826AA18}"/>
              </a:ext>
            </a:extLst>
          </p:cNvPr>
          <p:cNvSpPr/>
          <p:nvPr/>
        </p:nvSpPr>
        <p:spPr>
          <a:xfrm>
            <a:off x="2347091" y="4942980"/>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3</a:t>
            </a:r>
            <a:endParaRPr kumimoji="1" lang="zh-CN" altLang="en-US" sz="2800" dirty="0"/>
          </a:p>
        </p:txBody>
      </p:sp>
      <p:sp>
        <p:nvSpPr>
          <p:cNvPr id="13" name="椭圆 12">
            <a:extLst>
              <a:ext uri="{FF2B5EF4-FFF2-40B4-BE49-F238E27FC236}">
                <a16:creationId xmlns:a16="http://schemas.microsoft.com/office/drawing/2014/main" id="{C59CE4C3-233B-E01D-633D-CCD30D9BEAF6}"/>
              </a:ext>
            </a:extLst>
          </p:cNvPr>
          <p:cNvSpPr/>
          <p:nvPr/>
        </p:nvSpPr>
        <p:spPr>
          <a:xfrm>
            <a:off x="3223674" y="4942980"/>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4</a:t>
            </a:r>
            <a:endParaRPr kumimoji="1" lang="zh-CN" altLang="en-US" sz="2800" dirty="0"/>
          </a:p>
        </p:txBody>
      </p:sp>
      <p:cxnSp>
        <p:nvCxnSpPr>
          <p:cNvPr id="15" name="直线连接符 14">
            <a:extLst>
              <a:ext uri="{FF2B5EF4-FFF2-40B4-BE49-F238E27FC236}">
                <a16:creationId xmlns:a16="http://schemas.microsoft.com/office/drawing/2014/main" id="{6A6EF1DA-56D9-735E-0EAC-12CD3DA246EE}"/>
              </a:ext>
            </a:extLst>
          </p:cNvPr>
          <p:cNvCxnSpPr>
            <a:cxnSpLocks/>
            <a:stCxn id="2" idx="3"/>
            <a:endCxn id="12" idx="0"/>
          </p:cNvCxnSpPr>
          <p:nvPr/>
        </p:nvCxnSpPr>
        <p:spPr>
          <a:xfrm flipH="1">
            <a:off x="2597814" y="4508373"/>
            <a:ext cx="279913" cy="4346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DF4BB872-1094-A639-754C-1A3760DC4BDB}"/>
              </a:ext>
            </a:extLst>
          </p:cNvPr>
          <p:cNvCxnSpPr>
            <a:cxnSpLocks/>
            <a:stCxn id="2" idx="5"/>
            <a:endCxn id="13" idx="0"/>
          </p:cNvCxnSpPr>
          <p:nvPr/>
        </p:nvCxnSpPr>
        <p:spPr>
          <a:xfrm>
            <a:off x="3232302" y="4508373"/>
            <a:ext cx="242095" cy="43460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A7046AEA-BF85-C98F-F32B-7B224DFCF209}"/>
              </a:ext>
            </a:extLst>
          </p:cNvPr>
          <p:cNvSpPr/>
          <p:nvPr/>
        </p:nvSpPr>
        <p:spPr>
          <a:xfrm>
            <a:off x="6845756" y="4159501"/>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5</a:t>
            </a:r>
            <a:endParaRPr kumimoji="1" lang="zh-CN" altLang="en-US" sz="2800" dirty="0"/>
          </a:p>
        </p:txBody>
      </p:sp>
      <p:sp>
        <p:nvSpPr>
          <p:cNvPr id="21" name="椭圆 20">
            <a:extLst>
              <a:ext uri="{FF2B5EF4-FFF2-40B4-BE49-F238E27FC236}">
                <a16:creationId xmlns:a16="http://schemas.microsoft.com/office/drawing/2014/main" id="{37D72B55-DC82-8C10-5236-E1815A20DCA2}"/>
              </a:ext>
            </a:extLst>
          </p:cNvPr>
          <p:cNvSpPr/>
          <p:nvPr/>
        </p:nvSpPr>
        <p:spPr>
          <a:xfrm>
            <a:off x="6388555" y="5022118"/>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3</a:t>
            </a:r>
            <a:endParaRPr kumimoji="1" lang="zh-CN" altLang="en-US" sz="2800" dirty="0"/>
          </a:p>
        </p:txBody>
      </p:sp>
      <p:sp>
        <p:nvSpPr>
          <p:cNvPr id="22" name="椭圆 21">
            <a:extLst>
              <a:ext uri="{FF2B5EF4-FFF2-40B4-BE49-F238E27FC236}">
                <a16:creationId xmlns:a16="http://schemas.microsoft.com/office/drawing/2014/main" id="{A58CBC48-34F6-48E4-2BD6-41BCED4B80BF}"/>
              </a:ext>
            </a:extLst>
          </p:cNvPr>
          <p:cNvSpPr/>
          <p:nvPr/>
        </p:nvSpPr>
        <p:spPr>
          <a:xfrm>
            <a:off x="7265138" y="5022118"/>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4</a:t>
            </a:r>
            <a:endParaRPr kumimoji="1" lang="zh-CN" altLang="en-US" sz="2800" dirty="0"/>
          </a:p>
        </p:txBody>
      </p:sp>
      <p:cxnSp>
        <p:nvCxnSpPr>
          <p:cNvPr id="23" name="直线连接符 22">
            <a:extLst>
              <a:ext uri="{FF2B5EF4-FFF2-40B4-BE49-F238E27FC236}">
                <a16:creationId xmlns:a16="http://schemas.microsoft.com/office/drawing/2014/main" id="{1B9CF65C-A08D-DEBC-4C5B-7EB9FF94EDA1}"/>
              </a:ext>
            </a:extLst>
          </p:cNvPr>
          <p:cNvCxnSpPr>
            <a:cxnSpLocks/>
            <a:stCxn id="20" idx="3"/>
            <a:endCxn id="21" idx="0"/>
          </p:cNvCxnSpPr>
          <p:nvPr/>
        </p:nvCxnSpPr>
        <p:spPr>
          <a:xfrm flipH="1">
            <a:off x="6639278" y="4587511"/>
            <a:ext cx="279913" cy="434607"/>
          </a:xfrm>
          <a:prstGeom prst="line">
            <a:avLst/>
          </a:prstGeom>
          <a:ln w="28575">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321CECA7-7F4D-4419-0DFA-2A755560F0DA}"/>
              </a:ext>
            </a:extLst>
          </p:cNvPr>
          <p:cNvCxnSpPr>
            <a:cxnSpLocks/>
            <a:stCxn id="20" idx="5"/>
            <a:endCxn id="22" idx="0"/>
          </p:cNvCxnSpPr>
          <p:nvPr/>
        </p:nvCxnSpPr>
        <p:spPr>
          <a:xfrm>
            <a:off x="7273766" y="4587511"/>
            <a:ext cx="242095" cy="43460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右箭头 24">
            <a:extLst>
              <a:ext uri="{FF2B5EF4-FFF2-40B4-BE49-F238E27FC236}">
                <a16:creationId xmlns:a16="http://schemas.microsoft.com/office/drawing/2014/main" id="{ED3B68EB-8A48-95FF-8B99-1A0D07C83A32}"/>
              </a:ext>
            </a:extLst>
          </p:cNvPr>
          <p:cNvSpPr/>
          <p:nvPr/>
        </p:nvSpPr>
        <p:spPr>
          <a:xfrm>
            <a:off x="4240188" y="4818815"/>
            <a:ext cx="1479475" cy="777151"/>
          </a:xfrm>
          <a:prstGeom prst="right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siftup</a:t>
            </a:r>
            <a:endParaRPr kumimoji="1" lang="zh-CN" altLang="en-US" dirty="0"/>
          </a:p>
        </p:txBody>
      </p:sp>
      <p:sp>
        <p:nvSpPr>
          <p:cNvPr id="14" name="椭圆 13">
            <a:extLst>
              <a:ext uri="{FF2B5EF4-FFF2-40B4-BE49-F238E27FC236}">
                <a16:creationId xmlns:a16="http://schemas.microsoft.com/office/drawing/2014/main" id="{40100F86-AE90-D441-B4D2-F661B2C72779}"/>
              </a:ext>
            </a:extLst>
          </p:cNvPr>
          <p:cNvSpPr/>
          <p:nvPr/>
        </p:nvSpPr>
        <p:spPr>
          <a:xfrm>
            <a:off x="1875142" y="5789632"/>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FFFF00"/>
                </a:solidFill>
              </a:rPr>
              <a:t>1</a:t>
            </a:r>
            <a:endParaRPr kumimoji="1" lang="zh-CN" altLang="en-US" sz="2800" dirty="0">
              <a:solidFill>
                <a:srgbClr val="FFFF00"/>
              </a:solidFill>
            </a:endParaRPr>
          </a:p>
        </p:txBody>
      </p:sp>
      <p:cxnSp>
        <p:nvCxnSpPr>
          <p:cNvPr id="16" name="直线连接符 15">
            <a:extLst>
              <a:ext uri="{FF2B5EF4-FFF2-40B4-BE49-F238E27FC236}">
                <a16:creationId xmlns:a16="http://schemas.microsoft.com/office/drawing/2014/main" id="{F3B3B2E9-F48D-492F-382A-3A0A35F320D3}"/>
              </a:ext>
            </a:extLst>
          </p:cNvPr>
          <p:cNvCxnSpPr>
            <a:cxnSpLocks/>
            <a:stCxn id="12" idx="3"/>
            <a:endCxn id="14" idx="0"/>
          </p:cNvCxnSpPr>
          <p:nvPr/>
        </p:nvCxnSpPr>
        <p:spPr>
          <a:xfrm flipH="1">
            <a:off x="2125865" y="5370990"/>
            <a:ext cx="294661" cy="41864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EDF3301B-8C1A-E55E-497C-7F1E693FC989}"/>
              </a:ext>
            </a:extLst>
          </p:cNvPr>
          <p:cNvSpPr/>
          <p:nvPr/>
        </p:nvSpPr>
        <p:spPr>
          <a:xfrm>
            <a:off x="5896950" y="5878592"/>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chemeClr val="bg1"/>
                </a:solidFill>
              </a:rPr>
              <a:t>1</a:t>
            </a:r>
            <a:endParaRPr kumimoji="1" lang="zh-CN" altLang="en-US" sz="2800" dirty="0">
              <a:solidFill>
                <a:schemeClr val="bg1"/>
              </a:solidFill>
            </a:endParaRPr>
          </a:p>
        </p:txBody>
      </p:sp>
      <p:cxnSp>
        <p:nvCxnSpPr>
          <p:cNvPr id="27" name="直线连接符 26">
            <a:extLst>
              <a:ext uri="{FF2B5EF4-FFF2-40B4-BE49-F238E27FC236}">
                <a16:creationId xmlns:a16="http://schemas.microsoft.com/office/drawing/2014/main" id="{B88279D5-A3A7-3C26-C239-3ABC2153B2FC}"/>
              </a:ext>
            </a:extLst>
          </p:cNvPr>
          <p:cNvCxnSpPr>
            <a:cxnSpLocks/>
            <a:stCxn id="21" idx="3"/>
            <a:endCxn id="26" idx="0"/>
          </p:cNvCxnSpPr>
          <p:nvPr/>
        </p:nvCxnSpPr>
        <p:spPr>
          <a:xfrm flipH="1">
            <a:off x="6147673" y="5450128"/>
            <a:ext cx="314317" cy="42846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BFE7AFF6-FB14-E585-1596-F353A081B6FE}"/>
              </a:ext>
            </a:extLst>
          </p:cNvPr>
          <p:cNvSpPr/>
          <p:nvPr/>
        </p:nvSpPr>
        <p:spPr>
          <a:xfrm>
            <a:off x="10217115" y="4159501"/>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4</a:t>
            </a:r>
            <a:endParaRPr kumimoji="1" lang="zh-CN" altLang="en-US" sz="2800" dirty="0"/>
          </a:p>
        </p:txBody>
      </p:sp>
      <p:sp>
        <p:nvSpPr>
          <p:cNvPr id="30" name="椭圆 29">
            <a:extLst>
              <a:ext uri="{FF2B5EF4-FFF2-40B4-BE49-F238E27FC236}">
                <a16:creationId xmlns:a16="http://schemas.microsoft.com/office/drawing/2014/main" id="{61B04209-AC71-A96B-7999-9905192C0A99}"/>
              </a:ext>
            </a:extLst>
          </p:cNvPr>
          <p:cNvSpPr/>
          <p:nvPr/>
        </p:nvSpPr>
        <p:spPr>
          <a:xfrm>
            <a:off x="9759914" y="5022118"/>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3</a:t>
            </a:r>
            <a:endParaRPr kumimoji="1" lang="zh-CN" altLang="en-US" sz="2800" dirty="0"/>
          </a:p>
        </p:txBody>
      </p:sp>
      <p:sp>
        <p:nvSpPr>
          <p:cNvPr id="31" name="椭圆 30">
            <a:extLst>
              <a:ext uri="{FF2B5EF4-FFF2-40B4-BE49-F238E27FC236}">
                <a16:creationId xmlns:a16="http://schemas.microsoft.com/office/drawing/2014/main" id="{45BCCF93-9EC1-91F6-5E04-48245F71E553}"/>
              </a:ext>
            </a:extLst>
          </p:cNvPr>
          <p:cNvSpPr/>
          <p:nvPr/>
        </p:nvSpPr>
        <p:spPr>
          <a:xfrm>
            <a:off x="10636497" y="5022118"/>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1</a:t>
            </a:r>
            <a:endParaRPr kumimoji="1" lang="zh-CN" altLang="en-US" sz="2800" dirty="0"/>
          </a:p>
        </p:txBody>
      </p:sp>
      <p:cxnSp>
        <p:nvCxnSpPr>
          <p:cNvPr id="32" name="直线连接符 31">
            <a:extLst>
              <a:ext uri="{FF2B5EF4-FFF2-40B4-BE49-F238E27FC236}">
                <a16:creationId xmlns:a16="http://schemas.microsoft.com/office/drawing/2014/main" id="{C90FB56C-2439-E147-A388-21124F831439}"/>
              </a:ext>
            </a:extLst>
          </p:cNvPr>
          <p:cNvCxnSpPr>
            <a:cxnSpLocks/>
            <a:stCxn id="29" idx="3"/>
            <a:endCxn id="30" idx="0"/>
          </p:cNvCxnSpPr>
          <p:nvPr/>
        </p:nvCxnSpPr>
        <p:spPr>
          <a:xfrm flipH="1">
            <a:off x="10010637" y="4587511"/>
            <a:ext cx="279913" cy="434607"/>
          </a:xfrm>
          <a:prstGeom prst="line">
            <a:avLst/>
          </a:prstGeom>
          <a:ln w="28575">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33" name="直线连接符 32">
            <a:extLst>
              <a:ext uri="{FF2B5EF4-FFF2-40B4-BE49-F238E27FC236}">
                <a16:creationId xmlns:a16="http://schemas.microsoft.com/office/drawing/2014/main" id="{DA36D177-8FB7-A810-A436-D5354967C6EA}"/>
              </a:ext>
            </a:extLst>
          </p:cNvPr>
          <p:cNvCxnSpPr>
            <a:cxnSpLocks/>
            <a:stCxn id="29" idx="5"/>
            <a:endCxn id="31" idx="0"/>
          </p:cNvCxnSpPr>
          <p:nvPr/>
        </p:nvCxnSpPr>
        <p:spPr>
          <a:xfrm>
            <a:off x="10645125" y="4587511"/>
            <a:ext cx="242095" cy="43460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0279EC2D-8088-DB70-F901-1B03C8BB787E}"/>
              </a:ext>
            </a:extLst>
          </p:cNvPr>
          <p:cNvSpPr/>
          <p:nvPr/>
        </p:nvSpPr>
        <p:spPr>
          <a:xfrm>
            <a:off x="9432992" y="5927456"/>
            <a:ext cx="501445" cy="501445"/>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5</a:t>
            </a:r>
            <a:endParaRPr kumimoji="1" lang="zh-CN" altLang="en-US" sz="2800" dirty="0"/>
          </a:p>
        </p:txBody>
      </p:sp>
      <p:sp>
        <p:nvSpPr>
          <p:cNvPr id="35" name="右箭头 34">
            <a:extLst>
              <a:ext uri="{FF2B5EF4-FFF2-40B4-BE49-F238E27FC236}">
                <a16:creationId xmlns:a16="http://schemas.microsoft.com/office/drawing/2014/main" id="{0A2A1884-781C-9E69-A4B0-68DEA073777B}"/>
              </a:ext>
            </a:extLst>
          </p:cNvPr>
          <p:cNvSpPr/>
          <p:nvPr/>
        </p:nvSpPr>
        <p:spPr>
          <a:xfrm>
            <a:off x="8029717" y="4891209"/>
            <a:ext cx="1479475" cy="777151"/>
          </a:xfrm>
          <a:prstGeom prst="right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ExtractMax</a:t>
            </a:r>
            <a:endParaRPr kumimoji="1" lang="zh-CN" altLang="en-US" dirty="0"/>
          </a:p>
        </p:txBody>
      </p:sp>
    </p:spTree>
    <p:extLst>
      <p:ext uri="{BB962C8B-B14F-4D97-AF65-F5344CB8AC3E}">
        <p14:creationId xmlns:p14="http://schemas.microsoft.com/office/powerpoint/2010/main" val="17600851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6.7.3 </a:t>
            </a:r>
            <a:r>
              <a:rPr lang="zh-CN" altLang="en-US" dirty="0"/>
              <a:t>堆的应用：</a:t>
            </a:r>
            <a:r>
              <a:rPr lang="en-US" altLang="zh-CN" dirty="0"/>
              <a:t>K</a:t>
            </a:r>
            <a:r>
              <a:rPr lang="zh-CN" altLang="en-US" dirty="0"/>
              <a:t>个最小元素和</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6.7 </a:t>
            </a:r>
            <a:r>
              <a:rPr lang="zh-CN" altLang="en-US" dirty="0"/>
              <a:t>拓展延伸</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a:xfrm>
                <a:off x="584225" y="1276351"/>
                <a:ext cx="11506175" cy="1858940"/>
              </a:xfrm>
            </p:spPr>
            <p:txBody>
              <a:bodyPr>
                <a:normAutofit/>
              </a:bodyPr>
              <a:lstStyle/>
              <a:p>
                <a:r>
                  <a:rPr lang="zh-CN" altLang="en-US" b="1" dirty="0"/>
                  <a:t>问题描述</a:t>
                </a:r>
                <a:r>
                  <a:rPr lang="zh-CN" altLang="en-US" dirty="0"/>
                  <a:t>：给定长度为</a:t>
                </a:r>
                <a:r>
                  <a:rPr lang="en-US" altLang="zh-CN" dirty="0"/>
                  <a:t>N</a:t>
                </a:r>
                <a:r>
                  <a:rPr lang="zh-CN" altLang="en-US" dirty="0"/>
                  <a:t>的整数序列</a:t>
                </a:r>
                <a:r>
                  <a:rPr lang="en-US" altLang="zh-CN" dirty="0"/>
                  <a:t>A[1…N]</a:t>
                </a:r>
                <a:r>
                  <a:rPr lang="zh-CN" altLang="en-US" dirty="0"/>
                  <a:t>，依次查找子序列（前缀）</a:t>
                </a:r>
                <a:r>
                  <a:rPr lang="en-US" altLang="zh-CN" dirty="0"/>
                  <a:t>A[1…K],</a:t>
                </a:r>
                <a:r>
                  <a:rPr lang="zh-CN" altLang="en-US" dirty="0"/>
                  <a:t> </a:t>
                </a:r>
                <a:r>
                  <a:rPr lang="en-US" altLang="zh-CN" dirty="0"/>
                  <a:t>A[1…K+1],…,A[1…N]</a:t>
                </a:r>
                <a:r>
                  <a:rPr lang="zh-CN" altLang="en-US" dirty="0"/>
                  <a:t>中最小的</a:t>
                </a:r>
                <a:r>
                  <a:rPr lang="en-US" altLang="zh-CN" dirty="0"/>
                  <a:t>K</a:t>
                </a:r>
                <a:r>
                  <a:rPr lang="zh-CN" altLang="en-US" dirty="0"/>
                  <a:t>个数值</a:t>
                </a:r>
                <a14:m>
                  <m:oMath xmlns:m="http://schemas.openxmlformats.org/officeDocument/2006/math">
                    <m:r>
                      <a:rPr lang="en-US" altLang="zh-CN" i="1">
                        <a:latin typeface="Cambria Math" panose="02040503050406030204" pitchFamily="18" charset="0"/>
                      </a:rPr>
                      <m:t>(1≤</m:t>
                    </m:r>
                    <m:r>
                      <a:rPr lang="en-US" altLang="zh-CN" i="1">
                        <a:latin typeface="Cambria Math" panose="02040503050406030204" pitchFamily="18" charset="0"/>
                      </a:rPr>
                      <m:t>𝐾</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 </m:t>
                    </m:r>
                  </m:oMath>
                </a14:m>
                <a:r>
                  <a:rPr lang="zh-CN" altLang="en-US" dirty="0"/>
                  <a:t>，并返回这</a:t>
                </a:r>
                <a:r>
                  <a:rPr lang="en-US" altLang="zh-CN" dirty="0"/>
                  <a:t>K</a:t>
                </a:r>
                <a:r>
                  <a:rPr lang="zh-CN" altLang="en-US" dirty="0"/>
                  <a:t>个最小值的和值。</a:t>
                </a:r>
                <a:endParaRPr lang="en-US" altLang="zh-CN" dirty="0"/>
              </a:p>
              <a:p>
                <a:endParaRPr lang="en-US" altLang="zh-CN" dirty="0"/>
              </a:p>
              <a:p>
                <a:r>
                  <a:rPr lang="zh-CN" altLang="en-US" b="1" dirty="0"/>
                  <a:t>示例</a:t>
                </a:r>
                <a:r>
                  <a:rPr lang="zh-CN" altLang="en-US" dirty="0"/>
                  <a:t>：</a:t>
                </a:r>
                <a:r>
                  <a:rPr lang="en-US" altLang="zh-CN" dirty="0"/>
                  <a:t>A=&lt;</a:t>
                </a:r>
                <a:r>
                  <a:rPr lang="en-US" altLang="zh-CN" sz="2800" b="0" i="0" dirty="0">
                    <a:solidFill>
                      <a:srgbClr val="404040"/>
                    </a:solidFill>
                    <a:effectLst/>
                    <a:latin typeface="Harmony"/>
                  </a:rPr>
                  <a:t>3, 7, 4, 6, 5, 1, 2&gt;,</a:t>
                </a:r>
                <a:r>
                  <a:rPr lang="zh-CN" altLang="en-US" sz="2800" b="0" i="0" dirty="0">
                    <a:solidFill>
                      <a:srgbClr val="404040"/>
                    </a:solidFill>
                    <a:effectLst/>
                    <a:latin typeface="Harmony"/>
                  </a:rPr>
                  <a:t> </a:t>
                </a:r>
                <a:r>
                  <a:rPr lang="en-US" altLang="zh-CN" sz="2800" b="0" i="0" dirty="0">
                    <a:solidFill>
                      <a:srgbClr val="404040"/>
                    </a:solidFill>
                    <a:effectLst/>
                    <a:latin typeface="Harmony"/>
                  </a:rPr>
                  <a:t>K=3</a:t>
                </a:r>
                <a:endParaRPr kumimoji="1" lang="zh-CN" altLang="en-US"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en-US" altLang="zh-CN" dirty="0"/>
              </a:p>
              <a:p>
                <a:endParaRPr lang="en-US" altLang="zh-CN" dirty="0"/>
              </a:p>
            </p:txBody>
          </p:sp>
        </mc:Choice>
        <mc:Fallback xmlns="">
          <p:sp>
            <p:nvSpPr>
              <p:cNvPr id="9" name="Content Placeholder 8">
                <a:extLst>
                  <a:ext uri="{FF2B5EF4-FFF2-40B4-BE49-F238E27FC236}">
                    <a16:creationId xmlns:a16="http://schemas.microsoft.com/office/drawing/2014/main" id="{F4440D90-0D27-57F8-FC5B-3114708EBA1C}"/>
                  </a:ext>
                </a:extLst>
              </p:cNvPr>
              <p:cNvSpPr>
                <a:spLocks noGrp="1" noRot="1" noChangeAspect="1" noMove="1" noResize="1" noEditPoints="1" noAdjustHandles="1" noChangeArrowheads="1" noChangeShapeType="1" noTextEdit="1"/>
              </p:cNvSpPr>
              <p:nvPr>
                <p:ph idx="11"/>
              </p:nvPr>
            </p:nvSpPr>
            <p:spPr>
              <a:xfrm>
                <a:off x="584225" y="1276351"/>
                <a:ext cx="11506175" cy="1858940"/>
              </a:xfrm>
              <a:blipFill>
                <a:blip r:embed="rId3"/>
                <a:stretch>
                  <a:fillRect l="-883" t="-4762" b="-2041"/>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58E6C48B-C564-D6F0-D770-C7E61BC51725}"/>
              </a:ext>
            </a:extLst>
          </p:cNvPr>
          <p:cNvSpPr txBox="1"/>
          <p:nvPr/>
        </p:nvSpPr>
        <p:spPr>
          <a:xfrm>
            <a:off x="1875142" y="3385232"/>
            <a:ext cx="8090356"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添加</a:t>
            </a:r>
            <a:r>
              <a:rPr kumimoji="1" lang="en-US" altLang="zh-CN" dirty="0">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&lt;4,</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3,</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1,</a:t>
            </a:r>
            <a:r>
              <a:rPr kumimoji="1" lang="zh-CN" altLang="en-US" dirty="0">
                <a:latin typeface="Microsoft YaHei" panose="020B0503020204020204" pitchFamily="34" charset="-122"/>
                <a:ea typeface="Microsoft YaHei" panose="020B0503020204020204" pitchFamily="34" charset="-122"/>
              </a:rPr>
              <a:t> </a:t>
            </a:r>
            <a:r>
              <a:rPr kumimoji="1" lang="en-US" altLang="zh-CN" dirty="0">
                <a:solidFill>
                  <a:srgbClr val="C00000"/>
                </a:solidFill>
                <a:latin typeface="Microsoft YaHei" panose="020B0503020204020204" pitchFamily="34" charset="-122"/>
                <a:ea typeface="Microsoft YaHei" panose="020B0503020204020204" pitchFamily="34" charset="-122"/>
              </a:rPr>
              <a:t>2</a:t>
            </a:r>
            <a:r>
              <a:rPr kumimoji="1" lang="en-US" altLang="zh-CN" dirty="0">
                <a:latin typeface="Microsoft YaHei" panose="020B0503020204020204" pitchFamily="34" charset="-122"/>
                <a:ea typeface="Microsoft YaHei" panose="020B0503020204020204" pitchFamily="34" charset="-122"/>
              </a:rPr>
              <a:t>&gt;</a:t>
            </a:r>
            <a:r>
              <a:rPr kumimoji="1" lang="zh-CN" altLang="en-US" dirty="0">
                <a:latin typeface="Microsoft YaHei" panose="020B0503020204020204" pitchFamily="34" charset="-122"/>
                <a:ea typeface="Microsoft YaHei" panose="020B0503020204020204" pitchFamily="34" charset="-122"/>
              </a:rPr>
              <a:t>；上调：</a:t>
            </a:r>
            <a:r>
              <a:rPr kumimoji="1" lang="en-US" altLang="zh-CN" dirty="0">
                <a:latin typeface="Microsoft YaHei" panose="020B0503020204020204" pitchFamily="34" charset="-122"/>
                <a:ea typeface="Microsoft YaHei" panose="020B0503020204020204" pitchFamily="34" charset="-122"/>
              </a:rPr>
              <a:t>&lt;</a:t>
            </a:r>
            <a:r>
              <a:rPr kumimoji="1" lang="en-US" altLang="zh-CN" dirty="0">
                <a:solidFill>
                  <a:srgbClr val="00B0F0"/>
                </a:solidFill>
                <a:latin typeface="Microsoft YaHei" panose="020B0503020204020204" pitchFamily="34" charset="-122"/>
                <a:ea typeface="Microsoft YaHei" panose="020B0503020204020204" pitchFamily="34" charset="-122"/>
              </a:rPr>
              <a:t>4</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3,</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1,</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2&gt;</a:t>
            </a:r>
            <a:r>
              <a:rPr kumimoji="1" lang="zh-CN" altLang="en-US" dirty="0">
                <a:latin typeface="Microsoft YaHei" panose="020B0503020204020204" pitchFamily="34" charset="-122"/>
                <a:ea typeface="Microsoft YaHei" panose="020B0503020204020204" pitchFamily="34" charset="-122"/>
              </a:rPr>
              <a:t>；去掉堆头：</a:t>
            </a:r>
            <a:r>
              <a:rPr kumimoji="1" lang="en-US" altLang="zh-CN" dirty="0">
                <a:latin typeface="Microsoft YaHei" panose="020B0503020204020204" pitchFamily="34" charset="-122"/>
                <a:ea typeface="Microsoft YaHei" panose="020B0503020204020204" pitchFamily="34" charset="-122"/>
              </a:rPr>
              <a:t>&lt;3,</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1&gt;</a:t>
            </a:r>
            <a:r>
              <a:rPr kumimoji="1" lang="zh-CN" altLang="en-US" dirty="0">
                <a:latin typeface="Microsoft YaHei" panose="020B0503020204020204" pitchFamily="34" charset="-122"/>
                <a:ea typeface="Microsoft YaHei" panose="020B0503020204020204" pitchFamily="34" charset="-122"/>
              </a:rPr>
              <a:t>，和值</a:t>
            </a:r>
            <a:r>
              <a:rPr kumimoji="1" lang="en-US" altLang="zh-CN" dirty="0">
                <a:latin typeface="Microsoft YaHei" panose="020B0503020204020204" pitchFamily="34" charset="-122"/>
                <a:ea typeface="Microsoft YaHei" panose="020B0503020204020204" pitchFamily="34" charset="-122"/>
              </a:rPr>
              <a:t>6</a:t>
            </a:r>
          </a:p>
        </p:txBody>
      </p:sp>
      <p:sp>
        <p:nvSpPr>
          <p:cNvPr id="2" name="椭圆 1">
            <a:extLst>
              <a:ext uri="{FF2B5EF4-FFF2-40B4-BE49-F238E27FC236}">
                <a16:creationId xmlns:a16="http://schemas.microsoft.com/office/drawing/2014/main" id="{119B155B-BFB9-C64A-FFB1-950A9F969367}"/>
              </a:ext>
            </a:extLst>
          </p:cNvPr>
          <p:cNvSpPr/>
          <p:nvPr/>
        </p:nvSpPr>
        <p:spPr>
          <a:xfrm>
            <a:off x="2804292" y="4080363"/>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4</a:t>
            </a:r>
            <a:endParaRPr kumimoji="1" lang="zh-CN" altLang="en-US" sz="2800" dirty="0"/>
          </a:p>
        </p:txBody>
      </p:sp>
      <p:sp>
        <p:nvSpPr>
          <p:cNvPr id="12" name="椭圆 11">
            <a:extLst>
              <a:ext uri="{FF2B5EF4-FFF2-40B4-BE49-F238E27FC236}">
                <a16:creationId xmlns:a16="http://schemas.microsoft.com/office/drawing/2014/main" id="{9A16BEB0-F0DA-9474-4E17-4C53F826AA18}"/>
              </a:ext>
            </a:extLst>
          </p:cNvPr>
          <p:cNvSpPr/>
          <p:nvPr/>
        </p:nvSpPr>
        <p:spPr>
          <a:xfrm>
            <a:off x="2347091" y="4942980"/>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3</a:t>
            </a:r>
            <a:endParaRPr kumimoji="1" lang="zh-CN" altLang="en-US" sz="2800" dirty="0"/>
          </a:p>
        </p:txBody>
      </p:sp>
      <p:sp>
        <p:nvSpPr>
          <p:cNvPr id="13" name="椭圆 12">
            <a:extLst>
              <a:ext uri="{FF2B5EF4-FFF2-40B4-BE49-F238E27FC236}">
                <a16:creationId xmlns:a16="http://schemas.microsoft.com/office/drawing/2014/main" id="{C59CE4C3-233B-E01D-633D-CCD30D9BEAF6}"/>
              </a:ext>
            </a:extLst>
          </p:cNvPr>
          <p:cNvSpPr/>
          <p:nvPr/>
        </p:nvSpPr>
        <p:spPr>
          <a:xfrm>
            <a:off x="3223674" y="4942980"/>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1</a:t>
            </a:r>
            <a:endParaRPr kumimoji="1" lang="zh-CN" altLang="en-US" sz="2800" dirty="0"/>
          </a:p>
        </p:txBody>
      </p:sp>
      <p:cxnSp>
        <p:nvCxnSpPr>
          <p:cNvPr id="15" name="直线连接符 14">
            <a:extLst>
              <a:ext uri="{FF2B5EF4-FFF2-40B4-BE49-F238E27FC236}">
                <a16:creationId xmlns:a16="http://schemas.microsoft.com/office/drawing/2014/main" id="{6A6EF1DA-56D9-735E-0EAC-12CD3DA246EE}"/>
              </a:ext>
            </a:extLst>
          </p:cNvPr>
          <p:cNvCxnSpPr>
            <a:cxnSpLocks/>
            <a:stCxn id="2" idx="3"/>
            <a:endCxn id="12" idx="0"/>
          </p:cNvCxnSpPr>
          <p:nvPr/>
        </p:nvCxnSpPr>
        <p:spPr>
          <a:xfrm flipH="1">
            <a:off x="2597814" y="4508373"/>
            <a:ext cx="279913" cy="4346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DF4BB872-1094-A639-754C-1A3760DC4BDB}"/>
              </a:ext>
            </a:extLst>
          </p:cNvPr>
          <p:cNvCxnSpPr>
            <a:cxnSpLocks/>
            <a:stCxn id="2" idx="5"/>
            <a:endCxn id="13" idx="0"/>
          </p:cNvCxnSpPr>
          <p:nvPr/>
        </p:nvCxnSpPr>
        <p:spPr>
          <a:xfrm>
            <a:off x="3232302" y="4508373"/>
            <a:ext cx="242095" cy="43460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A7046AEA-BF85-C98F-F32B-7B224DFCF209}"/>
              </a:ext>
            </a:extLst>
          </p:cNvPr>
          <p:cNvSpPr/>
          <p:nvPr/>
        </p:nvSpPr>
        <p:spPr>
          <a:xfrm>
            <a:off x="6845756" y="4159501"/>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4</a:t>
            </a:r>
            <a:endParaRPr kumimoji="1" lang="zh-CN" altLang="en-US" sz="2800" dirty="0"/>
          </a:p>
        </p:txBody>
      </p:sp>
      <p:sp>
        <p:nvSpPr>
          <p:cNvPr id="21" name="椭圆 20">
            <a:extLst>
              <a:ext uri="{FF2B5EF4-FFF2-40B4-BE49-F238E27FC236}">
                <a16:creationId xmlns:a16="http://schemas.microsoft.com/office/drawing/2014/main" id="{37D72B55-DC82-8C10-5236-E1815A20DCA2}"/>
              </a:ext>
            </a:extLst>
          </p:cNvPr>
          <p:cNvSpPr/>
          <p:nvPr/>
        </p:nvSpPr>
        <p:spPr>
          <a:xfrm>
            <a:off x="6388555" y="5022118"/>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3</a:t>
            </a:r>
            <a:endParaRPr kumimoji="1" lang="zh-CN" altLang="en-US" sz="2800" dirty="0"/>
          </a:p>
        </p:txBody>
      </p:sp>
      <p:sp>
        <p:nvSpPr>
          <p:cNvPr id="22" name="椭圆 21">
            <a:extLst>
              <a:ext uri="{FF2B5EF4-FFF2-40B4-BE49-F238E27FC236}">
                <a16:creationId xmlns:a16="http://schemas.microsoft.com/office/drawing/2014/main" id="{A58CBC48-34F6-48E4-2BD6-41BCED4B80BF}"/>
              </a:ext>
            </a:extLst>
          </p:cNvPr>
          <p:cNvSpPr/>
          <p:nvPr/>
        </p:nvSpPr>
        <p:spPr>
          <a:xfrm>
            <a:off x="7265138" y="5022118"/>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1</a:t>
            </a:r>
            <a:endParaRPr kumimoji="1" lang="zh-CN" altLang="en-US" sz="2800" dirty="0"/>
          </a:p>
        </p:txBody>
      </p:sp>
      <p:cxnSp>
        <p:nvCxnSpPr>
          <p:cNvPr id="23" name="直线连接符 22">
            <a:extLst>
              <a:ext uri="{FF2B5EF4-FFF2-40B4-BE49-F238E27FC236}">
                <a16:creationId xmlns:a16="http://schemas.microsoft.com/office/drawing/2014/main" id="{1B9CF65C-A08D-DEBC-4C5B-7EB9FF94EDA1}"/>
              </a:ext>
            </a:extLst>
          </p:cNvPr>
          <p:cNvCxnSpPr>
            <a:cxnSpLocks/>
            <a:stCxn id="20" idx="3"/>
            <a:endCxn id="21" idx="0"/>
          </p:cNvCxnSpPr>
          <p:nvPr/>
        </p:nvCxnSpPr>
        <p:spPr>
          <a:xfrm flipH="1">
            <a:off x="6639278" y="4587511"/>
            <a:ext cx="279913" cy="434607"/>
          </a:xfrm>
          <a:prstGeom prst="line">
            <a:avLst/>
          </a:prstGeom>
          <a:ln w="28575">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321CECA7-7F4D-4419-0DFA-2A755560F0DA}"/>
              </a:ext>
            </a:extLst>
          </p:cNvPr>
          <p:cNvCxnSpPr>
            <a:cxnSpLocks/>
            <a:stCxn id="20" idx="5"/>
            <a:endCxn id="22" idx="0"/>
          </p:cNvCxnSpPr>
          <p:nvPr/>
        </p:nvCxnSpPr>
        <p:spPr>
          <a:xfrm>
            <a:off x="7273766" y="4587511"/>
            <a:ext cx="242095" cy="43460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右箭头 24">
            <a:extLst>
              <a:ext uri="{FF2B5EF4-FFF2-40B4-BE49-F238E27FC236}">
                <a16:creationId xmlns:a16="http://schemas.microsoft.com/office/drawing/2014/main" id="{ED3B68EB-8A48-95FF-8B99-1A0D07C83A32}"/>
              </a:ext>
            </a:extLst>
          </p:cNvPr>
          <p:cNvSpPr/>
          <p:nvPr/>
        </p:nvSpPr>
        <p:spPr>
          <a:xfrm>
            <a:off x="4240188" y="4818815"/>
            <a:ext cx="1479475" cy="777151"/>
          </a:xfrm>
          <a:prstGeom prst="right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siftup</a:t>
            </a:r>
            <a:endParaRPr kumimoji="1" lang="zh-CN" altLang="en-US" dirty="0"/>
          </a:p>
        </p:txBody>
      </p:sp>
      <p:sp>
        <p:nvSpPr>
          <p:cNvPr id="14" name="椭圆 13">
            <a:extLst>
              <a:ext uri="{FF2B5EF4-FFF2-40B4-BE49-F238E27FC236}">
                <a16:creationId xmlns:a16="http://schemas.microsoft.com/office/drawing/2014/main" id="{40100F86-AE90-D441-B4D2-F661B2C72779}"/>
              </a:ext>
            </a:extLst>
          </p:cNvPr>
          <p:cNvSpPr/>
          <p:nvPr/>
        </p:nvSpPr>
        <p:spPr>
          <a:xfrm>
            <a:off x="1875142" y="5789632"/>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FFFF00"/>
                </a:solidFill>
              </a:rPr>
              <a:t>2</a:t>
            </a:r>
            <a:endParaRPr kumimoji="1" lang="zh-CN" altLang="en-US" sz="2800" dirty="0">
              <a:solidFill>
                <a:srgbClr val="FFFF00"/>
              </a:solidFill>
            </a:endParaRPr>
          </a:p>
        </p:txBody>
      </p:sp>
      <p:cxnSp>
        <p:nvCxnSpPr>
          <p:cNvPr id="16" name="直线连接符 15">
            <a:extLst>
              <a:ext uri="{FF2B5EF4-FFF2-40B4-BE49-F238E27FC236}">
                <a16:creationId xmlns:a16="http://schemas.microsoft.com/office/drawing/2014/main" id="{F3B3B2E9-F48D-492F-382A-3A0A35F320D3}"/>
              </a:ext>
            </a:extLst>
          </p:cNvPr>
          <p:cNvCxnSpPr>
            <a:cxnSpLocks/>
            <a:stCxn id="12" idx="3"/>
            <a:endCxn id="14" idx="0"/>
          </p:cNvCxnSpPr>
          <p:nvPr/>
        </p:nvCxnSpPr>
        <p:spPr>
          <a:xfrm flipH="1">
            <a:off x="2125865" y="5370990"/>
            <a:ext cx="294661" cy="41864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EDF3301B-8C1A-E55E-497C-7F1E693FC989}"/>
              </a:ext>
            </a:extLst>
          </p:cNvPr>
          <p:cNvSpPr/>
          <p:nvPr/>
        </p:nvSpPr>
        <p:spPr>
          <a:xfrm>
            <a:off x="5896950" y="5878592"/>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chemeClr val="bg1"/>
                </a:solidFill>
              </a:rPr>
              <a:t>2</a:t>
            </a:r>
            <a:endParaRPr kumimoji="1" lang="zh-CN" altLang="en-US" sz="2800" dirty="0">
              <a:solidFill>
                <a:schemeClr val="bg1"/>
              </a:solidFill>
            </a:endParaRPr>
          </a:p>
        </p:txBody>
      </p:sp>
      <p:cxnSp>
        <p:nvCxnSpPr>
          <p:cNvPr id="27" name="直线连接符 26">
            <a:extLst>
              <a:ext uri="{FF2B5EF4-FFF2-40B4-BE49-F238E27FC236}">
                <a16:creationId xmlns:a16="http://schemas.microsoft.com/office/drawing/2014/main" id="{B88279D5-A3A7-3C26-C239-3ABC2153B2FC}"/>
              </a:ext>
            </a:extLst>
          </p:cNvPr>
          <p:cNvCxnSpPr>
            <a:cxnSpLocks/>
            <a:stCxn id="21" idx="3"/>
            <a:endCxn id="26" idx="0"/>
          </p:cNvCxnSpPr>
          <p:nvPr/>
        </p:nvCxnSpPr>
        <p:spPr>
          <a:xfrm flipH="1">
            <a:off x="6147673" y="5450128"/>
            <a:ext cx="314317" cy="42846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BFE7AFF6-FB14-E585-1596-F353A081B6FE}"/>
              </a:ext>
            </a:extLst>
          </p:cNvPr>
          <p:cNvSpPr/>
          <p:nvPr/>
        </p:nvSpPr>
        <p:spPr>
          <a:xfrm>
            <a:off x="10217115" y="4159501"/>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3</a:t>
            </a:r>
            <a:endParaRPr kumimoji="1" lang="zh-CN" altLang="en-US" sz="2800" dirty="0"/>
          </a:p>
        </p:txBody>
      </p:sp>
      <p:sp>
        <p:nvSpPr>
          <p:cNvPr id="30" name="椭圆 29">
            <a:extLst>
              <a:ext uri="{FF2B5EF4-FFF2-40B4-BE49-F238E27FC236}">
                <a16:creationId xmlns:a16="http://schemas.microsoft.com/office/drawing/2014/main" id="{61B04209-AC71-A96B-7999-9905192C0A99}"/>
              </a:ext>
            </a:extLst>
          </p:cNvPr>
          <p:cNvSpPr/>
          <p:nvPr/>
        </p:nvSpPr>
        <p:spPr>
          <a:xfrm>
            <a:off x="9759914" y="5022118"/>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2</a:t>
            </a:r>
            <a:endParaRPr kumimoji="1" lang="zh-CN" altLang="en-US" sz="2800" dirty="0"/>
          </a:p>
        </p:txBody>
      </p:sp>
      <p:sp>
        <p:nvSpPr>
          <p:cNvPr id="31" name="椭圆 30">
            <a:extLst>
              <a:ext uri="{FF2B5EF4-FFF2-40B4-BE49-F238E27FC236}">
                <a16:creationId xmlns:a16="http://schemas.microsoft.com/office/drawing/2014/main" id="{45BCCF93-9EC1-91F6-5E04-48245F71E553}"/>
              </a:ext>
            </a:extLst>
          </p:cNvPr>
          <p:cNvSpPr/>
          <p:nvPr/>
        </p:nvSpPr>
        <p:spPr>
          <a:xfrm>
            <a:off x="10636497" y="5022118"/>
            <a:ext cx="501445" cy="5014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1</a:t>
            </a:r>
            <a:endParaRPr kumimoji="1" lang="zh-CN" altLang="en-US" sz="2800" dirty="0"/>
          </a:p>
        </p:txBody>
      </p:sp>
      <p:cxnSp>
        <p:nvCxnSpPr>
          <p:cNvPr id="32" name="直线连接符 31">
            <a:extLst>
              <a:ext uri="{FF2B5EF4-FFF2-40B4-BE49-F238E27FC236}">
                <a16:creationId xmlns:a16="http://schemas.microsoft.com/office/drawing/2014/main" id="{C90FB56C-2439-E147-A388-21124F831439}"/>
              </a:ext>
            </a:extLst>
          </p:cNvPr>
          <p:cNvCxnSpPr>
            <a:cxnSpLocks/>
            <a:stCxn id="29" idx="3"/>
            <a:endCxn id="30" idx="0"/>
          </p:cNvCxnSpPr>
          <p:nvPr/>
        </p:nvCxnSpPr>
        <p:spPr>
          <a:xfrm flipH="1">
            <a:off x="10010637" y="4587511"/>
            <a:ext cx="279913" cy="434607"/>
          </a:xfrm>
          <a:prstGeom prst="line">
            <a:avLst/>
          </a:prstGeom>
          <a:ln w="28575">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33" name="直线连接符 32">
            <a:extLst>
              <a:ext uri="{FF2B5EF4-FFF2-40B4-BE49-F238E27FC236}">
                <a16:creationId xmlns:a16="http://schemas.microsoft.com/office/drawing/2014/main" id="{DA36D177-8FB7-A810-A436-D5354967C6EA}"/>
              </a:ext>
            </a:extLst>
          </p:cNvPr>
          <p:cNvCxnSpPr>
            <a:cxnSpLocks/>
            <a:stCxn id="29" idx="5"/>
            <a:endCxn id="31" idx="0"/>
          </p:cNvCxnSpPr>
          <p:nvPr/>
        </p:nvCxnSpPr>
        <p:spPr>
          <a:xfrm>
            <a:off x="10645125" y="4587511"/>
            <a:ext cx="242095" cy="43460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0279EC2D-8088-DB70-F901-1B03C8BB787E}"/>
              </a:ext>
            </a:extLst>
          </p:cNvPr>
          <p:cNvSpPr/>
          <p:nvPr/>
        </p:nvSpPr>
        <p:spPr>
          <a:xfrm>
            <a:off x="9442163" y="5878592"/>
            <a:ext cx="501445" cy="501445"/>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4</a:t>
            </a:r>
            <a:endParaRPr kumimoji="1" lang="zh-CN" altLang="en-US" sz="2800" dirty="0"/>
          </a:p>
        </p:txBody>
      </p:sp>
      <p:sp>
        <p:nvSpPr>
          <p:cNvPr id="35" name="右箭头 34">
            <a:extLst>
              <a:ext uri="{FF2B5EF4-FFF2-40B4-BE49-F238E27FC236}">
                <a16:creationId xmlns:a16="http://schemas.microsoft.com/office/drawing/2014/main" id="{0A2A1884-781C-9E69-A4B0-68DEA073777B}"/>
              </a:ext>
            </a:extLst>
          </p:cNvPr>
          <p:cNvSpPr/>
          <p:nvPr/>
        </p:nvSpPr>
        <p:spPr>
          <a:xfrm>
            <a:off x="8029717" y="4891209"/>
            <a:ext cx="1479475" cy="777151"/>
          </a:xfrm>
          <a:prstGeom prst="rightArrow">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ExtractMax</a:t>
            </a:r>
            <a:endParaRPr kumimoji="1" lang="zh-CN" altLang="en-US" dirty="0"/>
          </a:p>
        </p:txBody>
      </p:sp>
    </p:spTree>
    <p:extLst>
      <p:ext uri="{BB962C8B-B14F-4D97-AF65-F5344CB8AC3E}">
        <p14:creationId xmlns:p14="http://schemas.microsoft.com/office/powerpoint/2010/main" val="5567073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6.7.3 </a:t>
            </a:r>
            <a:r>
              <a:rPr lang="zh-CN" altLang="en-US" dirty="0"/>
              <a:t>堆的应用：</a:t>
            </a:r>
            <a:r>
              <a:rPr lang="en-US" altLang="zh-CN" dirty="0"/>
              <a:t>K</a:t>
            </a:r>
            <a:r>
              <a:rPr lang="zh-CN" altLang="en-US" dirty="0"/>
              <a:t>个最小元素和</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6.7 </a:t>
            </a:r>
            <a:r>
              <a:rPr lang="zh-CN" altLang="en-US" dirty="0"/>
              <a:t>拓展延伸</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a:xfrm>
                <a:off x="584225" y="1276351"/>
                <a:ext cx="11506175" cy="1858940"/>
              </a:xfrm>
            </p:spPr>
            <p:txBody>
              <a:bodyPr>
                <a:normAutofit/>
              </a:bodyPr>
              <a:lstStyle/>
              <a:p>
                <a:r>
                  <a:rPr lang="zh-CN" altLang="en-US" b="1" dirty="0"/>
                  <a:t>问题描述</a:t>
                </a:r>
                <a:r>
                  <a:rPr lang="zh-CN" altLang="en-US" dirty="0"/>
                  <a:t>：给定长度为</a:t>
                </a:r>
                <a:r>
                  <a:rPr lang="en-US" altLang="zh-CN" dirty="0"/>
                  <a:t>N</a:t>
                </a:r>
                <a:r>
                  <a:rPr lang="zh-CN" altLang="en-US" dirty="0"/>
                  <a:t>的整数序列</a:t>
                </a:r>
                <a:r>
                  <a:rPr lang="en-US" altLang="zh-CN" dirty="0"/>
                  <a:t>A[1…N]</a:t>
                </a:r>
                <a:r>
                  <a:rPr lang="zh-CN" altLang="en-US" dirty="0"/>
                  <a:t>，依次查找子序列（前缀）</a:t>
                </a:r>
                <a:r>
                  <a:rPr lang="en-US" altLang="zh-CN" dirty="0"/>
                  <a:t>A[1…K],</a:t>
                </a:r>
                <a:r>
                  <a:rPr lang="zh-CN" altLang="en-US" dirty="0"/>
                  <a:t> </a:t>
                </a:r>
                <a:r>
                  <a:rPr lang="en-US" altLang="zh-CN" dirty="0"/>
                  <a:t>A[1…K+1],…,A[1…N]</a:t>
                </a:r>
                <a:r>
                  <a:rPr lang="zh-CN" altLang="en-US" dirty="0"/>
                  <a:t>中最小的</a:t>
                </a:r>
                <a:r>
                  <a:rPr lang="en-US" altLang="zh-CN" dirty="0"/>
                  <a:t>K</a:t>
                </a:r>
                <a:r>
                  <a:rPr lang="zh-CN" altLang="en-US" dirty="0"/>
                  <a:t>个数值</a:t>
                </a:r>
                <a14:m>
                  <m:oMath xmlns:m="http://schemas.openxmlformats.org/officeDocument/2006/math">
                    <m:r>
                      <a:rPr lang="en-US" altLang="zh-CN" i="1">
                        <a:latin typeface="Cambria Math" panose="02040503050406030204" pitchFamily="18" charset="0"/>
                      </a:rPr>
                      <m:t>(1≤</m:t>
                    </m:r>
                    <m:r>
                      <a:rPr lang="en-US" altLang="zh-CN" i="1">
                        <a:latin typeface="Cambria Math" panose="02040503050406030204" pitchFamily="18" charset="0"/>
                      </a:rPr>
                      <m:t>𝐾</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 </m:t>
                    </m:r>
                  </m:oMath>
                </a14:m>
                <a:r>
                  <a:rPr lang="zh-CN" altLang="en-US" dirty="0"/>
                  <a:t>，并返回这</a:t>
                </a:r>
                <a:r>
                  <a:rPr lang="en-US" altLang="zh-CN" dirty="0"/>
                  <a:t>K</a:t>
                </a:r>
                <a:r>
                  <a:rPr lang="zh-CN" altLang="en-US" dirty="0"/>
                  <a:t>个最小值的和值。</a:t>
                </a:r>
                <a:endParaRPr lang="en-US" altLang="zh-CN" dirty="0"/>
              </a:p>
              <a:p>
                <a:endParaRPr lang="en-US" altLang="zh-CN" dirty="0"/>
              </a:p>
              <a:p>
                <a:r>
                  <a:rPr lang="zh-CN" altLang="en-US" b="1" dirty="0"/>
                  <a:t>算法</a:t>
                </a:r>
                <a:r>
                  <a:rPr lang="en-US" altLang="zh-CN" b="1" dirty="0"/>
                  <a:t>2</a:t>
                </a:r>
                <a:r>
                  <a:rPr lang="zh-CN" altLang="en-US" dirty="0"/>
                  <a:t>：最大堆</a:t>
                </a:r>
                <a:endParaRPr lang="en-US" altLang="zh-CN" dirty="0"/>
              </a:p>
              <a:p>
                <a:endParaRPr lang="en-US" altLang="zh-CN" dirty="0"/>
              </a:p>
            </p:txBody>
          </p:sp>
        </mc:Choice>
        <mc:Fallback xmlns="">
          <p:sp>
            <p:nvSpPr>
              <p:cNvPr id="9" name="Content Placeholder 8">
                <a:extLst>
                  <a:ext uri="{FF2B5EF4-FFF2-40B4-BE49-F238E27FC236}">
                    <a16:creationId xmlns:a16="http://schemas.microsoft.com/office/drawing/2014/main" id="{F4440D90-0D27-57F8-FC5B-3114708EBA1C}"/>
                  </a:ext>
                </a:extLst>
              </p:cNvPr>
              <p:cNvSpPr>
                <a:spLocks noGrp="1" noRot="1" noChangeAspect="1" noMove="1" noResize="1" noEditPoints="1" noAdjustHandles="1" noChangeArrowheads="1" noChangeShapeType="1" noTextEdit="1"/>
              </p:cNvSpPr>
              <p:nvPr>
                <p:ph idx="11"/>
              </p:nvPr>
            </p:nvSpPr>
            <p:spPr>
              <a:xfrm>
                <a:off x="584225" y="1276351"/>
                <a:ext cx="11506175" cy="1858940"/>
              </a:xfrm>
              <a:blipFill>
                <a:blip r:embed="rId3"/>
                <a:stretch>
                  <a:fillRect l="-883" t="-4762"/>
                </a:stretch>
              </a:blipFill>
            </p:spPr>
            <p:txBody>
              <a:bodyPr/>
              <a:lstStyle/>
              <a:p>
                <a:r>
                  <a:rPr lang="zh-CN" altLang="en-US">
                    <a:noFill/>
                  </a:rPr>
                  <a:t> </a:t>
                </a:r>
              </a:p>
            </p:txBody>
          </p:sp>
        </mc:Fallback>
      </mc:AlternateContent>
      <p:sp>
        <p:nvSpPr>
          <p:cNvPr id="2" name="Rectangle 4">
            <a:extLst>
              <a:ext uri="{FF2B5EF4-FFF2-40B4-BE49-F238E27FC236}">
                <a16:creationId xmlns:a16="http://schemas.microsoft.com/office/drawing/2014/main" id="{819E2151-6966-98A0-19A9-7E6C9849E17C}"/>
              </a:ext>
            </a:extLst>
          </p:cNvPr>
          <p:cNvSpPr/>
          <p:nvPr/>
        </p:nvSpPr>
        <p:spPr>
          <a:xfrm>
            <a:off x="2209072" y="3135291"/>
            <a:ext cx="8256479" cy="2152649"/>
          </a:xfrm>
          <a:prstGeom prst="rect">
            <a:avLst/>
          </a:pr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indent="-3429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对子序列</a:t>
            </a:r>
            <a:r>
              <a:rPr lang="en-US" altLang="zh-CN" sz="2000" dirty="0">
                <a:latin typeface="Microsoft YaHei" panose="020B0503020204020204" pitchFamily="34" charset="-122"/>
                <a:ea typeface="Microsoft YaHei" panose="020B0503020204020204" pitchFamily="34" charset="-122"/>
              </a:rPr>
              <a:t>A[1…K]</a:t>
            </a:r>
            <a:r>
              <a:rPr lang="zh-CN" altLang="en-US" sz="2000" dirty="0">
                <a:solidFill>
                  <a:srgbClr val="FFFF00"/>
                </a:solidFill>
                <a:latin typeface="Microsoft YaHei" panose="020B0503020204020204" pitchFamily="34" charset="-122"/>
                <a:ea typeface="Microsoft YaHei" panose="020B0503020204020204" pitchFamily="34" charset="-122"/>
              </a:rPr>
              <a:t>建最大堆</a:t>
            </a:r>
            <a:r>
              <a:rPr lang="zh-CN" altLang="en-US" sz="2000" dirty="0">
                <a:latin typeface="Microsoft YaHei" panose="020B0503020204020204" pitchFamily="34" charset="-122"/>
                <a:ea typeface="Microsoft YaHei" panose="020B0503020204020204" pitchFamily="34" charset="-122"/>
              </a:rPr>
              <a:t>，计算元素和值并输出</a:t>
            </a:r>
            <a:endParaRPr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lang="zh-CN" altLang="en-US" sz="2000" dirty="0">
                <a:solidFill>
                  <a:schemeClr val="bg1"/>
                </a:solidFill>
                <a:latin typeface="Microsoft YaHei" panose="020B0503020204020204" pitchFamily="34" charset="-122"/>
                <a:ea typeface="Microsoft YaHei" panose="020B0503020204020204" pitchFamily="34" charset="-122"/>
              </a:rPr>
              <a:t>从 </a:t>
            </a:r>
            <a:r>
              <a:rPr lang="en-US" altLang="zh-CN" sz="2000" dirty="0">
                <a:solidFill>
                  <a:schemeClr val="bg1"/>
                </a:solidFill>
                <a:latin typeface="Microsoft YaHei" panose="020B0503020204020204" pitchFamily="34" charset="-122"/>
                <a:ea typeface="Microsoft YaHei" panose="020B0503020204020204" pitchFamily="34" charset="-122"/>
              </a:rPr>
              <a:t>j</a:t>
            </a:r>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a:t>
            </a:r>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K+1</a:t>
            </a:r>
            <a:r>
              <a:rPr lang="zh-CN" altLang="en-US" sz="2000" dirty="0">
                <a:solidFill>
                  <a:schemeClr val="bg1"/>
                </a:solidFill>
                <a:latin typeface="Microsoft YaHei" panose="020B0503020204020204" pitchFamily="34" charset="-122"/>
                <a:ea typeface="Microsoft YaHei" panose="020B0503020204020204" pitchFamily="34" charset="-122"/>
              </a:rPr>
              <a:t>开始，执行以下操作：</a:t>
            </a:r>
            <a:endParaRPr lang="en-US" altLang="zh-CN" sz="2000" dirty="0">
              <a:solidFill>
                <a:schemeClr val="bg1"/>
              </a:solidFill>
              <a:latin typeface="Microsoft YaHei" panose="020B0503020204020204" pitchFamily="34" charset="-122"/>
              <a:ea typeface="Microsoft YaHei" panose="020B0503020204020204" pitchFamily="34" charset="-122"/>
            </a:endParaRPr>
          </a:p>
          <a:p>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1</a:t>
            </a:r>
            <a:r>
              <a:rPr lang="zh-CN" altLang="en-US" sz="2000" dirty="0">
                <a:solidFill>
                  <a:schemeClr val="bg1"/>
                </a:solidFill>
                <a:latin typeface="Microsoft YaHei" panose="020B0503020204020204" pitchFamily="34" charset="-122"/>
                <a:ea typeface="Microsoft YaHei" panose="020B0503020204020204" pitchFamily="34" charset="-122"/>
              </a:rPr>
              <a:t>）将</a:t>
            </a:r>
            <a:r>
              <a:rPr lang="en-US" altLang="zh-CN" sz="2000" dirty="0">
                <a:solidFill>
                  <a:schemeClr val="bg1"/>
                </a:solidFill>
                <a:latin typeface="Microsoft YaHei" panose="020B0503020204020204" pitchFamily="34" charset="-122"/>
                <a:ea typeface="Microsoft YaHei" panose="020B0503020204020204" pitchFamily="34" charset="-122"/>
              </a:rPr>
              <a:t>A[j]</a:t>
            </a:r>
            <a:r>
              <a:rPr lang="zh-CN" altLang="en-US" sz="2000" dirty="0">
                <a:solidFill>
                  <a:schemeClr val="bg1"/>
                </a:solidFill>
                <a:latin typeface="Microsoft YaHei" panose="020B0503020204020204" pitchFamily="34" charset="-122"/>
                <a:ea typeface="Microsoft YaHei" panose="020B0503020204020204" pitchFamily="34" charset="-122"/>
              </a:rPr>
              <a:t> 添加至最大堆末尾，并上调</a:t>
            </a:r>
            <a:endParaRPr lang="en-US" altLang="zh-CN" sz="2000" dirty="0">
              <a:solidFill>
                <a:schemeClr val="bg1"/>
              </a:solidFill>
              <a:latin typeface="Microsoft YaHei" panose="020B0503020204020204" pitchFamily="34" charset="-122"/>
              <a:ea typeface="Microsoft YaHei" panose="020B0503020204020204" pitchFamily="34" charset="-122"/>
            </a:endParaRPr>
          </a:p>
          <a:p>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2</a:t>
            </a:r>
            <a:r>
              <a:rPr lang="zh-CN" altLang="en-US" sz="2000" dirty="0">
                <a:solidFill>
                  <a:schemeClr val="bg1"/>
                </a:solidFill>
                <a:latin typeface="Microsoft YaHei" panose="020B0503020204020204" pitchFamily="34" charset="-122"/>
                <a:ea typeface="Microsoft YaHei" panose="020B0503020204020204" pitchFamily="34" charset="-122"/>
              </a:rPr>
              <a:t>）取出堆头元素（</a:t>
            </a:r>
            <a:r>
              <a:rPr lang="zh-CN" altLang="en-US" sz="2000" dirty="0">
                <a:solidFill>
                  <a:srgbClr val="FFFF00"/>
                </a:solidFill>
                <a:latin typeface="Microsoft YaHei" panose="020B0503020204020204" pitchFamily="34" charset="-122"/>
                <a:ea typeface="Microsoft YaHei" panose="020B0503020204020204" pitchFamily="34" charset="-122"/>
              </a:rPr>
              <a:t>最大值</a:t>
            </a:r>
            <a:r>
              <a:rPr lang="zh-CN" altLang="en-US" sz="2000" dirty="0">
                <a:solidFill>
                  <a:schemeClr val="bg1"/>
                </a:solidFill>
                <a:latin typeface="Microsoft YaHei" panose="020B0503020204020204" pitchFamily="34" charset="-122"/>
                <a:ea typeface="Microsoft YaHei" panose="020B0503020204020204" pitchFamily="34" charset="-122"/>
              </a:rPr>
              <a:t>），并作下调操作</a:t>
            </a:r>
            <a:endParaRPr lang="en-US" altLang="zh-CN" sz="2000" dirty="0">
              <a:solidFill>
                <a:schemeClr val="bg1"/>
              </a:solidFill>
              <a:latin typeface="Microsoft YaHei" panose="020B0503020204020204" pitchFamily="34" charset="-122"/>
              <a:ea typeface="Microsoft YaHei" panose="020B0503020204020204" pitchFamily="34" charset="-122"/>
            </a:endParaRPr>
          </a:p>
          <a:p>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3</a:t>
            </a:r>
            <a:r>
              <a:rPr lang="zh-CN" altLang="en-US" sz="2000" dirty="0">
                <a:solidFill>
                  <a:schemeClr val="bg1"/>
                </a:solidFill>
                <a:latin typeface="Microsoft YaHei" panose="020B0503020204020204" pitchFamily="34" charset="-122"/>
                <a:ea typeface="Microsoft YaHei" panose="020B0503020204020204" pitchFamily="34" charset="-122"/>
              </a:rPr>
              <a:t>）输出堆中</a:t>
            </a:r>
            <a:r>
              <a:rPr lang="en-US" altLang="zh-CN" sz="2000" dirty="0">
                <a:solidFill>
                  <a:schemeClr val="bg1"/>
                </a:solidFill>
                <a:latin typeface="Microsoft YaHei" panose="020B0503020204020204" pitchFamily="34" charset="-122"/>
                <a:ea typeface="Microsoft YaHei" panose="020B0503020204020204" pitchFamily="34" charset="-122"/>
              </a:rPr>
              <a:t>K</a:t>
            </a:r>
            <a:r>
              <a:rPr lang="zh-CN" altLang="en-US" sz="2000" dirty="0">
                <a:solidFill>
                  <a:schemeClr val="bg1"/>
                </a:solidFill>
                <a:latin typeface="Microsoft YaHei" panose="020B0503020204020204" pitchFamily="34" charset="-122"/>
                <a:ea typeface="Microsoft YaHei" panose="020B0503020204020204" pitchFamily="34" charset="-122"/>
              </a:rPr>
              <a:t>个元素的和值</a:t>
            </a:r>
            <a:endParaRPr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lang="zh-CN" altLang="en-US" sz="2000" dirty="0">
                <a:solidFill>
                  <a:schemeClr val="bg1"/>
                </a:solidFill>
                <a:latin typeface="Microsoft YaHei" panose="020B0503020204020204" pitchFamily="34" charset="-122"/>
                <a:ea typeface="Microsoft YaHei" panose="020B0503020204020204" pitchFamily="34" charset="-122"/>
              </a:rPr>
              <a:t>重复上述操作，直到 </a:t>
            </a:r>
            <a:r>
              <a:rPr lang="en-US" altLang="zh-CN" sz="2000" dirty="0">
                <a:solidFill>
                  <a:schemeClr val="bg1"/>
                </a:solidFill>
                <a:latin typeface="Microsoft YaHei" panose="020B0503020204020204" pitchFamily="34" charset="-122"/>
                <a:ea typeface="Microsoft YaHei" panose="020B0503020204020204" pitchFamily="34" charset="-122"/>
              </a:rPr>
              <a:t>j</a:t>
            </a:r>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a:t>
            </a:r>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N</a:t>
            </a:r>
            <a:r>
              <a:rPr lang="zh-CN" altLang="en-US" sz="2000" dirty="0">
                <a:solidFill>
                  <a:schemeClr val="bg1"/>
                </a:solidFill>
                <a:latin typeface="Microsoft YaHei" panose="020B0503020204020204" pitchFamily="34" charset="-122"/>
                <a:ea typeface="Microsoft YaHei" panose="020B0503020204020204" pitchFamily="34" charset="-122"/>
              </a:rPr>
              <a:t>为止，即处理完</a:t>
            </a:r>
            <a:r>
              <a:rPr lang="en-US" altLang="zh-CN" sz="2000" dirty="0">
                <a:solidFill>
                  <a:schemeClr val="bg1"/>
                </a:solidFill>
                <a:latin typeface="Microsoft YaHei" panose="020B0503020204020204" pitchFamily="34" charset="-122"/>
                <a:ea typeface="Microsoft YaHei" panose="020B0503020204020204" pitchFamily="34" charset="-122"/>
              </a:rPr>
              <a:t>A[1…N]</a:t>
            </a:r>
            <a:r>
              <a:rPr lang="zh-CN" altLang="en-US" sz="2000" dirty="0">
                <a:solidFill>
                  <a:schemeClr val="bg1"/>
                </a:solidFill>
                <a:latin typeface="Microsoft YaHei" panose="020B0503020204020204" pitchFamily="34" charset="-122"/>
                <a:ea typeface="Microsoft YaHei" panose="020B0503020204020204" pitchFamily="34" charset="-122"/>
              </a:rPr>
              <a:t>中所有数据</a:t>
            </a:r>
            <a:endParaRPr lang="zh-CN" altLang="en-US" sz="2000" dirty="0">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AA175D7-0772-42E2-81B9-A75B67481357}"/>
                  </a:ext>
                </a:extLst>
              </p:cNvPr>
              <p:cNvSpPr txBox="1"/>
              <p:nvPr/>
            </p:nvSpPr>
            <p:spPr>
              <a:xfrm>
                <a:off x="2705100" y="5689600"/>
                <a:ext cx="5494068"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时间复杂度：</a:t>
                </a:r>
                <a14:m>
                  <m:oMath xmlns:m="http://schemas.openxmlformats.org/officeDocument/2006/math">
                    <m:r>
                      <m:rPr>
                        <m:sty m:val="p"/>
                      </m:rPr>
                      <a:rPr kumimoji="1" lang="en-US" altLang="zh-CN" sz="2400" b="0" i="0" smtClean="0">
                        <a:latin typeface="Cambria Math" panose="02040503050406030204" pitchFamily="18" charset="0"/>
                        <a:ea typeface="Microsoft YaHei" panose="020B0503020204020204" pitchFamily="34" charset="-122"/>
                      </a:rPr>
                      <m:t>O</m:t>
                    </m:r>
                    <m:r>
                      <a:rPr kumimoji="1" lang="en-US" altLang="zh-CN" sz="2400" b="0" i="0" smtClean="0">
                        <a:latin typeface="Cambria Math" panose="02040503050406030204" pitchFamily="18" charset="0"/>
                        <a:ea typeface="Microsoft YaHei" panose="020B0503020204020204" pitchFamily="34" charset="-122"/>
                      </a:rPr>
                      <m:t>(</m:t>
                    </m:r>
                    <m:r>
                      <a:rPr kumimoji="1" lang="en-US" altLang="zh-CN" sz="2400" b="0" i="1" smtClean="0">
                        <a:latin typeface="Cambria Math" panose="02040503050406030204" pitchFamily="18" charset="0"/>
                        <a:ea typeface="Microsoft YaHei" panose="020B0503020204020204" pitchFamily="34" charset="-122"/>
                      </a:rPr>
                      <m:t>𝐾</m:t>
                    </m:r>
                    <m:r>
                      <a:rPr kumimoji="1" lang="en-US" altLang="zh-CN" sz="2400" b="0" i="1" smtClean="0">
                        <a:latin typeface="Cambria Math" panose="02040503050406030204" pitchFamily="18" charset="0"/>
                        <a:ea typeface="Microsoft YaHei" panose="020B0503020204020204" pitchFamily="34" charset="-122"/>
                      </a:rPr>
                      <m:t>)+</m:t>
                    </m:r>
                    <m:r>
                      <m:rPr>
                        <m:sty m:val="p"/>
                      </m:rPr>
                      <a:rPr kumimoji="1" lang="en-US" altLang="zh-CN" sz="2400" b="0" i="0" smtClean="0">
                        <a:latin typeface="Cambria Math" panose="02040503050406030204" pitchFamily="18" charset="0"/>
                        <a:ea typeface="Microsoft YaHei" panose="020B0503020204020204" pitchFamily="34" charset="-122"/>
                      </a:rPr>
                      <m:t>O</m:t>
                    </m:r>
                    <m:r>
                      <a:rPr kumimoji="1" lang="en-US" altLang="zh-CN" sz="2400" b="0" i="1" smtClean="0">
                        <a:latin typeface="Cambria Math" panose="02040503050406030204" pitchFamily="18" charset="0"/>
                        <a:ea typeface="Microsoft YaHei" panose="020B0503020204020204" pitchFamily="34" charset="-122"/>
                      </a:rPr>
                      <m:t>(</m:t>
                    </m:r>
                    <m:d>
                      <m:dPr>
                        <m:ctrlPr>
                          <a:rPr kumimoji="1" lang="en-US" altLang="zh-CN" sz="2400" b="0" i="1" smtClean="0">
                            <a:latin typeface="Cambria Math" panose="02040503050406030204" pitchFamily="18" charset="0"/>
                            <a:ea typeface="Microsoft YaHei" panose="020B0503020204020204" pitchFamily="34" charset="-122"/>
                          </a:rPr>
                        </m:ctrlPr>
                      </m:dPr>
                      <m:e>
                        <m:r>
                          <a:rPr kumimoji="1" lang="en-US" altLang="zh-CN" sz="2400" b="0" i="1" smtClean="0">
                            <a:latin typeface="Cambria Math" panose="02040503050406030204" pitchFamily="18" charset="0"/>
                            <a:ea typeface="Microsoft YaHei" panose="020B0503020204020204" pitchFamily="34" charset="-122"/>
                          </a:rPr>
                          <m:t>𝑁</m:t>
                        </m:r>
                        <m:r>
                          <a:rPr kumimoji="1" lang="en-US" altLang="zh-CN" sz="2400" b="0" i="1" smtClean="0">
                            <a:latin typeface="Cambria Math" panose="02040503050406030204" pitchFamily="18" charset="0"/>
                            <a:ea typeface="Microsoft YaHei" panose="020B0503020204020204" pitchFamily="34" charset="-122"/>
                          </a:rPr>
                          <m:t>−</m:t>
                        </m:r>
                        <m:r>
                          <a:rPr kumimoji="1" lang="en-US" altLang="zh-CN" sz="2400" b="0" i="1" smtClean="0">
                            <a:latin typeface="Cambria Math" panose="02040503050406030204" pitchFamily="18" charset="0"/>
                            <a:ea typeface="Microsoft YaHei" panose="020B0503020204020204" pitchFamily="34" charset="-122"/>
                          </a:rPr>
                          <m:t>𝐾</m:t>
                        </m:r>
                      </m:e>
                    </m:d>
                    <m:r>
                      <m:rPr>
                        <m:sty m:val="p"/>
                      </m:rPr>
                      <a:rPr kumimoji="1" lang="en-US" altLang="zh-CN" sz="2400" b="0" i="0" smtClean="0">
                        <a:latin typeface="Cambria Math" panose="02040503050406030204" pitchFamily="18" charset="0"/>
                        <a:ea typeface="Microsoft YaHei" panose="020B0503020204020204" pitchFamily="34" charset="-122"/>
                      </a:rPr>
                      <m:t>log</m:t>
                    </m:r>
                    <m:r>
                      <a:rPr kumimoji="1" lang="en-US" altLang="zh-CN" sz="2400" b="0" i="1" smtClean="0">
                        <a:latin typeface="Cambria Math" panose="02040503050406030204" pitchFamily="18" charset="0"/>
                        <a:ea typeface="Microsoft YaHei" panose="020B0503020204020204" pitchFamily="34" charset="-122"/>
                      </a:rPr>
                      <m:t>⁡(</m:t>
                    </m:r>
                    <m:r>
                      <a:rPr kumimoji="1" lang="en-US" altLang="zh-CN" sz="2400" b="0" i="1" smtClean="0">
                        <a:latin typeface="Cambria Math" panose="02040503050406030204" pitchFamily="18" charset="0"/>
                        <a:ea typeface="Microsoft YaHei" panose="020B0503020204020204" pitchFamily="34" charset="-122"/>
                      </a:rPr>
                      <m:t>𝐾</m:t>
                    </m:r>
                    <m:r>
                      <a:rPr kumimoji="1" lang="en-US" altLang="zh-CN" sz="2400" b="0" i="1" smtClean="0">
                        <a:latin typeface="Cambria Math" panose="02040503050406030204" pitchFamily="18" charset="0"/>
                        <a:ea typeface="Microsoft YaHei" panose="020B0503020204020204" pitchFamily="34" charset="-122"/>
                      </a:rPr>
                      <m:t>))</m:t>
                    </m:r>
                  </m:oMath>
                </a14:m>
                <a:endParaRPr kumimoji="1" lang="zh-CN" altLang="en-US" sz="2400" dirty="0">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DAA175D7-0772-42E2-81B9-A75B67481357}"/>
                  </a:ext>
                </a:extLst>
              </p:cNvPr>
              <p:cNvSpPr txBox="1">
                <a:spLocks noRot="1" noChangeAspect="1" noMove="1" noResize="1" noEditPoints="1" noAdjustHandles="1" noChangeArrowheads="1" noChangeShapeType="1" noTextEdit="1"/>
              </p:cNvSpPr>
              <p:nvPr/>
            </p:nvSpPr>
            <p:spPr>
              <a:xfrm>
                <a:off x="2705100" y="5689600"/>
                <a:ext cx="5494068" cy="461665"/>
              </a:xfrm>
              <a:prstGeom prst="rect">
                <a:avLst/>
              </a:prstGeom>
              <a:blipFill>
                <a:blip r:embed="rId4"/>
                <a:stretch>
                  <a:fillRect l="-1776" t="-10526"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8634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6.3.2</a:t>
            </a:r>
            <a:r>
              <a:rPr lang="zh-CN" altLang="en-US" dirty="0"/>
              <a:t> 二叉堆的操作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6.3 </a:t>
            </a:r>
            <a:r>
              <a:rPr lang="zh-CN" altLang="en-US" dirty="0"/>
              <a:t>二叉堆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r>
              <a:rPr lang="zh-CN" altLang="en-US" dirty="0"/>
              <a:t>二叉堆的基本操作是堆元素的</a:t>
            </a:r>
            <a:r>
              <a:rPr lang="zh-CN" altLang="en-US" b="1" dirty="0">
                <a:solidFill>
                  <a:srgbClr val="009999"/>
                </a:solidFill>
              </a:rPr>
              <a:t>上调</a:t>
            </a:r>
            <a:r>
              <a:rPr lang="zh-CN" altLang="en-US" dirty="0"/>
              <a:t>和</a:t>
            </a:r>
            <a:r>
              <a:rPr lang="zh-CN" altLang="en-US" b="1" dirty="0">
                <a:solidFill>
                  <a:srgbClr val="009999"/>
                </a:solidFill>
              </a:rPr>
              <a:t>下调</a:t>
            </a:r>
            <a:r>
              <a:rPr lang="zh-CN" altLang="en-US" dirty="0"/>
              <a:t>。（这里的“上”和“下”是指用一般习惯画出二叉堆的树表示后元素在调整过程中的</a:t>
            </a:r>
            <a:r>
              <a:rPr lang="zh-CN" altLang="en-US" dirty="0">
                <a:solidFill>
                  <a:srgbClr val="00B0F0"/>
                </a:solidFill>
              </a:rPr>
              <a:t>走向</a:t>
            </a:r>
            <a:r>
              <a:rPr lang="zh-CN" altLang="en-US" dirty="0"/>
              <a:t>）</a:t>
            </a:r>
            <a:endParaRPr lang="en-US" altLang="zh-CN" dirty="0"/>
          </a:p>
          <a:p>
            <a:pPr marL="342900" indent="-342900">
              <a:buFont typeface="Arial" panose="020B0604020202020204" pitchFamily="34" charset="0"/>
              <a:buChar char="•"/>
            </a:pPr>
            <a:r>
              <a:rPr lang="zh-CN" altLang="en-US" dirty="0"/>
              <a:t>在上调和下调操作的基础上，可实现堆元素的插入、删除，以及建堆操作。</a:t>
            </a:r>
            <a:endParaRPr lang="en-US" altLang="zh-CN" dirty="0"/>
          </a:p>
          <a:p>
            <a:endParaRPr lang="en-US" altLang="zh-CN" dirty="0"/>
          </a:p>
          <a:p>
            <a:r>
              <a:rPr lang="zh-CN" altLang="en-US" dirty="0"/>
              <a:t>设数组 </a:t>
            </a:r>
            <a:r>
              <a:rPr lang="en-US" altLang="zh-CN" dirty="0" err="1"/>
              <a:t>h.data</a:t>
            </a:r>
            <a:r>
              <a:rPr lang="en-US" altLang="zh-CN" dirty="0"/>
              <a:t>[] </a:t>
            </a:r>
            <a:r>
              <a:rPr lang="zh-CN" altLang="en-US" dirty="0"/>
              <a:t>中保存着二叉堆中的元素。</a:t>
            </a:r>
            <a:endParaRPr lang="en-US" altLang="zh-CN" dirty="0"/>
          </a:p>
          <a:p>
            <a:endParaRPr lang="en-US" altLang="zh-CN" dirty="0"/>
          </a:p>
          <a:p>
            <a:r>
              <a:rPr lang="zh-CN" altLang="en-US" dirty="0"/>
              <a:t>在对二叉堆进行操作的过程中，可能会出现不满足二叉堆性质的时刻，为表述方便，仍用堆来称呼此时的状态。</a:t>
            </a:r>
            <a:endParaRPr lang="en-CN" dirty="0"/>
          </a:p>
        </p:txBody>
      </p:sp>
    </p:spTree>
    <p:extLst>
      <p:ext uri="{BB962C8B-B14F-4D97-AF65-F5344CB8AC3E}">
        <p14:creationId xmlns:p14="http://schemas.microsoft.com/office/powerpoint/2010/main" val="2045855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6.8 </a:t>
            </a:r>
            <a:r>
              <a:rPr lang="zh-CN" altLang="en-US" dirty="0"/>
              <a:t>应用场景：离散事件模拟</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6.8 </a:t>
            </a:r>
            <a:r>
              <a:rPr lang="zh-CN" altLang="en-US" dirty="0"/>
              <a:t>应用场景</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noAutofit/>
          </a:bodyPr>
          <a:lstStyle/>
          <a:p>
            <a:r>
              <a:rPr lang="zh-CN" altLang="en-US" b="1" dirty="0">
                <a:solidFill>
                  <a:srgbClr val="009999"/>
                </a:solidFill>
              </a:rPr>
              <a:t>离散事件模拟</a:t>
            </a:r>
            <a:r>
              <a:rPr lang="zh-CN" altLang="en-US" dirty="0"/>
              <a:t>是一种重要的计算机模拟技术，在其关注的离散事件系统中，系统的所有状态只在特定的、离散的时间点发生变化，而这些变化都可被抽象为一系列定义好的事件。离散事件模拟被广泛应用于各种领域，如工业制造、交通系统、医疗保健、金融等。它可以分析并预测系统的行为，以便优化系统的性能、改进流程、减少成本和风险。</a:t>
            </a:r>
          </a:p>
          <a:p>
            <a:r>
              <a:rPr lang="zh-CN" altLang="en-US" dirty="0"/>
              <a:t>离散事件模拟有三个重要的组成部分：</a:t>
            </a:r>
            <a:r>
              <a:rPr lang="zh-CN" altLang="en-US" b="1" dirty="0"/>
              <a:t>时钟</a:t>
            </a:r>
            <a:r>
              <a:rPr lang="zh-CN" altLang="en-US" dirty="0"/>
              <a:t>、</a:t>
            </a:r>
            <a:r>
              <a:rPr lang="zh-CN" altLang="en-US" b="1" dirty="0"/>
              <a:t>状态</a:t>
            </a:r>
            <a:r>
              <a:rPr lang="zh-CN" altLang="en-US" dirty="0"/>
              <a:t>和</a:t>
            </a:r>
            <a:r>
              <a:rPr lang="zh-CN" altLang="en-US" b="1" dirty="0"/>
              <a:t>事件列表</a:t>
            </a:r>
            <a:r>
              <a:rPr lang="zh-CN" altLang="en-US" dirty="0"/>
              <a:t>。</a:t>
            </a:r>
            <a:endParaRPr lang="en-US" altLang="zh-CN" dirty="0"/>
          </a:p>
          <a:p>
            <a:pPr marL="342900" indent="-342900">
              <a:buFont typeface="Arial" panose="020B0604020202020204" pitchFamily="34" charset="0"/>
              <a:buChar char="•"/>
            </a:pPr>
            <a:r>
              <a:rPr lang="zh-CN" altLang="en-US" dirty="0"/>
              <a:t>时钟表示系统当前的模拟进度，它可以对应到现实时间（如把每秒作为一个模拟的单位），也可以只是逻辑的概念；</a:t>
            </a:r>
            <a:endParaRPr lang="en-US" altLang="zh-CN" dirty="0"/>
          </a:p>
          <a:p>
            <a:pPr marL="342900" indent="-342900">
              <a:buFont typeface="Arial" panose="020B0604020202020204" pitchFamily="34" charset="0"/>
              <a:buChar char="•"/>
            </a:pPr>
            <a:r>
              <a:rPr lang="zh-CN" altLang="en-US" dirty="0"/>
              <a:t>状态反映了整个系统的所有需要关注的属性；</a:t>
            </a:r>
            <a:endParaRPr lang="en-US" altLang="zh-CN" dirty="0"/>
          </a:p>
          <a:p>
            <a:pPr marL="342900" indent="-342900">
              <a:buFont typeface="Arial" panose="020B0604020202020204" pitchFamily="34" charset="0"/>
              <a:buChar char="•"/>
            </a:pPr>
            <a:r>
              <a:rPr lang="zh-CN" altLang="en-US" dirty="0"/>
              <a:t>事件列表中包含了所有将来要发生的事件和它们会发生的时间点。</a:t>
            </a:r>
          </a:p>
        </p:txBody>
      </p:sp>
    </p:spTree>
    <p:extLst>
      <p:ext uri="{BB962C8B-B14F-4D97-AF65-F5344CB8AC3E}">
        <p14:creationId xmlns:p14="http://schemas.microsoft.com/office/powerpoint/2010/main" val="4043750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6.8 </a:t>
            </a:r>
            <a:r>
              <a:rPr lang="zh-CN" altLang="en-US" dirty="0"/>
              <a:t>应用场景：离散事件模拟</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6.8 </a:t>
            </a:r>
            <a:r>
              <a:rPr lang="zh-CN" altLang="en-US" dirty="0"/>
              <a:t>应用场景</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a:xfrm>
            <a:off x="568337" y="1124682"/>
            <a:ext cx="11055325" cy="5057775"/>
          </a:xfrm>
        </p:spPr>
        <p:txBody>
          <a:bodyPr>
            <a:noAutofit/>
          </a:bodyPr>
          <a:lstStyle/>
          <a:p>
            <a:r>
              <a:rPr lang="zh-CN" altLang="en-US" dirty="0"/>
              <a:t>在每个模拟时钟的时间点上，模拟器都需要从事件列表中取出所有</a:t>
            </a:r>
            <a:r>
              <a:rPr lang="zh-CN" altLang="en-US" dirty="0">
                <a:solidFill>
                  <a:srgbClr val="00B0F0"/>
                </a:solidFill>
              </a:rPr>
              <a:t>当前时刻发生的事件</a:t>
            </a:r>
            <a:r>
              <a:rPr lang="zh-CN" altLang="en-US" dirty="0"/>
              <a:t>，并根据这些事件对应</a:t>
            </a:r>
            <a:r>
              <a:rPr lang="zh-CN" altLang="en-US" dirty="0">
                <a:solidFill>
                  <a:srgbClr val="0070C0"/>
                </a:solidFill>
              </a:rPr>
              <a:t>修改系统的状态</a:t>
            </a:r>
            <a:r>
              <a:rPr lang="zh-CN" altLang="en-US" dirty="0"/>
              <a:t>，向事件列表中增加新的（会在将来发生的）事件。</a:t>
            </a:r>
            <a:endParaRPr lang="en-US" altLang="zh-CN" dirty="0"/>
          </a:p>
          <a:p>
            <a:pPr marL="342900" indent="-342900">
              <a:buFont typeface="Arial" panose="020B0604020202020204" pitchFamily="34" charset="0"/>
              <a:buChar char="•"/>
            </a:pPr>
            <a:r>
              <a:rPr lang="zh-CN" altLang="en-US" dirty="0"/>
              <a:t>因此，</a:t>
            </a:r>
            <a:r>
              <a:rPr lang="zh-CN" altLang="en-US" b="1" dirty="0"/>
              <a:t>优先级队列</a:t>
            </a:r>
            <a:r>
              <a:rPr lang="zh-CN" altLang="en-US" dirty="0"/>
              <a:t>非常适合用来</a:t>
            </a:r>
            <a:r>
              <a:rPr lang="zh-CN" altLang="en-US" dirty="0">
                <a:solidFill>
                  <a:srgbClr val="C00000"/>
                </a:solidFill>
              </a:rPr>
              <a:t>维护事件列表</a:t>
            </a:r>
            <a:r>
              <a:rPr lang="zh-CN" altLang="en-US" dirty="0"/>
              <a:t>：只要以“</a:t>
            </a:r>
            <a:r>
              <a:rPr lang="zh-CN" altLang="en-US" dirty="0">
                <a:solidFill>
                  <a:srgbClr val="009999"/>
                </a:solidFill>
              </a:rPr>
              <a:t>事件发生的时间点</a:t>
            </a:r>
            <a:r>
              <a:rPr lang="zh-CN" altLang="en-US" dirty="0"/>
              <a:t>”作为元素的优先级维护队列，并不断出队、处理事件，直到事件列表为空，或者达到了预定的模拟时间点即可停止。</a:t>
            </a:r>
            <a:endParaRPr lang="en-US" altLang="zh-CN" dirty="0"/>
          </a:p>
          <a:p>
            <a:r>
              <a:rPr lang="zh-CN" altLang="en-US" dirty="0"/>
              <a:t>以简单的</a:t>
            </a:r>
            <a:r>
              <a:rPr lang="zh-CN" altLang="en-US" b="1" dirty="0">
                <a:solidFill>
                  <a:srgbClr val="C00000"/>
                </a:solidFill>
              </a:rPr>
              <a:t>仓储管理</a:t>
            </a:r>
            <a:r>
              <a:rPr lang="zh-CN" altLang="en-US" dirty="0"/>
              <a:t>为例：假设需要建设一个容量有限的仓库用于保存物品，随时可能有卡车前来装卸物品。</a:t>
            </a:r>
            <a:endParaRPr lang="en-US" altLang="zh-CN" dirty="0"/>
          </a:p>
          <a:p>
            <a:endParaRPr lang="en-US" altLang="zh-CN" dirty="0"/>
          </a:p>
          <a:p>
            <a:endParaRPr lang="en-US" altLang="zh-CN" dirty="0"/>
          </a:p>
          <a:p>
            <a:endParaRPr lang="en-US" altLang="zh-CN" dirty="0"/>
          </a:p>
          <a:p>
            <a:endParaRPr lang="en-US" altLang="zh-CN" dirty="0"/>
          </a:p>
          <a:p>
            <a:pPr marL="342900" indent="-342900">
              <a:buFont typeface="Arial" panose="020B0604020202020204" pitchFamily="34" charset="0"/>
              <a:buChar char="•"/>
            </a:pPr>
            <a:r>
              <a:rPr lang="zh-CN" altLang="en-US" dirty="0"/>
              <a:t>通过离散事件模拟，可以获得在不同容量下仓库的预期使用效率、物品的运输效率，以实现建设成本的最佳利用。</a:t>
            </a:r>
          </a:p>
        </p:txBody>
      </p:sp>
      <p:sp>
        <p:nvSpPr>
          <p:cNvPr id="2" name="Rectangle 4">
            <a:extLst>
              <a:ext uri="{FF2B5EF4-FFF2-40B4-BE49-F238E27FC236}">
                <a16:creationId xmlns:a16="http://schemas.microsoft.com/office/drawing/2014/main" id="{B0C85BAE-97CE-8F68-BAB4-E3BA760503C8}"/>
              </a:ext>
            </a:extLst>
          </p:cNvPr>
          <p:cNvSpPr/>
          <p:nvPr/>
        </p:nvSpPr>
        <p:spPr>
          <a:xfrm>
            <a:off x="1847838" y="4147949"/>
            <a:ext cx="8256479" cy="1705291"/>
          </a:xfrm>
          <a:prstGeom prst="rect">
            <a:avLst/>
          </a:pr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lang="zh-CN" altLang="en-US" sz="2400" b="1" dirty="0">
                <a:latin typeface="Microsoft YaHei" panose="020B0503020204020204" pitchFamily="34" charset="-122"/>
                <a:ea typeface="Microsoft YaHei" panose="020B0503020204020204" pitchFamily="34" charset="-122"/>
              </a:rPr>
              <a:t>时钟</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离散化的现实时间（例如以一分钟为模拟单位）</a:t>
            </a:r>
            <a:endParaRPr lang="en-US" altLang="zh-CN" sz="2400" dirty="0">
              <a:latin typeface="Microsoft YaHei" panose="020B0503020204020204" pitchFamily="34" charset="-122"/>
              <a:ea typeface="Microsoft YaHei" panose="020B0503020204020204" pitchFamily="34" charset="-122"/>
            </a:endParaRPr>
          </a:p>
          <a:p>
            <a:r>
              <a:rPr lang="zh-CN" altLang="en-US" sz="2400" b="1" dirty="0">
                <a:latin typeface="Microsoft YaHei" panose="020B0503020204020204" pitchFamily="34" charset="-122"/>
                <a:ea typeface="Microsoft YaHei" panose="020B0503020204020204" pitchFamily="34" charset="-122"/>
              </a:rPr>
              <a:t>状态</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仓库的剩余容量和已经成功运输的货物量</a:t>
            </a:r>
            <a:endParaRPr lang="en-US" altLang="zh-CN" sz="2400" dirty="0">
              <a:latin typeface="Microsoft YaHei" panose="020B0503020204020204" pitchFamily="34" charset="-122"/>
              <a:ea typeface="Microsoft YaHei" panose="020B0503020204020204" pitchFamily="34" charset="-122"/>
            </a:endParaRPr>
          </a:p>
          <a:p>
            <a:r>
              <a:rPr lang="zh-CN" altLang="en-US" sz="2400" b="1" dirty="0">
                <a:latin typeface="Microsoft YaHei" panose="020B0503020204020204" pitchFamily="34" charset="-122"/>
                <a:ea typeface="Microsoft YaHei" panose="020B0503020204020204" pitchFamily="34" charset="-122"/>
              </a:rPr>
              <a:t>事件</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后续可能到来的卡车和容量（可以来自现实的统计</a:t>
            </a:r>
            <a:endParaRPr lang="en-US" altLang="zh-CN" sz="2400" dirty="0">
              <a:latin typeface="Microsoft YaHei" panose="020B0503020204020204" pitchFamily="34" charset="-122"/>
              <a:ea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rPr>
              <a:t>           数据，也可以在模拟过程中</a:t>
            </a:r>
            <a:r>
              <a:rPr lang="zh-CN" altLang="en-US" sz="2400" dirty="0">
                <a:solidFill>
                  <a:srgbClr val="FFFF00"/>
                </a:solidFill>
                <a:latin typeface="Microsoft YaHei" panose="020B0503020204020204" pitchFamily="34" charset="-122"/>
                <a:ea typeface="Microsoft YaHei" panose="020B0503020204020204" pitchFamily="34" charset="-122"/>
              </a:rPr>
              <a:t>随机生成</a:t>
            </a:r>
            <a:r>
              <a:rPr lang="zh-CN" altLang="en-US" sz="2400" dirty="0">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230663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6.8 </a:t>
            </a:r>
            <a:r>
              <a:rPr lang="zh-CN" altLang="en-US" dirty="0"/>
              <a:t>离散事件模拟示例：*装箱问题（</a:t>
            </a:r>
            <a:r>
              <a:rPr lang="en-US" altLang="zh-CN" dirty="0"/>
              <a:t>LeetCode1172</a:t>
            </a:r>
            <a:r>
              <a:rPr lang="zh-CN" altLang="en-US" dirty="0"/>
              <a:t>）</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6.8 </a:t>
            </a:r>
            <a:r>
              <a:rPr lang="zh-CN" altLang="en-US" dirty="0"/>
              <a:t>应用场景</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4" name="文本框 3">
            <a:extLst>
              <a:ext uri="{FF2B5EF4-FFF2-40B4-BE49-F238E27FC236}">
                <a16:creationId xmlns:a16="http://schemas.microsoft.com/office/drawing/2014/main" id="{BF0FF857-FC63-E36D-00A5-5F262D43FCAD}"/>
              </a:ext>
            </a:extLst>
          </p:cNvPr>
          <p:cNvSpPr txBox="1"/>
          <p:nvPr/>
        </p:nvSpPr>
        <p:spPr>
          <a:xfrm>
            <a:off x="838200" y="1258418"/>
            <a:ext cx="10335227" cy="3207994"/>
          </a:xfrm>
          <a:prstGeom prst="rect">
            <a:avLst/>
          </a:prstGeom>
          <a:noFill/>
        </p:spPr>
        <p:txBody>
          <a:bodyPr wrap="square" rtlCol="0">
            <a:spAutoFit/>
          </a:bodyPr>
          <a:lstStyle/>
          <a:p>
            <a:pPr defTabSz="685800" eaLnBrk="0" fontAlgn="base" hangingPunct="0">
              <a:spcBef>
                <a:spcPct val="0"/>
              </a:spcBef>
              <a:spcAft>
                <a:spcPct val="0"/>
              </a:spcAft>
            </a:pPr>
            <a:r>
              <a:rPr lang="zh-CN" altLang="en-US" sz="2400" b="1" dirty="0">
                <a:solidFill>
                  <a:srgbClr val="000000"/>
                </a:solidFill>
                <a:latin typeface="Microsoft YaHei" panose="020B0503020204020204" pitchFamily="34" charset="-122"/>
                <a:ea typeface="Microsoft YaHei" panose="020B0503020204020204" pitchFamily="34" charset="-122"/>
              </a:rPr>
              <a:t>问题描述</a:t>
            </a:r>
            <a:r>
              <a:rPr lang="zh-CN" altLang="en-US" sz="2400" dirty="0">
                <a:solidFill>
                  <a:srgbClr val="000000"/>
                </a:solidFill>
                <a:latin typeface="Microsoft YaHei" panose="020B0503020204020204" pitchFamily="34" charset="-122"/>
                <a:ea typeface="Microsoft YaHei" panose="020B0503020204020204" pitchFamily="34" charset="-122"/>
              </a:rPr>
              <a:t>：</a:t>
            </a:r>
            <a:r>
              <a:rPr lang="en-US" altLang="zh-CN" sz="2400" dirty="0">
                <a:solidFill>
                  <a:srgbClr val="000000"/>
                </a:solidFill>
                <a:latin typeface="Microsoft YaHei" panose="020B0503020204020204" pitchFamily="34" charset="-122"/>
                <a:ea typeface="Microsoft YaHei" panose="020B0503020204020204" pitchFamily="34" charset="-122"/>
              </a:rPr>
              <a:t>K</a:t>
            </a:r>
            <a:r>
              <a:rPr lang="zh-CN" altLang="en-US" sz="2400" dirty="0">
                <a:solidFill>
                  <a:srgbClr val="000000"/>
                </a:solidFill>
                <a:latin typeface="Microsoft YaHei" panose="020B0503020204020204" pitchFamily="34" charset="-122"/>
                <a:ea typeface="Microsoft YaHei" panose="020B0503020204020204" pitchFamily="34" charset="-122"/>
              </a:rPr>
              <a:t>个箱子从左向右排成一列，最左边箱子编号</a:t>
            </a:r>
            <a:r>
              <a:rPr lang="en-US" altLang="zh-CN" sz="2400" dirty="0">
                <a:solidFill>
                  <a:srgbClr val="000000"/>
                </a:solidFill>
                <a:latin typeface="Microsoft YaHei" panose="020B0503020204020204" pitchFamily="34" charset="-122"/>
                <a:ea typeface="Microsoft YaHei" panose="020B0503020204020204" pitchFamily="34" charset="-122"/>
              </a:rPr>
              <a:t>1</a:t>
            </a:r>
            <a:r>
              <a:rPr lang="zh-CN" altLang="en-US" sz="2400" dirty="0">
                <a:solidFill>
                  <a:srgbClr val="000000"/>
                </a:solidFill>
                <a:latin typeface="Microsoft YaHei" panose="020B0503020204020204" pitchFamily="34" charset="-122"/>
                <a:ea typeface="Microsoft YaHei" panose="020B0503020204020204" pitchFamily="34" charset="-122"/>
              </a:rPr>
              <a:t>，每个箱子最多只能装</a:t>
            </a:r>
            <a:r>
              <a:rPr lang="en-US" altLang="zh-CN" sz="2400" dirty="0">
                <a:solidFill>
                  <a:srgbClr val="000000"/>
                </a:solidFill>
                <a:latin typeface="Microsoft YaHei" panose="020B0503020204020204" pitchFamily="34" charset="-122"/>
                <a:ea typeface="Microsoft YaHei" panose="020B0503020204020204" pitchFamily="34" charset="-122"/>
              </a:rPr>
              <a:t>C</a:t>
            </a:r>
            <a:r>
              <a:rPr lang="zh-CN" altLang="en-US" sz="2400" dirty="0">
                <a:solidFill>
                  <a:srgbClr val="000000"/>
                </a:solidFill>
                <a:latin typeface="Microsoft YaHei" panose="020B0503020204020204" pitchFamily="34" charset="-122"/>
                <a:ea typeface="Microsoft YaHei" panose="020B0503020204020204" pitchFamily="34" charset="-122"/>
              </a:rPr>
              <a:t>件商品（商品用正数</a:t>
            </a:r>
            <a:r>
              <a:rPr lang="en-US" altLang="zh-CN" sz="2400" dirty="0">
                <a:solidFill>
                  <a:srgbClr val="000000"/>
                </a:solidFill>
                <a:latin typeface="Microsoft YaHei" panose="020B0503020204020204" pitchFamily="34" charset="-122"/>
                <a:ea typeface="Microsoft YaHei" panose="020B0503020204020204" pitchFamily="34" charset="-122"/>
              </a:rPr>
              <a:t>ID</a:t>
            </a:r>
            <a:r>
              <a:rPr lang="zh-CN" altLang="en-US" sz="2400" dirty="0">
                <a:solidFill>
                  <a:srgbClr val="000000"/>
                </a:solidFill>
                <a:latin typeface="Microsoft YaHei" panose="020B0503020204020204" pitchFamily="34" charset="-122"/>
                <a:ea typeface="Microsoft YaHei" panose="020B0503020204020204" pitchFamily="34" charset="-122"/>
              </a:rPr>
              <a:t>表示），且装入的商品按照先进后出的顺序取出（</a:t>
            </a:r>
            <a:r>
              <a:rPr lang="zh-CN" altLang="en-US" sz="2400" dirty="0">
                <a:solidFill>
                  <a:srgbClr val="C00000"/>
                </a:solidFill>
                <a:latin typeface="Microsoft YaHei" panose="020B0503020204020204" pitchFamily="34" charset="-122"/>
                <a:ea typeface="Microsoft YaHei" panose="020B0503020204020204" pitchFamily="34" charset="-122"/>
              </a:rPr>
              <a:t>栈</a:t>
            </a:r>
            <a:r>
              <a:rPr lang="zh-CN" altLang="en-US" sz="2400" dirty="0">
                <a:solidFill>
                  <a:srgbClr val="000000"/>
                </a:solidFill>
                <a:latin typeface="Microsoft YaHei" panose="020B0503020204020204" pitchFamily="34" charset="-122"/>
                <a:ea typeface="Microsoft YaHei" panose="020B0503020204020204" pitchFamily="34" charset="-122"/>
              </a:rPr>
              <a:t>）。开始时所有箱子为空。重复</a:t>
            </a:r>
            <a:r>
              <a:rPr lang="en-US" altLang="zh-CN" sz="2400" dirty="0">
                <a:solidFill>
                  <a:srgbClr val="000000"/>
                </a:solidFill>
                <a:latin typeface="Microsoft YaHei" panose="020B0503020204020204" pitchFamily="34" charset="-122"/>
                <a:ea typeface="Microsoft YaHei" panose="020B0503020204020204" pitchFamily="34" charset="-122"/>
              </a:rPr>
              <a:t>N</a:t>
            </a:r>
            <a:r>
              <a:rPr lang="zh-CN" altLang="en-US" sz="2400" dirty="0">
                <a:solidFill>
                  <a:srgbClr val="000000"/>
                </a:solidFill>
                <a:latin typeface="Microsoft YaHei" panose="020B0503020204020204" pitchFamily="34" charset="-122"/>
                <a:ea typeface="Microsoft YaHei" panose="020B0503020204020204" pitchFamily="34" charset="-122"/>
              </a:rPr>
              <a:t>次操作，每次操作可执行的指令有三种：</a:t>
            </a:r>
            <a:r>
              <a:rPr lang="en-US" altLang="zh-CN" sz="2400" dirty="0">
                <a:solidFill>
                  <a:srgbClr val="0070C0"/>
                </a:solidFill>
                <a:latin typeface="Microsoft YaHei" panose="020B0503020204020204" pitchFamily="34" charset="-122"/>
                <a:ea typeface="Microsoft YaHei" panose="020B0503020204020204" pitchFamily="34" charset="-122"/>
              </a:rPr>
              <a:t>push, pop, </a:t>
            </a:r>
            <a:r>
              <a:rPr lang="en-US" altLang="zh-CN" sz="2400" dirty="0" err="1">
                <a:solidFill>
                  <a:srgbClr val="0070C0"/>
                </a:solidFill>
                <a:latin typeface="Microsoft YaHei" panose="020B0503020204020204" pitchFamily="34" charset="-122"/>
                <a:ea typeface="Microsoft YaHei" panose="020B0503020204020204" pitchFamily="34" charset="-122"/>
              </a:rPr>
              <a:t>popAt</a:t>
            </a:r>
            <a:r>
              <a:rPr lang="zh-CN" altLang="en-US" sz="2400" dirty="0">
                <a:solidFill>
                  <a:srgbClr val="000000"/>
                </a:solidFill>
                <a:latin typeface="Microsoft YaHei" panose="020B0503020204020204" pitchFamily="34" charset="-122"/>
                <a:ea typeface="Microsoft YaHei" panose="020B0503020204020204" pitchFamily="34" charset="-122"/>
              </a:rPr>
              <a:t>，其中</a:t>
            </a:r>
            <a:endParaRPr lang="en-US" altLang="zh-CN" sz="2000" dirty="0">
              <a:solidFill>
                <a:srgbClr val="000000"/>
              </a:solidFill>
              <a:latin typeface="Microsoft YaHei" panose="020B0503020204020204" pitchFamily="34" charset="-122"/>
              <a:ea typeface="Microsoft YaHei" panose="020B0503020204020204" pitchFamily="34" charset="-122"/>
            </a:endParaRPr>
          </a:p>
          <a:p>
            <a:pPr defTabSz="685800" eaLnBrk="0" fontAlgn="base" hangingPunct="0">
              <a:spcBef>
                <a:spcPct val="0"/>
              </a:spcBef>
              <a:spcAft>
                <a:spcPct val="0"/>
              </a:spcAft>
            </a:pPr>
            <a:endParaRPr lang="en-US" altLang="zh-CN" sz="2000" dirty="0">
              <a:solidFill>
                <a:srgbClr val="000000"/>
              </a:solidFill>
              <a:latin typeface="Microsoft YaHei" panose="020B0503020204020204" pitchFamily="34" charset="-122"/>
              <a:ea typeface="Microsoft YaHei" panose="020B0503020204020204" pitchFamily="34" charset="-122"/>
            </a:endParaRPr>
          </a:p>
          <a:p>
            <a:pPr marL="214313" indent="-214313" defTabSz="685800" eaLnBrk="0" fontAlgn="base" hangingPunct="0">
              <a:lnSpc>
                <a:spcPct val="150000"/>
              </a:lnSpc>
              <a:spcBef>
                <a:spcPct val="0"/>
              </a:spcBef>
              <a:spcAft>
                <a:spcPct val="0"/>
              </a:spcAft>
              <a:buFont typeface="Arial" panose="020B0604020202020204" pitchFamily="34" charset="0"/>
              <a:buChar char="•"/>
            </a:pPr>
            <a:r>
              <a:rPr lang="en-US" altLang="zh-CN" sz="2000" dirty="0">
                <a:solidFill>
                  <a:srgbClr val="0070C0"/>
                </a:solidFill>
                <a:latin typeface="Microsoft YaHei" panose="020B0503020204020204" pitchFamily="34" charset="-122"/>
                <a:ea typeface="Microsoft YaHei" panose="020B0503020204020204" pitchFamily="34" charset="-122"/>
              </a:rPr>
              <a:t>void push(int id)---</a:t>
            </a:r>
            <a:r>
              <a:rPr lang="zh-CN" altLang="en-US" sz="2000" dirty="0">
                <a:solidFill>
                  <a:srgbClr val="000000"/>
                </a:solidFill>
                <a:latin typeface="Microsoft YaHei" panose="020B0503020204020204" pitchFamily="34" charset="-122"/>
                <a:ea typeface="Microsoft YaHei" panose="020B0503020204020204" pitchFamily="34" charset="-122"/>
              </a:rPr>
              <a:t>把商品</a:t>
            </a:r>
            <a:r>
              <a:rPr lang="en-US" altLang="zh-CN" sz="2000" dirty="0">
                <a:solidFill>
                  <a:srgbClr val="000000"/>
                </a:solidFill>
                <a:latin typeface="Microsoft YaHei" panose="020B0503020204020204" pitchFamily="34" charset="-122"/>
                <a:ea typeface="Microsoft YaHei" panose="020B0503020204020204" pitchFamily="34" charset="-122"/>
              </a:rPr>
              <a:t>id</a:t>
            </a:r>
            <a:r>
              <a:rPr lang="zh-CN" altLang="en-US" sz="2000" dirty="0">
                <a:solidFill>
                  <a:srgbClr val="000000"/>
                </a:solidFill>
                <a:latin typeface="Microsoft YaHei" panose="020B0503020204020204" pitchFamily="34" charset="-122"/>
                <a:ea typeface="Microsoft YaHei" panose="020B0503020204020204" pitchFamily="34" charset="-122"/>
              </a:rPr>
              <a:t>放入</a:t>
            </a:r>
            <a:r>
              <a:rPr lang="zh-CN" altLang="en-US" sz="2000" dirty="0">
                <a:solidFill>
                  <a:srgbClr val="00B0F0"/>
                </a:solidFill>
                <a:latin typeface="Microsoft YaHei" panose="020B0503020204020204" pitchFamily="34" charset="-122"/>
                <a:ea typeface="Microsoft YaHei" panose="020B0503020204020204" pitchFamily="34" charset="-122"/>
              </a:rPr>
              <a:t>从左向右第一个</a:t>
            </a:r>
            <a:r>
              <a:rPr lang="zh-CN" altLang="en-US" sz="2000" dirty="0">
                <a:solidFill>
                  <a:srgbClr val="C00000"/>
                </a:solidFill>
                <a:latin typeface="Microsoft YaHei" panose="020B0503020204020204" pitchFamily="34" charset="-122"/>
                <a:ea typeface="Microsoft YaHei" panose="020B0503020204020204" pitchFamily="34" charset="-122"/>
              </a:rPr>
              <a:t>未满</a:t>
            </a:r>
            <a:r>
              <a:rPr lang="zh-CN" altLang="en-US" sz="2000" dirty="0">
                <a:solidFill>
                  <a:srgbClr val="000000"/>
                </a:solidFill>
                <a:latin typeface="Microsoft YaHei" panose="020B0503020204020204" pitchFamily="34" charset="-122"/>
                <a:ea typeface="Microsoft YaHei" panose="020B0503020204020204" pitchFamily="34" charset="-122"/>
              </a:rPr>
              <a:t>的箱子</a:t>
            </a:r>
            <a:endParaRPr lang="en-US" altLang="zh-CN" sz="2000" dirty="0">
              <a:solidFill>
                <a:srgbClr val="000000"/>
              </a:solidFill>
              <a:latin typeface="Microsoft YaHei" panose="020B0503020204020204" pitchFamily="34" charset="-122"/>
              <a:ea typeface="Microsoft YaHei" panose="020B0503020204020204" pitchFamily="34" charset="-122"/>
            </a:endParaRPr>
          </a:p>
          <a:p>
            <a:pPr marL="214313" indent="-214313" defTabSz="685800" eaLnBrk="0" fontAlgn="base" hangingPunct="0">
              <a:lnSpc>
                <a:spcPct val="150000"/>
              </a:lnSpc>
              <a:spcBef>
                <a:spcPct val="0"/>
              </a:spcBef>
              <a:spcAft>
                <a:spcPct val="0"/>
              </a:spcAft>
              <a:buFont typeface="Arial" panose="020B0604020202020204" pitchFamily="34" charset="0"/>
              <a:buChar char="•"/>
            </a:pPr>
            <a:r>
              <a:rPr lang="en-US" altLang="zh-CN" sz="2000" dirty="0">
                <a:solidFill>
                  <a:srgbClr val="0070C0"/>
                </a:solidFill>
                <a:latin typeface="Microsoft YaHei" panose="020B0503020204020204" pitchFamily="34" charset="-122"/>
                <a:ea typeface="Microsoft YaHei" panose="020B0503020204020204" pitchFamily="34" charset="-122"/>
              </a:rPr>
              <a:t>int pop()---</a:t>
            </a:r>
            <a:r>
              <a:rPr lang="zh-CN" altLang="en-US" sz="2000" dirty="0">
                <a:solidFill>
                  <a:srgbClr val="000000"/>
                </a:solidFill>
                <a:latin typeface="Microsoft YaHei" panose="020B0503020204020204" pitchFamily="34" charset="-122"/>
                <a:ea typeface="Microsoft YaHei" panose="020B0503020204020204" pitchFamily="34" charset="-122"/>
              </a:rPr>
              <a:t>取出</a:t>
            </a:r>
            <a:r>
              <a:rPr lang="zh-CN" altLang="en-US" sz="2000" dirty="0">
                <a:solidFill>
                  <a:srgbClr val="00B0F0"/>
                </a:solidFill>
                <a:latin typeface="Microsoft YaHei" panose="020B0503020204020204" pitchFamily="34" charset="-122"/>
                <a:ea typeface="Microsoft YaHei" panose="020B0503020204020204" pitchFamily="34" charset="-122"/>
              </a:rPr>
              <a:t>从右往左第一个</a:t>
            </a:r>
            <a:r>
              <a:rPr lang="zh-CN" altLang="en-US" sz="2000" dirty="0">
                <a:solidFill>
                  <a:srgbClr val="C00000"/>
                </a:solidFill>
                <a:latin typeface="Microsoft YaHei" panose="020B0503020204020204" pitchFamily="34" charset="-122"/>
                <a:ea typeface="Microsoft YaHei" panose="020B0503020204020204" pitchFamily="34" charset="-122"/>
              </a:rPr>
              <a:t>非空</a:t>
            </a:r>
            <a:r>
              <a:rPr lang="zh-CN" altLang="en-US" sz="2000" dirty="0">
                <a:solidFill>
                  <a:srgbClr val="00B0F0"/>
                </a:solidFill>
                <a:latin typeface="Microsoft YaHei" panose="020B0503020204020204" pitchFamily="34" charset="-122"/>
                <a:ea typeface="Microsoft YaHei" panose="020B0503020204020204" pitchFamily="34" charset="-122"/>
              </a:rPr>
              <a:t>箱子</a:t>
            </a:r>
            <a:r>
              <a:rPr lang="zh-CN" altLang="en-US" sz="2000" dirty="0">
                <a:solidFill>
                  <a:srgbClr val="000000"/>
                </a:solidFill>
                <a:latin typeface="Microsoft YaHei" panose="020B0503020204020204" pitchFamily="34" charset="-122"/>
                <a:ea typeface="Microsoft YaHei" panose="020B0503020204020204" pitchFamily="34" charset="-122"/>
              </a:rPr>
              <a:t>里最上面的商品，如果所有栈为空，返回</a:t>
            </a:r>
            <a:r>
              <a:rPr lang="en-US" altLang="zh-CN" sz="2000" dirty="0">
                <a:solidFill>
                  <a:srgbClr val="000000"/>
                </a:solidFill>
                <a:latin typeface="Microsoft YaHei" panose="020B0503020204020204" pitchFamily="34" charset="-122"/>
                <a:ea typeface="Microsoft YaHei" panose="020B0503020204020204" pitchFamily="34" charset="-122"/>
              </a:rPr>
              <a:t>-1</a:t>
            </a:r>
          </a:p>
          <a:p>
            <a:pPr marL="214313" indent="-214313" defTabSz="685800" eaLnBrk="0" fontAlgn="base" hangingPunct="0">
              <a:lnSpc>
                <a:spcPct val="150000"/>
              </a:lnSpc>
              <a:spcBef>
                <a:spcPct val="0"/>
              </a:spcBef>
              <a:spcAft>
                <a:spcPct val="0"/>
              </a:spcAft>
              <a:buFont typeface="Arial" panose="020B0604020202020204" pitchFamily="34" charset="0"/>
              <a:buChar char="•"/>
            </a:pPr>
            <a:r>
              <a:rPr lang="en-US" altLang="zh-CN" sz="2000" dirty="0">
                <a:solidFill>
                  <a:srgbClr val="0070C0"/>
                </a:solidFill>
                <a:latin typeface="Microsoft YaHei" panose="020B0503020204020204" pitchFamily="34" charset="-122"/>
                <a:ea typeface="Microsoft YaHei" panose="020B0503020204020204" pitchFamily="34" charset="-122"/>
              </a:rPr>
              <a:t>int </a:t>
            </a:r>
            <a:r>
              <a:rPr lang="en-US" altLang="zh-CN" sz="2000" dirty="0" err="1">
                <a:solidFill>
                  <a:srgbClr val="0070C0"/>
                </a:solidFill>
                <a:latin typeface="Microsoft YaHei" panose="020B0503020204020204" pitchFamily="34" charset="-122"/>
                <a:ea typeface="Microsoft YaHei" panose="020B0503020204020204" pitchFamily="34" charset="-122"/>
              </a:rPr>
              <a:t>popAt</a:t>
            </a:r>
            <a:r>
              <a:rPr lang="en-US" altLang="zh-CN" sz="2000" dirty="0">
                <a:solidFill>
                  <a:srgbClr val="0070C0"/>
                </a:solidFill>
                <a:latin typeface="Microsoft YaHei" panose="020B0503020204020204" pitchFamily="34" charset="-122"/>
                <a:ea typeface="Microsoft YaHei" panose="020B0503020204020204" pitchFamily="34" charset="-122"/>
              </a:rPr>
              <a:t>(int k)---</a:t>
            </a:r>
            <a:r>
              <a:rPr lang="zh-CN" altLang="en-US" sz="2000" dirty="0">
                <a:solidFill>
                  <a:srgbClr val="000000"/>
                </a:solidFill>
                <a:latin typeface="Microsoft YaHei" panose="020B0503020204020204" pitchFamily="34" charset="-122"/>
                <a:ea typeface="Microsoft YaHei" panose="020B0503020204020204" pitchFamily="34" charset="-122"/>
              </a:rPr>
              <a:t>取出第</a:t>
            </a:r>
            <a:r>
              <a:rPr lang="en-US" altLang="zh-CN" sz="2000" dirty="0">
                <a:solidFill>
                  <a:srgbClr val="000000"/>
                </a:solidFill>
                <a:latin typeface="Microsoft YaHei" panose="020B0503020204020204" pitchFamily="34" charset="-122"/>
                <a:ea typeface="Microsoft YaHei" panose="020B0503020204020204" pitchFamily="34" charset="-122"/>
              </a:rPr>
              <a:t>k</a:t>
            </a:r>
            <a:r>
              <a:rPr lang="zh-CN" altLang="en-US" sz="2000" dirty="0">
                <a:solidFill>
                  <a:srgbClr val="000000"/>
                </a:solidFill>
                <a:latin typeface="Microsoft YaHei" panose="020B0503020204020204" pitchFamily="34" charset="-122"/>
                <a:ea typeface="Microsoft YaHei" panose="020B0503020204020204" pitchFamily="34" charset="-122"/>
              </a:rPr>
              <a:t>个箱子里</a:t>
            </a:r>
            <a:r>
              <a:rPr lang="zh-CN" altLang="en-US" sz="2000" dirty="0">
                <a:solidFill>
                  <a:srgbClr val="C00000"/>
                </a:solidFill>
                <a:latin typeface="Microsoft YaHei" panose="020B0503020204020204" pitchFamily="34" charset="-122"/>
                <a:ea typeface="Microsoft YaHei" panose="020B0503020204020204" pitchFamily="34" charset="-122"/>
              </a:rPr>
              <a:t>最上面的商品</a:t>
            </a:r>
            <a:r>
              <a:rPr lang="zh-CN" altLang="en-US" sz="2000" dirty="0">
                <a:solidFill>
                  <a:srgbClr val="000000"/>
                </a:solidFill>
                <a:latin typeface="Microsoft YaHei" panose="020B0503020204020204" pitchFamily="34" charset="-122"/>
                <a:ea typeface="Microsoft YaHei" panose="020B0503020204020204" pitchFamily="34" charset="-122"/>
              </a:rPr>
              <a:t>，如果栈为空，返回</a:t>
            </a:r>
            <a:r>
              <a:rPr lang="en-US" altLang="zh-CN" sz="2000" dirty="0">
                <a:solidFill>
                  <a:srgbClr val="000000"/>
                </a:solidFill>
                <a:latin typeface="Microsoft YaHei" panose="020B0503020204020204" pitchFamily="34" charset="-122"/>
                <a:ea typeface="Microsoft YaHei" panose="020B0503020204020204" pitchFamily="34" charset="-122"/>
              </a:rPr>
              <a:t>-1</a:t>
            </a:r>
            <a:endParaRPr lang="zh-CN" altLang="en-US" sz="2000" dirty="0">
              <a:solidFill>
                <a:srgbClr val="000000"/>
              </a:solidFill>
              <a:latin typeface="Microsoft YaHei" panose="020B0503020204020204" pitchFamily="34" charset="-122"/>
              <a:ea typeface="Microsoft YaHei" panose="020B0503020204020204" pitchFamily="34" charset="-122"/>
            </a:endParaRPr>
          </a:p>
        </p:txBody>
      </p:sp>
      <p:graphicFrame>
        <p:nvGraphicFramePr>
          <p:cNvPr id="5" name="表格 4">
            <a:extLst>
              <a:ext uri="{FF2B5EF4-FFF2-40B4-BE49-F238E27FC236}">
                <a16:creationId xmlns:a16="http://schemas.microsoft.com/office/drawing/2014/main" id="{E8B30E5E-BDAA-CDDB-918F-242A0E7480BB}"/>
              </a:ext>
            </a:extLst>
          </p:cNvPr>
          <p:cNvGraphicFramePr>
            <a:graphicFrameLocks noGrp="1"/>
          </p:cNvGraphicFramePr>
          <p:nvPr>
            <p:extLst>
              <p:ext uri="{D42A27DB-BD31-4B8C-83A1-F6EECF244321}">
                <p14:modId xmlns:p14="http://schemas.microsoft.com/office/powerpoint/2010/main" val="2403560171"/>
              </p:ext>
            </p:extLst>
          </p:nvPr>
        </p:nvGraphicFramePr>
        <p:xfrm>
          <a:off x="2364353" y="4727473"/>
          <a:ext cx="400050" cy="937260"/>
        </p:xfrm>
        <a:graphic>
          <a:graphicData uri="http://schemas.openxmlformats.org/drawingml/2006/table">
            <a:tbl>
              <a:tblPr firstRow="1" bandRow="1">
                <a:tableStyleId>{69C7853C-536D-4A76-A0AE-DD22124D55A5}</a:tableStyleId>
              </a:tblPr>
              <a:tblGrid>
                <a:gridCol w="400050">
                  <a:extLst>
                    <a:ext uri="{9D8B030D-6E8A-4147-A177-3AD203B41FA5}">
                      <a16:colId xmlns:a16="http://schemas.microsoft.com/office/drawing/2014/main" val="2287774310"/>
                    </a:ext>
                  </a:extLst>
                </a:gridCol>
              </a:tblGrid>
              <a:tr h="278130">
                <a:tc>
                  <a:txBody>
                    <a:bodyPr/>
                    <a:lstStyle/>
                    <a:p>
                      <a:pPr algn="ctr"/>
                      <a:r>
                        <a:rPr lang="en-US" altLang="zh-CN" sz="1600" b="0" dirty="0">
                          <a:solidFill>
                            <a:schemeClr val="bg1"/>
                          </a:solidFill>
                        </a:rPr>
                        <a:t>3</a:t>
                      </a:r>
                      <a:endParaRPr lang="zh-CN" altLang="en-US" sz="1600" b="0" dirty="0">
                        <a:solidFill>
                          <a:schemeClr val="bg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908566"/>
                  </a:ext>
                </a:extLst>
              </a:tr>
              <a:tr h="278130">
                <a:tc>
                  <a:txBody>
                    <a:bodyPr/>
                    <a:lstStyle/>
                    <a:p>
                      <a:pPr algn="ctr"/>
                      <a:r>
                        <a:rPr lang="en-US" altLang="zh-CN" sz="1600" dirty="0">
                          <a:solidFill>
                            <a:schemeClr val="bg1"/>
                          </a:solidFill>
                        </a:rPr>
                        <a:t>8</a:t>
                      </a:r>
                      <a:endParaRPr lang="zh-CN" altLang="en-US" sz="1600" dirty="0">
                        <a:solidFill>
                          <a:schemeClr val="bg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5677873"/>
                  </a:ext>
                </a:extLst>
              </a:tr>
              <a:tr h="278130">
                <a:tc>
                  <a:txBody>
                    <a:bodyPr/>
                    <a:lstStyle/>
                    <a:p>
                      <a:pPr algn="ctr"/>
                      <a:r>
                        <a:rPr lang="en-US" altLang="zh-CN" sz="1600" dirty="0">
                          <a:solidFill>
                            <a:schemeClr val="bg1"/>
                          </a:solidFill>
                        </a:rPr>
                        <a:t>5</a:t>
                      </a:r>
                      <a:endParaRPr lang="zh-CN" altLang="en-US" sz="1600" dirty="0">
                        <a:solidFill>
                          <a:schemeClr val="bg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96295"/>
                  </a:ext>
                </a:extLst>
              </a:tr>
            </a:tbl>
          </a:graphicData>
        </a:graphic>
      </p:graphicFrame>
      <p:graphicFrame>
        <p:nvGraphicFramePr>
          <p:cNvPr id="10" name="表格 9">
            <a:extLst>
              <a:ext uri="{FF2B5EF4-FFF2-40B4-BE49-F238E27FC236}">
                <a16:creationId xmlns:a16="http://schemas.microsoft.com/office/drawing/2014/main" id="{BEB24EB4-3D6A-64D4-27FE-0F606B89923F}"/>
              </a:ext>
            </a:extLst>
          </p:cNvPr>
          <p:cNvGraphicFramePr>
            <a:graphicFrameLocks noGrp="1"/>
          </p:cNvGraphicFramePr>
          <p:nvPr>
            <p:extLst>
              <p:ext uri="{D42A27DB-BD31-4B8C-83A1-F6EECF244321}">
                <p14:modId xmlns:p14="http://schemas.microsoft.com/office/powerpoint/2010/main" val="1276677909"/>
              </p:ext>
            </p:extLst>
          </p:nvPr>
        </p:nvGraphicFramePr>
        <p:xfrm>
          <a:off x="2842985" y="4727473"/>
          <a:ext cx="400050" cy="937260"/>
        </p:xfrm>
        <a:graphic>
          <a:graphicData uri="http://schemas.openxmlformats.org/drawingml/2006/table">
            <a:tbl>
              <a:tblPr firstRow="1" bandRow="1">
                <a:tableStyleId>{69C7853C-536D-4A76-A0AE-DD22124D55A5}</a:tableStyleId>
              </a:tblPr>
              <a:tblGrid>
                <a:gridCol w="400050">
                  <a:extLst>
                    <a:ext uri="{9D8B030D-6E8A-4147-A177-3AD203B41FA5}">
                      <a16:colId xmlns:a16="http://schemas.microsoft.com/office/drawing/2014/main" val="2287774310"/>
                    </a:ext>
                  </a:extLst>
                </a:gridCol>
              </a:tblGrid>
              <a:tr h="278130">
                <a:tc>
                  <a:txBody>
                    <a:bodyPr/>
                    <a:lstStyle/>
                    <a:p>
                      <a:pPr algn="ctr"/>
                      <a:endParaRPr lang="zh-CN" altLang="en-US" sz="1600" dirty="0">
                        <a:solidFill>
                          <a:schemeClr val="bg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908566"/>
                  </a:ext>
                </a:extLst>
              </a:tr>
              <a:tr h="278130">
                <a:tc>
                  <a:txBody>
                    <a:bodyPr/>
                    <a:lstStyle/>
                    <a:p>
                      <a:pPr algn="ctr"/>
                      <a:r>
                        <a:rPr lang="en-US" altLang="zh-CN" sz="1600" dirty="0">
                          <a:solidFill>
                            <a:schemeClr val="bg1"/>
                          </a:solidFill>
                        </a:rPr>
                        <a:t>10</a:t>
                      </a:r>
                      <a:endParaRPr lang="zh-CN" altLang="en-US" sz="1600" dirty="0">
                        <a:solidFill>
                          <a:schemeClr val="bg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5677873"/>
                  </a:ext>
                </a:extLst>
              </a:tr>
              <a:tr h="278130">
                <a:tc>
                  <a:txBody>
                    <a:bodyPr/>
                    <a:lstStyle/>
                    <a:p>
                      <a:pPr algn="ctr"/>
                      <a:r>
                        <a:rPr lang="en-US" altLang="zh-CN" sz="1600" dirty="0">
                          <a:solidFill>
                            <a:schemeClr val="bg1"/>
                          </a:solidFill>
                        </a:rPr>
                        <a:t>2</a:t>
                      </a:r>
                      <a:endParaRPr lang="zh-CN" altLang="en-US" sz="1600" dirty="0">
                        <a:solidFill>
                          <a:schemeClr val="bg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96295"/>
                  </a:ext>
                </a:extLst>
              </a:tr>
            </a:tbl>
          </a:graphicData>
        </a:graphic>
      </p:graphicFrame>
      <p:graphicFrame>
        <p:nvGraphicFramePr>
          <p:cNvPr id="11" name="表格 10">
            <a:extLst>
              <a:ext uri="{FF2B5EF4-FFF2-40B4-BE49-F238E27FC236}">
                <a16:creationId xmlns:a16="http://schemas.microsoft.com/office/drawing/2014/main" id="{31DF7E7A-5B78-59E3-C9C0-56EBD8B9A555}"/>
              </a:ext>
            </a:extLst>
          </p:cNvPr>
          <p:cNvGraphicFramePr>
            <a:graphicFrameLocks noGrp="1"/>
          </p:cNvGraphicFramePr>
          <p:nvPr>
            <p:extLst>
              <p:ext uri="{D42A27DB-BD31-4B8C-83A1-F6EECF244321}">
                <p14:modId xmlns:p14="http://schemas.microsoft.com/office/powerpoint/2010/main" val="989810628"/>
              </p:ext>
            </p:extLst>
          </p:nvPr>
        </p:nvGraphicFramePr>
        <p:xfrm>
          <a:off x="3321616" y="4727473"/>
          <a:ext cx="400050" cy="937260"/>
        </p:xfrm>
        <a:graphic>
          <a:graphicData uri="http://schemas.openxmlformats.org/drawingml/2006/table">
            <a:tbl>
              <a:tblPr firstRow="1" bandRow="1">
                <a:tableStyleId>{69C7853C-536D-4A76-A0AE-DD22124D55A5}</a:tableStyleId>
              </a:tblPr>
              <a:tblGrid>
                <a:gridCol w="400050">
                  <a:extLst>
                    <a:ext uri="{9D8B030D-6E8A-4147-A177-3AD203B41FA5}">
                      <a16:colId xmlns:a16="http://schemas.microsoft.com/office/drawing/2014/main" val="2287774310"/>
                    </a:ext>
                  </a:extLst>
                </a:gridCol>
              </a:tblGrid>
              <a:tr h="278130">
                <a:tc>
                  <a:txBody>
                    <a:bodyPr/>
                    <a:lstStyle/>
                    <a:p>
                      <a:pPr algn="ctr"/>
                      <a:endParaRPr lang="zh-CN" altLang="en-US" sz="1600" dirty="0">
                        <a:solidFill>
                          <a:schemeClr val="bg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908566"/>
                  </a:ext>
                </a:extLst>
              </a:tr>
              <a:tr h="278130">
                <a:tc>
                  <a:txBody>
                    <a:bodyPr/>
                    <a:lstStyle/>
                    <a:p>
                      <a:pPr algn="ctr"/>
                      <a:endParaRPr lang="zh-CN" altLang="en-US" sz="1600" dirty="0">
                        <a:solidFill>
                          <a:schemeClr val="bg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5677873"/>
                  </a:ext>
                </a:extLst>
              </a:tr>
              <a:tr h="278130">
                <a:tc>
                  <a:txBody>
                    <a:bodyPr/>
                    <a:lstStyle/>
                    <a:p>
                      <a:pPr algn="ctr"/>
                      <a:r>
                        <a:rPr lang="en-US" altLang="zh-CN" sz="1600" dirty="0">
                          <a:solidFill>
                            <a:schemeClr val="bg1"/>
                          </a:solidFill>
                        </a:rPr>
                        <a:t>9</a:t>
                      </a:r>
                      <a:endParaRPr lang="zh-CN" altLang="en-US" sz="1600" dirty="0">
                        <a:solidFill>
                          <a:schemeClr val="bg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96295"/>
                  </a:ext>
                </a:extLst>
              </a:tr>
            </a:tbl>
          </a:graphicData>
        </a:graphic>
      </p:graphicFrame>
      <p:graphicFrame>
        <p:nvGraphicFramePr>
          <p:cNvPr id="12" name="表格 11">
            <a:extLst>
              <a:ext uri="{FF2B5EF4-FFF2-40B4-BE49-F238E27FC236}">
                <a16:creationId xmlns:a16="http://schemas.microsoft.com/office/drawing/2014/main" id="{0484CE09-B787-8983-973E-F4188BB720D9}"/>
              </a:ext>
            </a:extLst>
          </p:cNvPr>
          <p:cNvGraphicFramePr>
            <a:graphicFrameLocks noGrp="1"/>
          </p:cNvGraphicFramePr>
          <p:nvPr>
            <p:extLst>
              <p:ext uri="{D42A27DB-BD31-4B8C-83A1-F6EECF244321}">
                <p14:modId xmlns:p14="http://schemas.microsoft.com/office/powerpoint/2010/main" val="286991285"/>
              </p:ext>
            </p:extLst>
          </p:nvPr>
        </p:nvGraphicFramePr>
        <p:xfrm>
          <a:off x="3800247" y="4727473"/>
          <a:ext cx="400050" cy="937260"/>
        </p:xfrm>
        <a:graphic>
          <a:graphicData uri="http://schemas.openxmlformats.org/drawingml/2006/table">
            <a:tbl>
              <a:tblPr firstRow="1" bandRow="1">
                <a:tableStyleId>{69C7853C-536D-4A76-A0AE-DD22124D55A5}</a:tableStyleId>
              </a:tblPr>
              <a:tblGrid>
                <a:gridCol w="400050">
                  <a:extLst>
                    <a:ext uri="{9D8B030D-6E8A-4147-A177-3AD203B41FA5}">
                      <a16:colId xmlns:a16="http://schemas.microsoft.com/office/drawing/2014/main" val="2287774310"/>
                    </a:ext>
                  </a:extLst>
                </a:gridCol>
              </a:tblGrid>
              <a:tr h="278130">
                <a:tc>
                  <a:txBody>
                    <a:bodyPr/>
                    <a:lstStyle/>
                    <a:p>
                      <a:pPr algn="ctr"/>
                      <a:endParaRPr lang="zh-CN" altLang="en-US" sz="1600" dirty="0">
                        <a:solidFill>
                          <a:schemeClr val="bg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908566"/>
                  </a:ext>
                </a:extLst>
              </a:tr>
              <a:tr h="278130">
                <a:tc>
                  <a:txBody>
                    <a:bodyPr/>
                    <a:lstStyle/>
                    <a:p>
                      <a:pPr algn="ctr"/>
                      <a:r>
                        <a:rPr lang="en-US" altLang="zh-CN" sz="1600" dirty="0">
                          <a:solidFill>
                            <a:schemeClr val="bg1"/>
                          </a:solidFill>
                        </a:rPr>
                        <a:t>7</a:t>
                      </a:r>
                      <a:endParaRPr lang="zh-CN" altLang="en-US" sz="1600" dirty="0">
                        <a:solidFill>
                          <a:schemeClr val="bg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5677873"/>
                  </a:ext>
                </a:extLst>
              </a:tr>
              <a:tr h="278130">
                <a:tc>
                  <a:txBody>
                    <a:bodyPr/>
                    <a:lstStyle/>
                    <a:p>
                      <a:pPr algn="ctr"/>
                      <a:r>
                        <a:rPr lang="en-US" altLang="zh-CN" sz="1600" dirty="0">
                          <a:solidFill>
                            <a:schemeClr val="bg1"/>
                          </a:solidFill>
                        </a:rPr>
                        <a:t>2</a:t>
                      </a:r>
                      <a:endParaRPr lang="zh-CN" altLang="en-US" sz="1600" dirty="0">
                        <a:solidFill>
                          <a:schemeClr val="bg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96295"/>
                  </a:ext>
                </a:extLst>
              </a:tr>
            </a:tbl>
          </a:graphicData>
        </a:graphic>
      </p:graphicFrame>
      <p:sp>
        <p:nvSpPr>
          <p:cNvPr id="13" name="文本框 12">
            <a:extLst>
              <a:ext uri="{FF2B5EF4-FFF2-40B4-BE49-F238E27FC236}">
                <a16:creationId xmlns:a16="http://schemas.microsoft.com/office/drawing/2014/main" id="{949625AD-C39D-C8EB-3777-D3FA3A0CAA38}"/>
              </a:ext>
            </a:extLst>
          </p:cNvPr>
          <p:cNvSpPr txBox="1"/>
          <p:nvPr/>
        </p:nvSpPr>
        <p:spPr>
          <a:xfrm>
            <a:off x="2439825" y="5651139"/>
            <a:ext cx="296876" cy="369332"/>
          </a:xfrm>
          <a:prstGeom prst="rect">
            <a:avLst/>
          </a:prstGeom>
          <a:noFill/>
        </p:spPr>
        <p:txBody>
          <a:bodyPr wrap="none" rtlCol="0">
            <a:spAutoFit/>
          </a:bodyPr>
          <a:lstStyle/>
          <a:p>
            <a:pPr defTabSz="685800" eaLnBrk="0" fontAlgn="base" hangingPunct="0">
              <a:spcBef>
                <a:spcPct val="0"/>
              </a:spcBef>
              <a:spcAft>
                <a:spcPct val="0"/>
              </a:spcAft>
            </a:pPr>
            <a:r>
              <a:rPr lang="en-US" altLang="zh-CN" dirty="0">
                <a:solidFill>
                  <a:srgbClr val="000000"/>
                </a:solidFill>
                <a:latin typeface="Segoe UI Black" panose="020B0A02040204020203" pitchFamily="34" charset="0"/>
                <a:ea typeface="Segoe UI Black" panose="020B0A02040204020203" pitchFamily="34" charset="0"/>
              </a:rPr>
              <a:t>1</a:t>
            </a:r>
            <a:endParaRPr lang="zh-CN" altLang="en-US" dirty="0">
              <a:solidFill>
                <a:srgbClr val="000000"/>
              </a:solidFill>
              <a:latin typeface="Segoe UI Black" panose="020B0A02040204020203" pitchFamily="34" charset="0"/>
              <a:ea typeface="宋体" panose="02010600030101010101" pitchFamily="2" charset="-122"/>
            </a:endParaRPr>
          </a:p>
        </p:txBody>
      </p:sp>
      <p:sp>
        <p:nvSpPr>
          <p:cNvPr id="14" name="文本框 13">
            <a:extLst>
              <a:ext uri="{FF2B5EF4-FFF2-40B4-BE49-F238E27FC236}">
                <a16:creationId xmlns:a16="http://schemas.microsoft.com/office/drawing/2014/main" id="{8CB30CEC-2448-B5D4-E678-3602C8CE946D}"/>
              </a:ext>
            </a:extLst>
          </p:cNvPr>
          <p:cNvSpPr txBox="1"/>
          <p:nvPr/>
        </p:nvSpPr>
        <p:spPr>
          <a:xfrm>
            <a:off x="2929634" y="5651139"/>
            <a:ext cx="322524" cy="369332"/>
          </a:xfrm>
          <a:prstGeom prst="rect">
            <a:avLst/>
          </a:prstGeom>
          <a:noFill/>
        </p:spPr>
        <p:txBody>
          <a:bodyPr wrap="none" rtlCol="0">
            <a:spAutoFit/>
          </a:bodyPr>
          <a:lstStyle/>
          <a:p>
            <a:pPr defTabSz="685800" eaLnBrk="0" fontAlgn="base" hangingPunct="0">
              <a:spcBef>
                <a:spcPct val="0"/>
              </a:spcBef>
              <a:spcAft>
                <a:spcPct val="0"/>
              </a:spcAft>
            </a:pPr>
            <a:r>
              <a:rPr lang="en-US" altLang="zh-CN" dirty="0">
                <a:solidFill>
                  <a:srgbClr val="000000"/>
                </a:solidFill>
                <a:latin typeface="Segoe UI Black" panose="020B0A02040204020203" pitchFamily="34" charset="0"/>
                <a:ea typeface="Segoe UI Black" panose="020B0A02040204020203" pitchFamily="34" charset="0"/>
              </a:rPr>
              <a:t>2</a:t>
            </a:r>
            <a:endParaRPr lang="zh-CN" altLang="en-US" dirty="0">
              <a:solidFill>
                <a:srgbClr val="000000"/>
              </a:solidFill>
              <a:latin typeface="Segoe UI Black" panose="020B0A02040204020203" pitchFamily="34" charset="0"/>
              <a:ea typeface="宋体" panose="02010600030101010101" pitchFamily="2" charset="-122"/>
            </a:endParaRPr>
          </a:p>
        </p:txBody>
      </p:sp>
      <p:sp>
        <p:nvSpPr>
          <p:cNvPr id="15" name="文本框 14">
            <a:extLst>
              <a:ext uri="{FF2B5EF4-FFF2-40B4-BE49-F238E27FC236}">
                <a16:creationId xmlns:a16="http://schemas.microsoft.com/office/drawing/2014/main" id="{D9BB0395-32DA-8A23-9F31-69714BBC3C30}"/>
              </a:ext>
            </a:extLst>
          </p:cNvPr>
          <p:cNvSpPr txBox="1"/>
          <p:nvPr/>
        </p:nvSpPr>
        <p:spPr>
          <a:xfrm>
            <a:off x="3401122" y="5651139"/>
            <a:ext cx="322524" cy="369332"/>
          </a:xfrm>
          <a:prstGeom prst="rect">
            <a:avLst/>
          </a:prstGeom>
          <a:noFill/>
        </p:spPr>
        <p:txBody>
          <a:bodyPr wrap="none" rtlCol="0">
            <a:spAutoFit/>
          </a:bodyPr>
          <a:lstStyle/>
          <a:p>
            <a:pPr defTabSz="685800" eaLnBrk="0" fontAlgn="base" hangingPunct="0">
              <a:spcBef>
                <a:spcPct val="0"/>
              </a:spcBef>
              <a:spcAft>
                <a:spcPct val="0"/>
              </a:spcAft>
            </a:pPr>
            <a:r>
              <a:rPr lang="en-US" altLang="zh-CN" dirty="0">
                <a:solidFill>
                  <a:srgbClr val="000000"/>
                </a:solidFill>
                <a:latin typeface="Segoe UI Black" panose="020B0A02040204020203" pitchFamily="34" charset="0"/>
                <a:ea typeface="Segoe UI Black" panose="020B0A02040204020203" pitchFamily="34" charset="0"/>
              </a:rPr>
              <a:t>3</a:t>
            </a:r>
            <a:endParaRPr lang="zh-CN" altLang="en-US" dirty="0">
              <a:solidFill>
                <a:srgbClr val="000000"/>
              </a:solidFill>
              <a:latin typeface="Segoe UI Black" panose="020B0A02040204020203" pitchFamily="34" charset="0"/>
              <a:ea typeface="宋体" panose="02010600030101010101" pitchFamily="2" charset="-122"/>
            </a:endParaRPr>
          </a:p>
        </p:txBody>
      </p:sp>
      <p:sp>
        <p:nvSpPr>
          <p:cNvPr id="16" name="文本框 15">
            <a:extLst>
              <a:ext uri="{FF2B5EF4-FFF2-40B4-BE49-F238E27FC236}">
                <a16:creationId xmlns:a16="http://schemas.microsoft.com/office/drawing/2014/main" id="{BA3C138A-B78D-099C-7644-543F23EB9311}"/>
              </a:ext>
            </a:extLst>
          </p:cNvPr>
          <p:cNvSpPr txBox="1"/>
          <p:nvPr/>
        </p:nvSpPr>
        <p:spPr>
          <a:xfrm>
            <a:off x="3879753" y="5651139"/>
            <a:ext cx="327334" cy="369332"/>
          </a:xfrm>
          <a:prstGeom prst="rect">
            <a:avLst/>
          </a:prstGeom>
          <a:noFill/>
        </p:spPr>
        <p:txBody>
          <a:bodyPr wrap="none" rtlCol="0">
            <a:spAutoFit/>
          </a:bodyPr>
          <a:lstStyle/>
          <a:p>
            <a:pPr defTabSz="685800" eaLnBrk="0" fontAlgn="base" hangingPunct="0">
              <a:spcBef>
                <a:spcPct val="0"/>
              </a:spcBef>
              <a:spcAft>
                <a:spcPct val="0"/>
              </a:spcAft>
            </a:pPr>
            <a:r>
              <a:rPr lang="en-US" altLang="zh-CN" dirty="0">
                <a:solidFill>
                  <a:srgbClr val="000000"/>
                </a:solidFill>
                <a:latin typeface="Segoe UI Black" panose="020B0A02040204020203" pitchFamily="34" charset="0"/>
                <a:ea typeface="Segoe UI Black" panose="020B0A02040204020203" pitchFamily="34" charset="0"/>
              </a:rPr>
              <a:t>4</a:t>
            </a:r>
            <a:endParaRPr lang="zh-CN" altLang="en-US" dirty="0">
              <a:solidFill>
                <a:srgbClr val="000000"/>
              </a:solidFill>
              <a:latin typeface="Segoe UI Black" panose="020B0A02040204020203" pitchFamily="34" charset="0"/>
              <a:ea typeface="宋体" panose="02010600030101010101" pitchFamily="2" charset="-122"/>
            </a:endParaRPr>
          </a:p>
        </p:txBody>
      </p:sp>
      <p:graphicFrame>
        <p:nvGraphicFramePr>
          <p:cNvPr id="17" name="表格 16">
            <a:extLst>
              <a:ext uri="{FF2B5EF4-FFF2-40B4-BE49-F238E27FC236}">
                <a16:creationId xmlns:a16="http://schemas.microsoft.com/office/drawing/2014/main" id="{0493E04D-4A17-5110-14FD-D0C42295BEAF}"/>
              </a:ext>
            </a:extLst>
          </p:cNvPr>
          <p:cNvGraphicFramePr>
            <a:graphicFrameLocks noGrp="1"/>
          </p:cNvGraphicFramePr>
          <p:nvPr>
            <p:extLst>
              <p:ext uri="{D42A27DB-BD31-4B8C-83A1-F6EECF244321}">
                <p14:modId xmlns:p14="http://schemas.microsoft.com/office/powerpoint/2010/main" val="16693100"/>
              </p:ext>
            </p:extLst>
          </p:nvPr>
        </p:nvGraphicFramePr>
        <p:xfrm>
          <a:off x="4278878" y="4727473"/>
          <a:ext cx="400050" cy="937260"/>
        </p:xfrm>
        <a:graphic>
          <a:graphicData uri="http://schemas.openxmlformats.org/drawingml/2006/table">
            <a:tbl>
              <a:tblPr firstRow="1" bandRow="1">
                <a:tableStyleId>{69C7853C-536D-4A76-A0AE-DD22124D55A5}</a:tableStyleId>
              </a:tblPr>
              <a:tblGrid>
                <a:gridCol w="400050">
                  <a:extLst>
                    <a:ext uri="{9D8B030D-6E8A-4147-A177-3AD203B41FA5}">
                      <a16:colId xmlns:a16="http://schemas.microsoft.com/office/drawing/2014/main" val="2287774310"/>
                    </a:ext>
                  </a:extLst>
                </a:gridCol>
              </a:tblGrid>
              <a:tr h="278130">
                <a:tc>
                  <a:txBody>
                    <a:bodyPr/>
                    <a:lstStyle/>
                    <a:p>
                      <a:endParaRPr lang="zh-CN" altLang="en-US" sz="16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908566"/>
                  </a:ext>
                </a:extLst>
              </a:tr>
              <a:tr h="278130">
                <a:tc>
                  <a:txBody>
                    <a:bodyPr/>
                    <a:lstStyle/>
                    <a:p>
                      <a:endParaRPr lang="zh-CN" altLang="en-US" sz="16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5677873"/>
                  </a:ext>
                </a:extLst>
              </a:tr>
              <a:tr h="278130">
                <a:tc>
                  <a:txBody>
                    <a:bodyPr/>
                    <a:lstStyle/>
                    <a:p>
                      <a:endParaRPr lang="zh-CN" altLang="en-US" sz="16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96295"/>
                  </a:ext>
                </a:extLst>
              </a:tr>
            </a:tbl>
          </a:graphicData>
        </a:graphic>
      </p:graphicFrame>
      <p:sp>
        <p:nvSpPr>
          <p:cNvPr id="18" name="文本框 17">
            <a:extLst>
              <a:ext uri="{FF2B5EF4-FFF2-40B4-BE49-F238E27FC236}">
                <a16:creationId xmlns:a16="http://schemas.microsoft.com/office/drawing/2014/main" id="{14661B89-920D-530C-251A-056A33FA39E4}"/>
              </a:ext>
            </a:extLst>
          </p:cNvPr>
          <p:cNvSpPr txBox="1"/>
          <p:nvPr/>
        </p:nvSpPr>
        <p:spPr>
          <a:xfrm>
            <a:off x="4341982" y="5651139"/>
            <a:ext cx="322524" cy="369332"/>
          </a:xfrm>
          <a:prstGeom prst="rect">
            <a:avLst/>
          </a:prstGeom>
          <a:noFill/>
        </p:spPr>
        <p:txBody>
          <a:bodyPr wrap="none" rtlCol="0">
            <a:spAutoFit/>
          </a:bodyPr>
          <a:lstStyle/>
          <a:p>
            <a:pPr defTabSz="685800" eaLnBrk="0" fontAlgn="base" hangingPunct="0">
              <a:spcBef>
                <a:spcPct val="0"/>
              </a:spcBef>
              <a:spcAft>
                <a:spcPct val="0"/>
              </a:spcAft>
            </a:pPr>
            <a:r>
              <a:rPr lang="en-US" altLang="zh-CN" dirty="0">
                <a:solidFill>
                  <a:srgbClr val="000000"/>
                </a:solidFill>
                <a:latin typeface="Segoe UI Black" panose="020B0A02040204020203" pitchFamily="34" charset="0"/>
                <a:ea typeface="Segoe UI Black" panose="020B0A02040204020203" pitchFamily="34" charset="0"/>
              </a:rPr>
              <a:t>5</a:t>
            </a:r>
            <a:endParaRPr lang="zh-CN" altLang="en-US" dirty="0">
              <a:solidFill>
                <a:srgbClr val="000000"/>
              </a:solidFill>
              <a:latin typeface="Segoe UI Black" panose="020B0A02040204020203" pitchFamily="34" charset="0"/>
              <a:ea typeface="宋体" panose="02010600030101010101" pitchFamily="2" charset="-122"/>
            </a:endParaRPr>
          </a:p>
        </p:txBody>
      </p:sp>
      <p:sp>
        <p:nvSpPr>
          <p:cNvPr id="19" name="左大括号 18">
            <a:extLst>
              <a:ext uri="{FF2B5EF4-FFF2-40B4-BE49-F238E27FC236}">
                <a16:creationId xmlns:a16="http://schemas.microsoft.com/office/drawing/2014/main" id="{AC0A7F1F-F227-A7D2-6D9D-ADEF42A62CA6}"/>
              </a:ext>
            </a:extLst>
          </p:cNvPr>
          <p:cNvSpPr/>
          <p:nvPr/>
        </p:nvSpPr>
        <p:spPr>
          <a:xfrm rot="16200000">
            <a:off x="3384253" y="5178293"/>
            <a:ext cx="276999" cy="1926590"/>
          </a:xfrm>
          <a:prstGeom prst="leftBrace">
            <a:avLst>
              <a:gd name="adj1" fmla="val 50629"/>
              <a:gd name="adj2" fmla="val 50742"/>
            </a:avLst>
          </a:prstGeom>
          <a:ln w="19050">
            <a:solidFill>
              <a:srgbClr val="009999"/>
            </a:solidFill>
          </a:ln>
        </p:spPr>
        <p:style>
          <a:lnRef idx="1">
            <a:schemeClr val="accent4"/>
          </a:lnRef>
          <a:fillRef idx="0">
            <a:schemeClr val="accent4"/>
          </a:fillRef>
          <a:effectRef idx="0">
            <a:schemeClr val="accent4"/>
          </a:effectRef>
          <a:fontRef idx="minor">
            <a:schemeClr val="tx1"/>
          </a:fontRef>
        </p:style>
        <p:txBody>
          <a:bodyPr rtlCol="0" anchor="ctr"/>
          <a:lstStyle/>
          <a:p>
            <a:pPr algn="ctr" defTabSz="685800" eaLnBrk="0" fontAlgn="base" hangingPunct="0">
              <a:spcBef>
                <a:spcPct val="0"/>
              </a:spcBef>
              <a:spcAft>
                <a:spcPct val="0"/>
              </a:spcAft>
            </a:pPr>
            <a:endParaRPr lang="zh-CN" altLang="en-US">
              <a:solidFill>
                <a:srgbClr val="000000"/>
              </a:solidFill>
              <a:latin typeface="Tahoma"/>
              <a:ea typeface="宋体"/>
            </a:endParaRPr>
          </a:p>
        </p:txBody>
      </p:sp>
      <p:sp>
        <p:nvSpPr>
          <p:cNvPr id="20" name="文本框 19">
            <a:extLst>
              <a:ext uri="{FF2B5EF4-FFF2-40B4-BE49-F238E27FC236}">
                <a16:creationId xmlns:a16="http://schemas.microsoft.com/office/drawing/2014/main" id="{92F19D69-D448-49B1-BADF-14EF1C5E01C8}"/>
              </a:ext>
            </a:extLst>
          </p:cNvPr>
          <p:cNvSpPr txBox="1"/>
          <p:nvPr/>
        </p:nvSpPr>
        <p:spPr>
          <a:xfrm>
            <a:off x="3314473" y="6283480"/>
            <a:ext cx="681597" cy="369332"/>
          </a:xfrm>
          <a:prstGeom prst="rect">
            <a:avLst/>
          </a:prstGeom>
          <a:noFill/>
        </p:spPr>
        <p:txBody>
          <a:bodyPr wrap="none" rtlCol="0">
            <a:spAutoFit/>
          </a:bodyPr>
          <a:lstStyle/>
          <a:p>
            <a:pPr defTabSz="685800" eaLnBrk="0" fontAlgn="base" hangingPunct="0">
              <a:spcBef>
                <a:spcPct val="0"/>
              </a:spcBef>
              <a:spcAft>
                <a:spcPct val="0"/>
              </a:spcAft>
            </a:pPr>
            <a:r>
              <a:rPr lang="en-US" altLang="zh-CN" dirty="0">
                <a:solidFill>
                  <a:srgbClr val="000000"/>
                </a:solidFill>
                <a:latin typeface="Verdana" panose="020B0604030504040204" pitchFamily="34" charset="0"/>
                <a:ea typeface="宋体" panose="02010600030101010101" pitchFamily="2" charset="-122"/>
              </a:rPr>
              <a:t>K=5</a:t>
            </a:r>
            <a:endParaRPr lang="zh-CN" altLang="en-US" dirty="0">
              <a:solidFill>
                <a:srgbClr val="000000"/>
              </a:solidFill>
              <a:latin typeface="Verdana" panose="020B0604030504040204" pitchFamily="34" charset="0"/>
              <a:ea typeface="宋体" panose="02010600030101010101" pitchFamily="2" charset="-122"/>
            </a:endParaRPr>
          </a:p>
        </p:txBody>
      </p:sp>
      <p:sp>
        <p:nvSpPr>
          <p:cNvPr id="21" name="右大括号 20">
            <a:extLst>
              <a:ext uri="{FF2B5EF4-FFF2-40B4-BE49-F238E27FC236}">
                <a16:creationId xmlns:a16="http://schemas.microsoft.com/office/drawing/2014/main" id="{9D3EBC96-54DC-22AB-2E5B-1AA9054A1399}"/>
              </a:ext>
            </a:extLst>
          </p:cNvPr>
          <p:cNvSpPr/>
          <p:nvPr/>
        </p:nvSpPr>
        <p:spPr>
          <a:xfrm>
            <a:off x="4743222" y="4793866"/>
            <a:ext cx="249107" cy="739289"/>
          </a:xfrm>
          <a:prstGeom prst="rightBrace">
            <a:avLst>
              <a:gd name="adj1" fmla="val 40556"/>
              <a:gd name="adj2" fmla="val 50000"/>
            </a:avLst>
          </a:prstGeom>
          <a:ln w="19050">
            <a:solidFill>
              <a:srgbClr val="009999"/>
            </a:solidFill>
          </a:ln>
        </p:spPr>
        <p:style>
          <a:lnRef idx="1">
            <a:schemeClr val="accent4"/>
          </a:lnRef>
          <a:fillRef idx="0">
            <a:schemeClr val="accent4"/>
          </a:fillRef>
          <a:effectRef idx="0">
            <a:schemeClr val="accent4"/>
          </a:effectRef>
          <a:fontRef idx="minor">
            <a:schemeClr val="tx1"/>
          </a:fontRef>
        </p:style>
        <p:txBody>
          <a:bodyPr rtlCol="0" anchor="ctr"/>
          <a:lstStyle/>
          <a:p>
            <a:pPr algn="ctr" defTabSz="685800" eaLnBrk="0" fontAlgn="base" hangingPunct="0">
              <a:spcBef>
                <a:spcPct val="0"/>
              </a:spcBef>
              <a:spcAft>
                <a:spcPct val="0"/>
              </a:spcAft>
            </a:pPr>
            <a:endParaRPr lang="zh-CN" altLang="en-US">
              <a:solidFill>
                <a:srgbClr val="000000"/>
              </a:solidFill>
              <a:latin typeface="Tahoma"/>
              <a:ea typeface="宋体"/>
            </a:endParaRPr>
          </a:p>
        </p:txBody>
      </p:sp>
      <p:sp>
        <p:nvSpPr>
          <p:cNvPr id="22" name="文本框 21">
            <a:extLst>
              <a:ext uri="{FF2B5EF4-FFF2-40B4-BE49-F238E27FC236}">
                <a16:creationId xmlns:a16="http://schemas.microsoft.com/office/drawing/2014/main" id="{068F9BFF-272C-2785-CA70-55F52768D7A1}"/>
              </a:ext>
            </a:extLst>
          </p:cNvPr>
          <p:cNvSpPr txBox="1"/>
          <p:nvPr/>
        </p:nvSpPr>
        <p:spPr>
          <a:xfrm>
            <a:off x="4998438" y="5011437"/>
            <a:ext cx="683200" cy="369332"/>
          </a:xfrm>
          <a:prstGeom prst="rect">
            <a:avLst/>
          </a:prstGeom>
          <a:noFill/>
        </p:spPr>
        <p:txBody>
          <a:bodyPr wrap="none" rtlCol="0">
            <a:spAutoFit/>
          </a:bodyPr>
          <a:lstStyle/>
          <a:p>
            <a:pPr defTabSz="685800" eaLnBrk="0" fontAlgn="base" hangingPunct="0">
              <a:spcBef>
                <a:spcPct val="0"/>
              </a:spcBef>
              <a:spcAft>
                <a:spcPct val="0"/>
              </a:spcAft>
            </a:pPr>
            <a:r>
              <a:rPr lang="en-US" altLang="zh-CN" dirty="0">
                <a:solidFill>
                  <a:srgbClr val="000000"/>
                </a:solidFill>
                <a:latin typeface="Verdana" panose="020B0604030504040204" pitchFamily="34" charset="0"/>
                <a:ea typeface="宋体" panose="02010600030101010101" pitchFamily="2" charset="-122"/>
              </a:rPr>
              <a:t>C=3</a:t>
            </a:r>
            <a:endParaRPr lang="zh-CN" altLang="en-US" dirty="0">
              <a:solidFill>
                <a:srgbClr val="000000"/>
              </a:solidFill>
              <a:latin typeface="Verdana" panose="020B0604030504040204" pitchFamily="34" charset="0"/>
              <a:ea typeface="宋体" panose="02010600030101010101" pitchFamily="2" charset="-122"/>
            </a:endParaRPr>
          </a:p>
        </p:txBody>
      </p:sp>
      <p:sp>
        <p:nvSpPr>
          <p:cNvPr id="24" name="Rectangle 4">
            <a:extLst>
              <a:ext uri="{FF2B5EF4-FFF2-40B4-BE49-F238E27FC236}">
                <a16:creationId xmlns:a16="http://schemas.microsoft.com/office/drawing/2014/main" id="{930B0F84-DBF0-BDCA-2D4D-E86CE2DFD8EE}"/>
              </a:ext>
            </a:extLst>
          </p:cNvPr>
          <p:cNvSpPr/>
          <p:nvPr/>
        </p:nvSpPr>
        <p:spPr>
          <a:xfrm>
            <a:off x="6383759" y="4963859"/>
            <a:ext cx="4279325" cy="739289"/>
          </a:xfrm>
          <a:prstGeom prst="rect">
            <a:avLst/>
          </a:pr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lang="zh-CN" altLang="en-US" sz="2000" dirty="0">
                <a:latin typeface="Microsoft YaHei" panose="020B0503020204020204" pitchFamily="34" charset="-122"/>
                <a:ea typeface="Microsoft YaHei" panose="020B0503020204020204" pitchFamily="34" charset="-122"/>
              </a:rPr>
              <a:t>思考：如果没有</a:t>
            </a:r>
            <a:r>
              <a:rPr lang="en-US" altLang="zh-CN" sz="2000" dirty="0" err="1">
                <a:latin typeface="Microsoft YaHei" panose="020B0503020204020204" pitchFamily="34" charset="-122"/>
                <a:ea typeface="Microsoft YaHei" panose="020B0503020204020204" pitchFamily="34" charset="-122"/>
              </a:rPr>
              <a:t>PopAt</a:t>
            </a:r>
            <a:r>
              <a:rPr lang="zh-CN" altLang="en-US" sz="2000" dirty="0">
                <a:latin typeface="Microsoft YaHei" panose="020B0503020204020204" pitchFamily="34" charset="-122"/>
                <a:ea typeface="Microsoft YaHei" panose="020B0503020204020204" pitchFamily="34" charset="-122"/>
              </a:rPr>
              <a:t>操作，商品会如何在</a:t>
            </a:r>
            <a:r>
              <a:rPr lang="en-US" altLang="zh-CN" sz="2000" dirty="0">
                <a:latin typeface="Microsoft YaHei" panose="020B0503020204020204" pitchFamily="34" charset="-122"/>
                <a:ea typeface="Microsoft YaHei" panose="020B0503020204020204" pitchFamily="34" charset="-122"/>
              </a:rPr>
              <a:t>K</a:t>
            </a:r>
            <a:r>
              <a:rPr lang="zh-CN" altLang="en-US" sz="2000" dirty="0">
                <a:latin typeface="Microsoft YaHei" panose="020B0503020204020204" pitchFamily="34" charset="-122"/>
                <a:ea typeface="Microsoft YaHei" panose="020B0503020204020204" pitchFamily="34" charset="-122"/>
              </a:rPr>
              <a:t>个箱子中排列？</a:t>
            </a:r>
          </a:p>
        </p:txBody>
      </p:sp>
    </p:spTree>
    <p:extLst>
      <p:ext uri="{BB962C8B-B14F-4D97-AF65-F5344CB8AC3E}">
        <p14:creationId xmlns:p14="http://schemas.microsoft.com/office/powerpoint/2010/main" val="151531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6.8 </a:t>
            </a:r>
            <a:r>
              <a:rPr lang="zh-CN" altLang="en-US" dirty="0"/>
              <a:t>离散事件模拟示例：*装箱问题（</a:t>
            </a:r>
            <a:r>
              <a:rPr lang="en-US" altLang="zh-CN" dirty="0"/>
              <a:t>LeetCode1172</a:t>
            </a:r>
            <a:r>
              <a:rPr lang="zh-CN" altLang="en-US" dirty="0"/>
              <a:t>）</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6.8 </a:t>
            </a:r>
            <a:r>
              <a:rPr lang="zh-CN" altLang="en-US" dirty="0"/>
              <a:t>应用场景</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4" name="文本框 3">
            <a:extLst>
              <a:ext uri="{FF2B5EF4-FFF2-40B4-BE49-F238E27FC236}">
                <a16:creationId xmlns:a16="http://schemas.microsoft.com/office/drawing/2014/main" id="{BF0FF857-FC63-E36D-00A5-5F262D43FCAD}"/>
              </a:ext>
            </a:extLst>
          </p:cNvPr>
          <p:cNvSpPr txBox="1"/>
          <p:nvPr/>
        </p:nvSpPr>
        <p:spPr>
          <a:xfrm>
            <a:off x="944178" y="1377650"/>
            <a:ext cx="10335227" cy="2653996"/>
          </a:xfrm>
          <a:prstGeom prst="rect">
            <a:avLst/>
          </a:prstGeom>
          <a:noFill/>
        </p:spPr>
        <p:txBody>
          <a:bodyPr wrap="square" rtlCol="0">
            <a:spAutoFit/>
          </a:bodyPr>
          <a:lstStyle/>
          <a:p>
            <a:pPr defTabSz="685800" eaLnBrk="0" fontAlgn="base" hangingPunct="0">
              <a:spcBef>
                <a:spcPct val="0"/>
              </a:spcBef>
              <a:spcAft>
                <a:spcPct val="0"/>
              </a:spcAft>
            </a:pPr>
            <a:r>
              <a:rPr lang="zh-CN" altLang="en-US" sz="2000" b="1" dirty="0">
                <a:solidFill>
                  <a:srgbClr val="000000"/>
                </a:solidFill>
                <a:latin typeface="Microsoft YaHei" panose="020B0503020204020204" pitchFamily="34" charset="-122"/>
                <a:ea typeface="Microsoft YaHei" panose="020B0503020204020204" pitchFamily="34" charset="-122"/>
              </a:rPr>
              <a:t>问题描述</a:t>
            </a:r>
            <a:r>
              <a:rPr lang="zh-CN" altLang="en-US" sz="2000" dirty="0">
                <a:solidFill>
                  <a:srgbClr val="000000"/>
                </a:solidFill>
                <a:latin typeface="Microsoft YaHei" panose="020B0503020204020204" pitchFamily="34" charset="-122"/>
                <a:ea typeface="Microsoft YaHei" panose="020B0503020204020204" pitchFamily="34" charset="-122"/>
              </a:rPr>
              <a:t>：</a:t>
            </a:r>
            <a:r>
              <a:rPr lang="en-US" altLang="zh-CN" sz="2000" dirty="0">
                <a:solidFill>
                  <a:srgbClr val="000000"/>
                </a:solidFill>
                <a:latin typeface="Microsoft YaHei" panose="020B0503020204020204" pitchFamily="34" charset="-122"/>
                <a:ea typeface="Microsoft YaHei" panose="020B0503020204020204" pitchFamily="34" charset="-122"/>
              </a:rPr>
              <a:t>K</a:t>
            </a:r>
            <a:r>
              <a:rPr lang="zh-CN" altLang="en-US" sz="2000" dirty="0">
                <a:solidFill>
                  <a:srgbClr val="000000"/>
                </a:solidFill>
                <a:latin typeface="Microsoft YaHei" panose="020B0503020204020204" pitchFamily="34" charset="-122"/>
                <a:ea typeface="Microsoft YaHei" panose="020B0503020204020204" pitchFamily="34" charset="-122"/>
              </a:rPr>
              <a:t>个箱子从左向右排成一列，最左边箱子编号</a:t>
            </a:r>
            <a:r>
              <a:rPr lang="en-US" altLang="zh-CN" sz="2000" dirty="0">
                <a:solidFill>
                  <a:srgbClr val="000000"/>
                </a:solidFill>
                <a:latin typeface="Microsoft YaHei" panose="020B0503020204020204" pitchFamily="34" charset="-122"/>
                <a:ea typeface="Microsoft YaHei" panose="020B0503020204020204" pitchFamily="34" charset="-122"/>
              </a:rPr>
              <a:t>1</a:t>
            </a:r>
            <a:r>
              <a:rPr lang="zh-CN" altLang="en-US" sz="2000" dirty="0">
                <a:solidFill>
                  <a:srgbClr val="000000"/>
                </a:solidFill>
                <a:latin typeface="Microsoft YaHei" panose="020B0503020204020204" pitchFamily="34" charset="-122"/>
                <a:ea typeface="Microsoft YaHei" panose="020B0503020204020204" pitchFamily="34" charset="-122"/>
              </a:rPr>
              <a:t>，每个箱子最多只能装</a:t>
            </a:r>
            <a:r>
              <a:rPr lang="en-US" altLang="zh-CN" sz="2000" dirty="0">
                <a:solidFill>
                  <a:srgbClr val="000000"/>
                </a:solidFill>
                <a:latin typeface="Microsoft YaHei" panose="020B0503020204020204" pitchFamily="34" charset="-122"/>
                <a:ea typeface="Microsoft YaHei" panose="020B0503020204020204" pitchFamily="34" charset="-122"/>
              </a:rPr>
              <a:t>C</a:t>
            </a:r>
            <a:r>
              <a:rPr lang="zh-CN" altLang="en-US" sz="2000" dirty="0">
                <a:solidFill>
                  <a:srgbClr val="000000"/>
                </a:solidFill>
                <a:latin typeface="Microsoft YaHei" panose="020B0503020204020204" pitchFamily="34" charset="-122"/>
                <a:ea typeface="Microsoft YaHei" panose="020B0503020204020204" pitchFamily="34" charset="-122"/>
              </a:rPr>
              <a:t>件商品（商品用正数</a:t>
            </a:r>
            <a:r>
              <a:rPr lang="en-US" altLang="zh-CN" sz="2000" dirty="0">
                <a:solidFill>
                  <a:srgbClr val="000000"/>
                </a:solidFill>
                <a:latin typeface="Microsoft YaHei" panose="020B0503020204020204" pitchFamily="34" charset="-122"/>
                <a:ea typeface="Microsoft YaHei" panose="020B0503020204020204" pitchFamily="34" charset="-122"/>
              </a:rPr>
              <a:t>ID</a:t>
            </a:r>
            <a:r>
              <a:rPr lang="zh-CN" altLang="en-US" sz="2000" dirty="0">
                <a:solidFill>
                  <a:srgbClr val="000000"/>
                </a:solidFill>
                <a:latin typeface="Microsoft YaHei" panose="020B0503020204020204" pitchFamily="34" charset="-122"/>
                <a:ea typeface="Microsoft YaHei" panose="020B0503020204020204" pitchFamily="34" charset="-122"/>
              </a:rPr>
              <a:t>表示），且装入的商品按照先进后出的顺序取出（</a:t>
            </a:r>
            <a:r>
              <a:rPr lang="zh-CN" altLang="en-US" sz="2000" dirty="0">
                <a:solidFill>
                  <a:srgbClr val="C00000"/>
                </a:solidFill>
                <a:latin typeface="Microsoft YaHei" panose="020B0503020204020204" pitchFamily="34" charset="-122"/>
                <a:ea typeface="Microsoft YaHei" panose="020B0503020204020204" pitchFamily="34" charset="-122"/>
              </a:rPr>
              <a:t>栈</a:t>
            </a:r>
            <a:r>
              <a:rPr lang="zh-CN" altLang="en-US" sz="2000" dirty="0">
                <a:solidFill>
                  <a:srgbClr val="000000"/>
                </a:solidFill>
                <a:latin typeface="Microsoft YaHei" panose="020B0503020204020204" pitchFamily="34" charset="-122"/>
                <a:ea typeface="Microsoft YaHei" panose="020B0503020204020204" pitchFamily="34" charset="-122"/>
              </a:rPr>
              <a:t>）。开始时所有箱子为空。重复</a:t>
            </a:r>
            <a:r>
              <a:rPr lang="en-US" altLang="zh-CN" sz="2000" dirty="0">
                <a:solidFill>
                  <a:srgbClr val="000000"/>
                </a:solidFill>
                <a:latin typeface="Microsoft YaHei" panose="020B0503020204020204" pitchFamily="34" charset="-122"/>
                <a:ea typeface="Microsoft YaHei" panose="020B0503020204020204" pitchFamily="34" charset="-122"/>
              </a:rPr>
              <a:t>N</a:t>
            </a:r>
            <a:r>
              <a:rPr lang="zh-CN" altLang="en-US" sz="2000" dirty="0">
                <a:solidFill>
                  <a:srgbClr val="000000"/>
                </a:solidFill>
                <a:latin typeface="Microsoft YaHei" panose="020B0503020204020204" pitchFamily="34" charset="-122"/>
                <a:ea typeface="Microsoft YaHei" panose="020B0503020204020204" pitchFamily="34" charset="-122"/>
              </a:rPr>
              <a:t>次操作，每次操作可执行的指令有三种：</a:t>
            </a:r>
            <a:r>
              <a:rPr lang="en-US" altLang="zh-CN" sz="2000" dirty="0">
                <a:solidFill>
                  <a:srgbClr val="0070C0"/>
                </a:solidFill>
                <a:latin typeface="Microsoft YaHei" panose="020B0503020204020204" pitchFamily="34" charset="-122"/>
                <a:ea typeface="Microsoft YaHei" panose="020B0503020204020204" pitchFamily="34" charset="-122"/>
              </a:rPr>
              <a:t>push, pop, </a:t>
            </a:r>
            <a:r>
              <a:rPr lang="en-US" altLang="zh-CN" sz="2000" dirty="0" err="1">
                <a:solidFill>
                  <a:srgbClr val="0070C0"/>
                </a:solidFill>
                <a:latin typeface="Microsoft YaHei" panose="020B0503020204020204" pitchFamily="34" charset="-122"/>
                <a:ea typeface="Microsoft YaHei" panose="020B0503020204020204" pitchFamily="34" charset="-122"/>
              </a:rPr>
              <a:t>popAt</a:t>
            </a:r>
            <a:r>
              <a:rPr lang="zh-CN" altLang="en-US" sz="2000" dirty="0">
                <a:solidFill>
                  <a:srgbClr val="000000"/>
                </a:solidFill>
                <a:latin typeface="Microsoft YaHei" panose="020B0503020204020204" pitchFamily="34" charset="-122"/>
                <a:ea typeface="Microsoft YaHei" panose="020B0503020204020204" pitchFamily="34" charset="-122"/>
              </a:rPr>
              <a:t>，其中</a:t>
            </a:r>
            <a:endParaRPr lang="en-US" altLang="zh-CN" sz="2000" dirty="0">
              <a:solidFill>
                <a:srgbClr val="000000"/>
              </a:solidFill>
              <a:latin typeface="Microsoft YaHei" panose="020B0503020204020204" pitchFamily="34" charset="-122"/>
              <a:ea typeface="Microsoft YaHei" panose="020B0503020204020204" pitchFamily="34" charset="-122"/>
            </a:endParaRPr>
          </a:p>
          <a:p>
            <a:pPr defTabSz="685800" eaLnBrk="0" fontAlgn="base" hangingPunct="0">
              <a:spcBef>
                <a:spcPct val="0"/>
              </a:spcBef>
              <a:spcAft>
                <a:spcPct val="0"/>
              </a:spcAft>
            </a:pPr>
            <a:endParaRPr lang="en-US" altLang="zh-CN" sz="2000" dirty="0">
              <a:solidFill>
                <a:srgbClr val="000000"/>
              </a:solidFill>
              <a:latin typeface="Microsoft YaHei" panose="020B0503020204020204" pitchFamily="34" charset="-122"/>
              <a:ea typeface="Microsoft YaHei" panose="020B0503020204020204" pitchFamily="34" charset="-122"/>
            </a:endParaRPr>
          </a:p>
          <a:p>
            <a:pPr marL="214313" indent="-214313" defTabSz="685800" eaLnBrk="0" fontAlgn="base" hangingPunct="0">
              <a:lnSpc>
                <a:spcPct val="150000"/>
              </a:lnSpc>
              <a:spcBef>
                <a:spcPct val="0"/>
              </a:spcBef>
              <a:spcAft>
                <a:spcPct val="0"/>
              </a:spcAft>
              <a:buFont typeface="Arial" panose="020B0604020202020204" pitchFamily="34" charset="0"/>
              <a:buChar char="•"/>
            </a:pPr>
            <a:r>
              <a:rPr lang="en-US" altLang="zh-CN" sz="2000" dirty="0">
                <a:solidFill>
                  <a:srgbClr val="0070C0"/>
                </a:solidFill>
                <a:latin typeface="Microsoft YaHei" panose="020B0503020204020204" pitchFamily="34" charset="-122"/>
                <a:ea typeface="Microsoft YaHei" panose="020B0503020204020204" pitchFamily="34" charset="-122"/>
              </a:rPr>
              <a:t>void push(int id)---</a:t>
            </a:r>
            <a:r>
              <a:rPr lang="zh-CN" altLang="en-US" sz="2000" dirty="0">
                <a:solidFill>
                  <a:srgbClr val="000000"/>
                </a:solidFill>
                <a:latin typeface="Microsoft YaHei" panose="020B0503020204020204" pitchFamily="34" charset="-122"/>
                <a:ea typeface="Microsoft YaHei" panose="020B0503020204020204" pitchFamily="34" charset="-122"/>
              </a:rPr>
              <a:t>把商品</a:t>
            </a:r>
            <a:r>
              <a:rPr lang="en-US" altLang="zh-CN" sz="2000" dirty="0">
                <a:solidFill>
                  <a:srgbClr val="000000"/>
                </a:solidFill>
                <a:latin typeface="Microsoft YaHei" panose="020B0503020204020204" pitchFamily="34" charset="-122"/>
                <a:ea typeface="Microsoft YaHei" panose="020B0503020204020204" pitchFamily="34" charset="-122"/>
              </a:rPr>
              <a:t>id</a:t>
            </a:r>
            <a:r>
              <a:rPr lang="zh-CN" altLang="en-US" sz="2000" dirty="0">
                <a:solidFill>
                  <a:srgbClr val="000000"/>
                </a:solidFill>
                <a:latin typeface="Microsoft YaHei" panose="020B0503020204020204" pitchFamily="34" charset="-122"/>
                <a:ea typeface="Microsoft YaHei" panose="020B0503020204020204" pitchFamily="34" charset="-122"/>
              </a:rPr>
              <a:t>放入</a:t>
            </a:r>
            <a:r>
              <a:rPr lang="zh-CN" altLang="en-US" sz="2000" dirty="0">
                <a:solidFill>
                  <a:srgbClr val="00B0F0"/>
                </a:solidFill>
                <a:latin typeface="Microsoft YaHei" panose="020B0503020204020204" pitchFamily="34" charset="-122"/>
                <a:ea typeface="Microsoft YaHei" panose="020B0503020204020204" pitchFamily="34" charset="-122"/>
              </a:rPr>
              <a:t>从左向右第一个</a:t>
            </a:r>
            <a:r>
              <a:rPr lang="zh-CN" altLang="en-US" sz="2000" dirty="0">
                <a:solidFill>
                  <a:srgbClr val="C00000"/>
                </a:solidFill>
                <a:latin typeface="Microsoft YaHei" panose="020B0503020204020204" pitchFamily="34" charset="-122"/>
                <a:ea typeface="Microsoft YaHei" panose="020B0503020204020204" pitchFamily="34" charset="-122"/>
              </a:rPr>
              <a:t>未满</a:t>
            </a:r>
            <a:r>
              <a:rPr lang="zh-CN" altLang="en-US" sz="2000" dirty="0">
                <a:solidFill>
                  <a:srgbClr val="000000"/>
                </a:solidFill>
                <a:latin typeface="Microsoft YaHei" panose="020B0503020204020204" pitchFamily="34" charset="-122"/>
                <a:ea typeface="Microsoft YaHei" panose="020B0503020204020204" pitchFamily="34" charset="-122"/>
              </a:rPr>
              <a:t>的箱子</a:t>
            </a:r>
            <a:endParaRPr lang="en-US" altLang="zh-CN" sz="2000" dirty="0">
              <a:solidFill>
                <a:srgbClr val="000000"/>
              </a:solidFill>
              <a:latin typeface="Microsoft YaHei" panose="020B0503020204020204" pitchFamily="34" charset="-122"/>
              <a:ea typeface="Microsoft YaHei" panose="020B0503020204020204" pitchFamily="34" charset="-122"/>
            </a:endParaRPr>
          </a:p>
          <a:p>
            <a:pPr marL="214313" indent="-214313" defTabSz="685800" eaLnBrk="0" fontAlgn="base" hangingPunct="0">
              <a:lnSpc>
                <a:spcPct val="150000"/>
              </a:lnSpc>
              <a:spcBef>
                <a:spcPct val="0"/>
              </a:spcBef>
              <a:spcAft>
                <a:spcPct val="0"/>
              </a:spcAft>
              <a:buFont typeface="Arial" panose="020B0604020202020204" pitchFamily="34" charset="0"/>
              <a:buChar char="•"/>
            </a:pPr>
            <a:r>
              <a:rPr lang="en-US" altLang="zh-CN" sz="2000" dirty="0">
                <a:solidFill>
                  <a:srgbClr val="0070C0"/>
                </a:solidFill>
                <a:latin typeface="Microsoft YaHei" panose="020B0503020204020204" pitchFamily="34" charset="-122"/>
                <a:ea typeface="Microsoft YaHei" panose="020B0503020204020204" pitchFamily="34" charset="-122"/>
              </a:rPr>
              <a:t>int pop()---</a:t>
            </a:r>
            <a:r>
              <a:rPr lang="zh-CN" altLang="en-US" sz="2000" dirty="0">
                <a:solidFill>
                  <a:srgbClr val="000000"/>
                </a:solidFill>
                <a:latin typeface="Microsoft YaHei" panose="020B0503020204020204" pitchFamily="34" charset="-122"/>
                <a:ea typeface="Microsoft YaHei" panose="020B0503020204020204" pitchFamily="34" charset="-122"/>
              </a:rPr>
              <a:t>取出</a:t>
            </a:r>
            <a:r>
              <a:rPr lang="zh-CN" altLang="en-US" sz="2000" dirty="0">
                <a:solidFill>
                  <a:srgbClr val="00B0F0"/>
                </a:solidFill>
                <a:latin typeface="Microsoft YaHei" panose="020B0503020204020204" pitchFamily="34" charset="-122"/>
                <a:ea typeface="Microsoft YaHei" panose="020B0503020204020204" pitchFamily="34" charset="-122"/>
              </a:rPr>
              <a:t>从右往左第一个</a:t>
            </a:r>
            <a:r>
              <a:rPr lang="zh-CN" altLang="en-US" sz="2000" dirty="0">
                <a:solidFill>
                  <a:srgbClr val="C00000"/>
                </a:solidFill>
                <a:latin typeface="Microsoft YaHei" panose="020B0503020204020204" pitchFamily="34" charset="-122"/>
                <a:ea typeface="Microsoft YaHei" panose="020B0503020204020204" pitchFamily="34" charset="-122"/>
              </a:rPr>
              <a:t>非空</a:t>
            </a:r>
            <a:r>
              <a:rPr lang="zh-CN" altLang="en-US" sz="2000" dirty="0">
                <a:solidFill>
                  <a:srgbClr val="00B0F0"/>
                </a:solidFill>
                <a:latin typeface="Microsoft YaHei" panose="020B0503020204020204" pitchFamily="34" charset="-122"/>
                <a:ea typeface="Microsoft YaHei" panose="020B0503020204020204" pitchFamily="34" charset="-122"/>
              </a:rPr>
              <a:t>箱子</a:t>
            </a:r>
            <a:r>
              <a:rPr lang="zh-CN" altLang="en-US" sz="2000" dirty="0">
                <a:solidFill>
                  <a:srgbClr val="000000"/>
                </a:solidFill>
                <a:latin typeface="Microsoft YaHei" panose="020B0503020204020204" pitchFamily="34" charset="-122"/>
                <a:ea typeface="Microsoft YaHei" panose="020B0503020204020204" pitchFamily="34" charset="-122"/>
              </a:rPr>
              <a:t>里最上面的商品，如果所有栈为空，返回</a:t>
            </a:r>
            <a:r>
              <a:rPr lang="en-US" altLang="zh-CN" sz="2000" dirty="0">
                <a:solidFill>
                  <a:srgbClr val="000000"/>
                </a:solidFill>
                <a:latin typeface="Microsoft YaHei" panose="020B0503020204020204" pitchFamily="34" charset="-122"/>
                <a:ea typeface="Microsoft YaHei" panose="020B0503020204020204" pitchFamily="34" charset="-122"/>
              </a:rPr>
              <a:t>-1</a:t>
            </a:r>
          </a:p>
          <a:p>
            <a:pPr marL="214313" indent="-214313" defTabSz="685800" eaLnBrk="0" fontAlgn="base" hangingPunct="0">
              <a:lnSpc>
                <a:spcPct val="150000"/>
              </a:lnSpc>
              <a:spcBef>
                <a:spcPct val="0"/>
              </a:spcBef>
              <a:spcAft>
                <a:spcPct val="0"/>
              </a:spcAft>
              <a:buFont typeface="Arial" panose="020B0604020202020204" pitchFamily="34" charset="0"/>
              <a:buChar char="•"/>
            </a:pPr>
            <a:r>
              <a:rPr lang="en-US" altLang="zh-CN" sz="2000" dirty="0">
                <a:solidFill>
                  <a:srgbClr val="0070C0"/>
                </a:solidFill>
                <a:latin typeface="Microsoft YaHei" panose="020B0503020204020204" pitchFamily="34" charset="-122"/>
                <a:ea typeface="Microsoft YaHei" panose="020B0503020204020204" pitchFamily="34" charset="-122"/>
              </a:rPr>
              <a:t>int </a:t>
            </a:r>
            <a:r>
              <a:rPr lang="en-US" altLang="zh-CN" sz="2000" dirty="0" err="1">
                <a:solidFill>
                  <a:srgbClr val="0070C0"/>
                </a:solidFill>
                <a:latin typeface="Microsoft YaHei" panose="020B0503020204020204" pitchFamily="34" charset="-122"/>
                <a:ea typeface="Microsoft YaHei" panose="020B0503020204020204" pitchFamily="34" charset="-122"/>
              </a:rPr>
              <a:t>popAt</a:t>
            </a:r>
            <a:r>
              <a:rPr lang="en-US" altLang="zh-CN" sz="2000" dirty="0">
                <a:solidFill>
                  <a:srgbClr val="0070C0"/>
                </a:solidFill>
                <a:latin typeface="Microsoft YaHei" panose="020B0503020204020204" pitchFamily="34" charset="-122"/>
                <a:ea typeface="Microsoft YaHei" panose="020B0503020204020204" pitchFamily="34" charset="-122"/>
              </a:rPr>
              <a:t>(int k)---</a:t>
            </a:r>
            <a:r>
              <a:rPr lang="zh-CN" altLang="en-US" sz="2000" dirty="0">
                <a:solidFill>
                  <a:srgbClr val="000000"/>
                </a:solidFill>
                <a:latin typeface="Microsoft YaHei" panose="020B0503020204020204" pitchFamily="34" charset="-122"/>
                <a:ea typeface="Microsoft YaHei" panose="020B0503020204020204" pitchFamily="34" charset="-122"/>
              </a:rPr>
              <a:t>取出第</a:t>
            </a:r>
            <a:r>
              <a:rPr lang="en-US" altLang="zh-CN" sz="2000" dirty="0">
                <a:solidFill>
                  <a:srgbClr val="000000"/>
                </a:solidFill>
                <a:latin typeface="Microsoft YaHei" panose="020B0503020204020204" pitchFamily="34" charset="-122"/>
                <a:ea typeface="Microsoft YaHei" panose="020B0503020204020204" pitchFamily="34" charset="-122"/>
              </a:rPr>
              <a:t>k</a:t>
            </a:r>
            <a:r>
              <a:rPr lang="zh-CN" altLang="en-US" sz="2000" dirty="0">
                <a:solidFill>
                  <a:srgbClr val="000000"/>
                </a:solidFill>
                <a:latin typeface="Microsoft YaHei" panose="020B0503020204020204" pitchFamily="34" charset="-122"/>
                <a:ea typeface="Microsoft YaHei" panose="020B0503020204020204" pitchFamily="34" charset="-122"/>
              </a:rPr>
              <a:t>个箱子里</a:t>
            </a:r>
            <a:r>
              <a:rPr lang="zh-CN" altLang="en-US" sz="2000" dirty="0">
                <a:solidFill>
                  <a:srgbClr val="C00000"/>
                </a:solidFill>
                <a:latin typeface="Microsoft YaHei" panose="020B0503020204020204" pitchFamily="34" charset="-122"/>
                <a:ea typeface="Microsoft YaHei" panose="020B0503020204020204" pitchFamily="34" charset="-122"/>
              </a:rPr>
              <a:t>最上面的商品</a:t>
            </a:r>
            <a:r>
              <a:rPr lang="zh-CN" altLang="en-US" sz="2000" dirty="0">
                <a:solidFill>
                  <a:srgbClr val="000000"/>
                </a:solidFill>
                <a:latin typeface="Microsoft YaHei" panose="020B0503020204020204" pitchFamily="34" charset="-122"/>
                <a:ea typeface="Microsoft YaHei" panose="020B0503020204020204" pitchFamily="34" charset="-122"/>
              </a:rPr>
              <a:t>，如果栈为空，返回</a:t>
            </a:r>
            <a:r>
              <a:rPr lang="en-US" altLang="zh-CN" sz="2000" dirty="0">
                <a:solidFill>
                  <a:srgbClr val="000000"/>
                </a:solidFill>
                <a:latin typeface="Microsoft YaHei" panose="020B0503020204020204" pitchFamily="34" charset="-122"/>
                <a:ea typeface="Microsoft YaHei" panose="020B0503020204020204" pitchFamily="34" charset="-122"/>
              </a:rPr>
              <a:t>-1</a:t>
            </a:r>
            <a:endParaRPr lang="zh-CN" altLang="en-US" sz="2000" dirty="0">
              <a:solidFill>
                <a:srgbClr val="000000"/>
              </a:solidFill>
              <a:latin typeface="Microsoft YaHei" panose="020B0503020204020204" pitchFamily="34" charset="-122"/>
              <a:ea typeface="Microsoft YaHei" panose="020B0503020204020204" pitchFamily="34" charset="-122"/>
            </a:endParaRPr>
          </a:p>
        </p:txBody>
      </p:sp>
      <p:graphicFrame>
        <p:nvGraphicFramePr>
          <p:cNvPr id="2" name="表格 1">
            <a:extLst>
              <a:ext uri="{FF2B5EF4-FFF2-40B4-BE49-F238E27FC236}">
                <a16:creationId xmlns:a16="http://schemas.microsoft.com/office/drawing/2014/main" id="{FEF6FE4A-4180-9E61-E0ED-3583BD04B97F}"/>
              </a:ext>
            </a:extLst>
          </p:cNvPr>
          <p:cNvGraphicFramePr>
            <a:graphicFrameLocks noGrp="1"/>
          </p:cNvGraphicFramePr>
          <p:nvPr>
            <p:extLst>
              <p:ext uri="{D42A27DB-BD31-4B8C-83A1-F6EECF244321}">
                <p14:modId xmlns:p14="http://schemas.microsoft.com/office/powerpoint/2010/main" val="1610421575"/>
              </p:ext>
            </p:extLst>
          </p:nvPr>
        </p:nvGraphicFramePr>
        <p:xfrm>
          <a:off x="5448585" y="5130817"/>
          <a:ext cx="400050" cy="937260"/>
        </p:xfrm>
        <a:graphic>
          <a:graphicData uri="http://schemas.openxmlformats.org/drawingml/2006/table">
            <a:tbl>
              <a:tblPr firstRow="1" bandRow="1">
                <a:tableStyleId>{69C7853C-536D-4A76-A0AE-DD22124D55A5}</a:tableStyleId>
              </a:tblPr>
              <a:tblGrid>
                <a:gridCol w="400050">
                  <a:extLst>
                    <a:ext uri="{9D8B030D-6E8A-4147-A177-3AD203B41FA5}">
                      <a16:colId xmlns:a16="http://schemas.microsoft.com/office/drawing/2014/main" val="2287774310"/>
                    </a:ext>
                  </a:extLst>
                </a:gridCol>
              </a:tblGrid>
              <a:tr h="278130">
                <a:tc>
                  <a:txBody>
                    <a:bodyPr/>
                    <a:lstStyle/>
                    <a:p>
                      <a:pPr algn="ctr"/>
                      <a:r>
                        <a:rPr lang="en-US" altLang="zh-CN" sz="1600" b="0" dirty="0">
                          <a:solidFill>
                            <a:schemeClr val="bg1"/>
                          </a:solidFill>
                        </a:rPr>
                        <a:t>3</a:t>
                      </a:r>
                      <a:endParaRPr lang="zh-CN" altLang="en-US" sz="1600" b="0" dirty="0">
                        <a:solidFill>
                          <a:schemeClr val="bg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908566"/>
                  </a:ext>
                </a:extLst>
              </a:tr>
              <a:tr h="278130">
                <a:tc>
                  <a:txBody>
                    <a:bodyPr/>
                    <a:lstStyle/>
                    <a:p>
                      <a:pPr algn="ctr"/>
                      <a:r>
                        <a:rPr lang="en-US" altLang="zh-CN" sz="1600" dirty="0">
                          <a:solidFill>
                            <a:schemeClr val="bg1"/>
                          </a:solidFill>
                        </a:rPr>
                        <a:t>8</a:t>
                      </a:r>
                      <a:endParaRPr lang="zh-CN" altLang="en-US" sz="1600" dirty="0">
                        <a:solidFill>
                          <a:schemeClr val="bg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5677873"/>
                  </a:ext>
                </a:extLst>
              </a:tr>
              <a:tr h="278130">
                <a:tc>
                  <a:txBody>
                    <a:bodyPr/>
                    <a:lstStyle/>
                    <a:p>
                      <a:pPr algn="ctr"/>
                      <a:r>
                        <a:rPr lang="en-US" altLang="zh-CN" sz="1600" dirty="0">
                          <a:solidFill>
                            <a:schemeClr val="bg1"/>
                          </a:solidFill>
                        </a:rPr>
                        <a:t>5</a:t>
                      </a:r>
                      <a:endParaRPr lang="zh-CN" altLang="en-US" sz="1600" dirty="0">
                        <a:solidFill>
                          <a:schemeClr val="bg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96295"/>
                  </a:ext>
                </a:extLst>
              </a:tr>
            </a:tbl>
          </a:graphicData>
        </a:graphic>
      </p:graphicFrame>
      <p:graphicFrame>
        <p:nvGraphicFramePr>
          <p:cNvPr id="3" name="表格 2">
            <a:extLst>
              <a:ext uri="{FF2B5EF4-FFF2-40B4-BE49-F238E27FC236}">
                <a16:creationId xmlns:a16="http://schemas.microsoft.com/office/drawing/2014/main" id="{C3D8E635-7F1C-CAC0-3A03-E764F91312E8}"/>
              </a:ext>
            </a:extLst>
          </p:cNvPr>
          <p:cNvGraphicFramePr>
            <a:graphicFrameLocks noGrp="1"/>
          </p:cNvGraphicFramePr>
          <p:nvPr>
            <p:extLst>
              <p:ext uri="{D42A27DB-BD31-4B8C-83A1-F6EECF244321}">
                <p14:modId xmlns:p14="http://schemas.microsoft.com/office/powerpoint/2010/main" val="233246616"/>
              </p:ext>
            </p:extLst>
          </p:nvPr>
        </p:nvGraphicFramePr>
        <p:xfrm>
          <a:off x="5927217" y="5130817"/>
          <a:ext cx="400050" cy="937260"/>
        </p:xfrm>
        <a:graphic>
          <a:graphicData uri="http://schemas.openxmlformats.org/drawingml/2006/table">
            <a:tbl>
              <a:tblPr firstRow="1" bandRow="1">
                <a:tableStyleId>{69C7853C-536D-4A76-A0AE-DD22124D55A5}</a:tableStyleId>
              </a:tblPr>
              <a:tblGrid>
                <a:gridCol w="400050">
                  <a:extLst>
                    <a:ext uri="{9D8B030D-6E8A-4147-A177-3AD203B41FA5}">
                      <a16:colId xmlns:a16="http://schemas.microsoft.com/office/drawing/2014/main" val="2287774310"/>
                    </a:ext>
                  </a:extLst>
                </a:gridCol>
              </a:tblGrid>
              <a:tr h="278130">
                <a:tc>
                  <a:txBody>
                    <a:bodyPr/>
                    <a:lstStyle/>
                    <a:p>
                      <a:pPr algn="ctr"/>
                      <a:endParaRPr lang="zh-CN" altLang="en-US" sz="1600" dirty="0">
                        <a:solidFill>
                          <a:schemeClr val="bg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908566"/>
                  </a:ext>
                </a:extLst>
              </a:tr>
              <a:tr h="278130">
                <a:tc>
                  <a:txBody>
                    <a:bodyPr/>
                    <a:lstStyle/>
                    <a:p>
                      <a:pPr algn="ctr"/>
                      <a:r>
                        <a:rPr lang="en-US" altLang="zh-CN" sz="1600" dirty="0">
                          <a:solidFill>
                            <a:schemeClr val="bg1"/>
                          </a:solidFill>
                        </a:rPr>
                        <a:t>10</a:t>
                      </a:r>
                      <a:endParaRPr lang="zh-CN" altLang="en-US" sz="1600" dirty="0">
                        <a:solidFill>
                          <a:schemeClr val="bg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5677873"/>
                  </a:ext>
                </a:extLst>
              </a:tr>
              <a:tr h="278130">
                <a:tc>
                  <a:txBody>
                    <a:bodyPr/>
                    <a:lstStyle/>
                    <a:p>
                      <a:pPr algn="ctr"/>
                      <a:r>
                        <a:rPr lang="en-US" altLang="zh-CN" sz="1600" dirty="0">
                          <a:solidFill>
                            <a:schemeClr val="bg1"/>
                          </a:solidFill>
                        </a:rPr>
                        <a:t>2</a:t>
                      </a:r>
                      <a:endParaRPr lang="zh-CN" altLang="en-US" sz="1600" dirty="0">
                        <a:solidFill>
                          <a:schemeClr val="bg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96295"/>
                  </a:ext>
                </a:extLst>
              </a:tr>
            </a:tbl>
          </a:graphicData>
        </a:graphic>
      </p:graphicFrame>
      <p:graphicFrame>
        <p:nvGraphicFramePr>
          <p:cNvPr id="9" name="表格 8">
            <a:extLst>
              <a:ext uri="{FF2B5EF4-FFF2-40B4-BE49-F238E27FC236}">
                <a16:creationId xmlns:a16="http://schemas.microsoft.com/office/drawing/2014/main" id="{47A69F6E-082F-0CBA-BA5C-AEDA607D43B6}"/>
              </a:ext>
            </a:extLst>
          </p:cNvPr>
          <p:cNvGraphicFramePr>
            <a:graphicFrameLocks noGrp="1"/>
          </p:cNvGraphicFramePr>
          <p:nvPr>
            <p:extLst>
              <p:ext uri="{D42A27DB-BD31-4B8C-83A1-F6EECF244321}">
                <p14:modId xmlns:p14="http://schemas.microsoft.com/office/powerpoint/2010/main" val="4055306581"/>
              </p:ext>
            </p:extLst>
          </p:nvPr>
        </p:nvGraphicFramePr>
        <p:xfrm>
          <a:off x="6405848" y="5130817"/>
          <a:ext cx="400050" cy="937260"/>
        </p:xfrm>
        <a:graphic>
          <a:graphicData uri="http://schemas.openxmlformats.org/drawingml/2006/table">
            <a:tbl>
              <a:tblPr firstRow="1" bandRow="1">
                <a:tableStyleId>{69C7853C-536D-4A76-A0AE-DD22124D55A5}</a:tableStyleId>
              </a:tblPr>
              <a:tblGrid>
                <a:gridCol w="400050">
                  <a:extLst>
                    <a:ext uri="{9D8B030D-6E8A-4147-A177-3AD203B41FA5}">
                      <a16:colId xmlns:a16="http://schemas.microsoft.com/office/drawing/2014/main" val="2287774310"/>
                    </a:ext>
                  </a:extLst>
                </a:gridCol>
              </a:tblGrid>
              <a:tr h="278130">
                <a:tc>
                  <a:txBody>
                    <a:bodyPr/>
                    <a:lstStyle/>
                    <a:p>
                      <a:pPr algn="ctr"/>
                      <a:endParaRPr lang="zh-CN" altLang="en-US" sz="1600" dirty="0">
                        <a:solidFill>
                          <a:schemeClr val="bg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908566"/>
                  </a:ext>
                </a:extLst>
              </a:tr>
              <a:tr h="278130">
                <a:tc>
                  <a:txBody>
                    <a:bodyPr/>
                    <a:lstStyle/>
                    <a:p>
                      <a:pPr algn="ctr"/>
                      <a:endParaRPr lang="zh-CN" altLang="en-US" sz="1600" dirty="0">
                        <a:solidFill>
                          <a:schemeClr val="bg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5677873"/>
                  </a:ext>
                </a:extLst>
              </a:tr>
              <a:tr h="278130">
                <a:tc>
                  <a:txBody>
                    <a:bodyPr/>
                    <a:lstStyle/>
                    <a:p>
                      <a:pPr algn="ctr"/>
                      <a:r>
                        <a:rPr lang="en-US" altLang="zh-CN" sz="1600" dirty="0">
                          <a:solidFill>
                            <a:schemeClr val="bg1"/>
                          </a:solidFill>
                        </a:rPr>
                        <a:t>9</a:t>
                      </a:r>
                      <a:endParaRPr lang="zh-CN" altLang="en-US" sz="1600" dirty="0">
                        <a:solidFill>
                          <a:schemeClr val="bg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96295"/>
                  </a:ext>
                </a:extLst>
              </a:tr>
            </a:tbl>
          </a:graphicData>
        </a:graphic>
      </p:graphicFrame>
      <p:graphicFrame>
        <p:nvGraphicFramePr>
          <p:cNvPr id="23" name="表格 22">
            <a:extLst>
              <a:ext uri="{FF2B5EF4-FFF2-40B4-BE49-F238E27FC236}">
                <a16:creationId xmlns:a16="http://schemas.microsoft.com/office/drawing/2014/main" id="{8CB465AC-A66F-4CB6-9238-FBF305F75B7F}"/>
              </a:ext>
            </a:extLst>
          </p:cNvPr>
          <p:cNvGraphicFramePr>
            <a:graphicFrameLocks noGrp="1"/>
          </p:cNvGraphicFramePr>
          <p:nvPr>
            <p:extLst>
              <p:ext uri="{D42A27DB-BD31-4B8C-83A1-F6EECF244321}">
                <p14:modId xmlns:p14="http://schemas.microsoft.com/office/powerpoint/2010/main" val="4046708618"/>
              </p:ext>
            </p:extLst>
          </p:nvPr>
        </p:nvGraphicFramePr>
        <p:xfrm>
          <a:off x="6884479" y="5130817"/>
          <a:ext cx="400050" cy="937260"/>
        </p:xfrm>
        <a:graphic>
          <a:graphicData uri="http://schemas.openxmlformats.org/drawingml/2006/table">
            <a:tbl>
              <a:tblPr firstRow="1" bandRow="1">
                <a:tableStyleId>{69C7853C-536D-4A76-A0AE-DD22124D55A5}</a:tableStyleId>
              </a:tblPr>
              <a:tblGrid>
                <a:gridCol w="400050">
                  <a:extLst>
                    <a:ext uri="{9D8B030D-6E8A-4147-A177-3AD203B41FA5}">
                      <a16:colId xmlns:a16="http://schemas.microsoft.com/office/drawing/2014/main" val="2287774310"/>
                    </a:ext>
                  </a:extLst>
                </a:gridCol>
              </a:tblGrid>
              <a:tr h="278130">
                <a:tc>
                  <a:txBody>
                    <a:bodyPr/>
                    <a:lstStyle/>
                    <a:p>
                      <a:pPr algn="ctr"/>
                      <a:endParaRPr lang="zh-CN" altLang="en-US" sz="1600" dirty="0">
                        <a:solidFill>
                          <a:schemeClr val="bg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908566"/>
                  </a:ext>
                </a:extLst>
              </a:tr>
              <a:tr h="278130">
                <a:tc>
                  <a:txBody>
                    <a:bodyPr/>
                    <a:lstStyle/>
                    <a:p>
                      <a:pPr algn="ctr"/>
                      <a:r>
                        <a:rPr lang="en-US" altLang="zh-CN" sz="1600" dirty="0">
                          <a:solidFill>
                            <a:schemeClr val="bg1"/>
                          </a:solidFill>
                        </a:rPr>
                        <a:t>7</a:t>
                      </a:r>
                      <a:endParaRPr lang="zh-CN" altLang="en-US" sz="1600" dirty="0">
                        <a:solidFill>
                          <a:schemeClr val="bg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5677873"/>
                  </a:ext>
                </a:extLst>
              </a:tr>
              <a:tr h="278130">
                <a:tc>
                  <a:txBody>
                    <a:bodyPr/>
                    <a:lstStyle/>
                    <a:p>
                      <a:pPr algn="ctr"/>
                      <a:r>
                        <a:rPr lang="en-US" altLang="zh-CN" sz="1600" dirty="0">
                          <a:solidFill>
                            <a:schemeClr val="bg1"/>
                          </a:solidFill>
                        </a:rPr>
                        <a:t>2</a:t>
                      </a:r>
                      <a:endParaRPr lang="zh-CN" altLang="en-US" sz="1600" dirty="0">
                        <a:solidFill>
                          <a:schemeClr val="bg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96295"/>
                  </a:ext>
                </a:extLst>
              </a:tr>
            </a:tbl>
          </a:graphicData>
        </a:graphic>
      </p:graphicFrame>
      <p:sp>
        <p:nvSpPr>
          <p:cNvPr id="25" name="文本框 24">
            <a:extLst>
              <a:ext uri="{FF2B5EF4-FFF2-40B4-BE49-F238E27FC236}">
                <a16:creationId xmlns:a16="http://schemas.microsoft.com/office/drawing/2014/main" id="{CA814A2B-A906-3335-E800-82B7A32576B0}"/>
              </a:ext>
            </a:extLst>
          </p:cNvPr>
          <p:cNvSpPr txBox="1"/>
          <p:nvPr/>
        </p:nvSpPr>
        <p:spPr>
          <a:xfrm>
            <a:off x="5524057" y="6083978"/>
            <a:ext cx="284052" cy="338554"/>
          </a:xfrm>
          <a:prstGeom prst="rect">
            <a:avLst/>
          </a:prstGeom>
          <a:noFill/>
        </p:spPr>
        <p:txBody>
          <a:bodyPr wrap="none" rtlCol="0">
            <a:spAutoFit/>
          </a:bodyPr>
          <a:lstStyle/>
          <a:p>
            <a:pPr defTabSz="685800" eaLnBrk="0" fontAlgn="base" hangingPunct="0">
              <a:spcBef>
                <a:spcPct val="0"/>
              </a:spcBef>
              <a:spcAft>
                <a:spcPct val="0"/>
              </a:spcAft>
            </a:pPr>
            <a:r>
              <a:rPr lang="en-US" altLang="zh-CN" sz="1600" dirty="0">
                <a:solidFill>
                  <a:srgbClr val="000000"/>
                </a:solidFill>
                <a:latin typeface="Segoe UI Black" panose="020B0A02040204020203" pitchFamily="34" charset="0"/>
                <a:ea typeface="Segoe UI Black" panose="020B0A02040204020203" pitchFamily="34" charset="0"/>
              </a:rPr>
              <a:t>1</a:t>
            </a:r>
            <a:endParaRPr lang="zh-CN" altLang="en-US" sz="1600" dirty="0">
              <a:solidFill>
                <a:srgbClr val="000000"/>
              </a:solidFill>
              <a:latin typeface="Segoe UI Black" panose="020B0A02040204020203" pitchFamily="34" charset="0"/>
              <a:ea typeface="宋体" panose="02010600030101010101" pitchFamily="2" charset="-122"/>
            </a:endParaRPr>
          </a:p>
        </p:txBody>
      </p:sp>
      <p:sp>
        <p:nvSpPr>
          <p:cNvPr id="26" name="文本框 25">
            <a:extLst>
              <a:ext uri="{FF2B5EF4-FFF2-40B4-BE49-F238E27FC236}">
                <a16:creationId xmlns:a16="http://schemas.microsoft.com/office/drawing/2014/main" id="{87056172-395F-0CF5-F560-A7AD4C05FEC1}"/>
              </a:ext>
            </a:extLst>
          </p:cNvPr>
          <p:cNvSpPr txBox="1"/>
          <p:nvPr/>
        </p:nvSpPr>
        <p:spPr>
          <a:xfrm>
            <a:off x="6013866" y="6083978"/>
            <a:ext cx="308098" cy="338554"/>
          </a:xfrm>
          <a:prstGeom prst="rect">
            <a:avLst/>
          </a:prstGeom>
          <a:noFill/>
        </p:spPr>
        <p:txBody>
          <a:bodyPr wrap="none" rtlCol="0">
            <a:spAutoFit/>
          </a:bodyPr>
          <a:lstStyle/>
          <a:p>
            <a:pPr defTabSz="685800" eaLnBrk="0" fontAlgn="base" hangingPunct="0">
              <a:spcBef>
                <a:spcPct val="0"/>
              </a:spcBef>
              <a:spcAft>
                <a:spcPct val="0"/>
              </a:spcAft>
            </a:pPr>
            <a:r>
              <a:rPr lang="en-US" altLang="zh-CN" sz="1600" dirty="0">
                <a:solidFill>
                  <a:srgbClr val="000000"/>
                </a:solidFill>
                <a:latin typeface="Segoe UI Black" panose="020B0A02040204020203" pitchFamily="34" charset="0"/>
                <a:ea typeface="Segoe UI Black" panose="020B0A02040204020203" pitchFamily="34" charset="0"/>
              </a:rPr>
              <a:t>2</a:t>
            </a:r>
            <a:endParaRPr lang="zh-CN" altLang="en-US" sz="1600" dirty="0">
              <a:solidFill>
                <a:srgbClr val="000000"/>
              </a:solidFill>
              <a:latin typeface="Segoe UI Black" panose="020B0A02040204020203" pitchFamily="34" charset="0"/>
              <a:ea typeface="宋体" panose="02010600030101010101" pitchFamily="2" charset="-122"/>
            </a:endParaRPr>
          </a:p>
        </p:txBody>
      </p:sp>
      <p:sp>
        <p:nvSpPr>
          <p:cNvPr id="27" name="文本框 26">
            <a:extLst>
              <a:ext uri="{FF2B5EF4-FFF2-40B4-BE49-F238E27FC236}">
                <a16:creationId xmlns:a16="http://schemas.microsoft.com/office/drawing/2014/main" id="{11F87529-2827-E66A-C224-20A276DD9818}"/>
              </a:ext>
            </a:extLst>
          </p:cNvPr>
          <p:cNvSpPr txBox="1"/>
          <p:nvPr/>
        </p:nvSpPr>
        <p:spPr>
          <a:xfrm>
            <a:off x="6485354" y="6083978"/>
            <a:ext cx="308098" cy="338554"/>
          </a:xfrm>
          <a:prstGeom prst="rect">
            <a:avLst/>
          </a:prstGeom>
          <a:noFill/>
        </p:spPr>
        <p:txBody>
          <a:bodyPr wrap="none" rtlCol="0">
            <a:spAutoFit/>
          </a:bodyPr>
          <a:lstStyle/>
          <a:p>
            <a:pPr defTabSz="685800" eaLnBrk="0" fontAlgn="base" hangingPunct="0">
              <a:spcBef>
                <a:spcPct val="0"/>
              </a:spcBef>
              <a:spcAft>
                <a:spcPct val="0"/>
              </a:spcAft>
            </a:pPr>
            <a:r>
              <a:rPr lang="en-US" altLang="zh-CN" sz="1600" dirty="0">
                <a:solidFill>
                  <a:srgbClr val="000000"/>
                </a:solidFill>
                <a:latin typeface="Segoe UI Black" panose="020B0A02040204020203" pitchFamily="34" charset="0"/>
                <a:ea typeface="Segoe UI Black" panose="020B0A02040204020203" pitchFamily="34" charset="0"/>
              </a:rPr>
              <a:t>3</a:t>
            </a:r>
            <a:endParaRPr lang="zh-CN" altLang="en-US" sz="1600" dirty="0">
              <a:solidFill>
                <a:srgbClr val="000000"/>
              </a:solidFill>
              <a:latin typeface="Segoe UI Black" panose="020B0A02040204020203" pitchFamily="34" charset="0"/>
              <a:ea typeface="宋体" panose="02010600030101010101" pitchFamily="2" charset="-122"/>
            </a:endParaRPr>
          </a:p>
        </p:txBody>
      </p:sp>
      <p:sp>
        <p:nvSpPr>
          <p:cNvPr id="28" name="文本框 27">
            <a:extLst>
              <a:ext uri="{FF2B5EF4-FFF2-40B4-BE49-F238E27FC236}">
                <a16:creationId xmlns:a16="http://schemas.microsoft.com/office/drawing/2014/main" id="{2716F6C9-DB31-E0D0-4B21-65EAE782EF21}"/>
              </a:ext>
            </a:extLst>
          </p:cNvPr>
          <p:cNvSpPr txBox="1"/>
          <p:nvPr/>
        </p:nvSpPr>
        <p:spPr>
          <a:xfrm>
            <a:off x="6963985" y="6083978"/>
            <a:ext cx="311304" cy="338554"/>
          </a:xfrm>
          <a:prstGeom prst="rect">
            <a:avLst/>
          </a:prstGeom>
          <a:noFill/>
        </p:spPr>
        <p:txBody>
          <a:bodyPr wrap="none" rtlCol="0">
            <a:spAutoFit/>
          </a:bodyPr>
          <a:lstStyle/>
          <a:p>
            <a:pPr defTabSz="685800" eaLnBrk="0" fontAlgn="base" hangingPunct="0">
              <a:spcBef>
                <a:spcPct val="0"/>
              </a:spcBef>
              <a:spcAft>
                <a:spcPct val="0"/>
              </a:spcAft>
            </a:pPr>
            <a:r>
              <a:rPr lang="en-US" altLang="zh-CN" sz="1600" dirty="0">
                <a:solidFill>
                  <a:srgbClr val="000000"/>
                </a:solidFill>
                <a:latin typeface="Segoe UI Black" panose="020B0A02040204020203" pitchFamily="34" charset="0"/>
                <a:ea typeface="Segoe UI Black" panose="020B0A02040204020203" pitchFamily="34" charset="0"/>
              </a:rPr>
              <a:t>4</a:t>
            </a:r>
            <a:endParaRPr lang="zh-CN" altLang="en-US" sz="1600" dirty="0">
              <a:solidFill>
                <a:srgbClr val="000000"/>
              </a:solidFill>
              <a:latin typeface="Segoe UI Black" panose="020B0A02040204020203" pitchFamily="34" charset="0"/>
              <a:ea typeface="宋体" panose="02010600030101010101" pitchFamily="2" charset="-122"/>
            </a:endParaRPr>
          </a:p>
        </p:txBody>
      </p:sp>
      <p:graphicFrame>
        <p:nvGraphicFramePr>
          <p:cNvPr id="29" name="表格 28">
            <a:extLst>
              <a:ext uri="{FF2B5EF4-FFF2-40B4-BE49-F238E27FC236}">
                <a16:creationId xmlns:a16="http://schemas.microsoft.com/office/drawing/2014/main" id="{C23F77C1-66DC-AFF2-06A9-9BD3DD4371C5}"/>
              </a:ext>
            </a:extLst>
          </p:cNvPr>
          <p:cNvGraphicFramePr>
            <a:graphicFrameLocks noGrp="1"/>
          </p:cNvGraphicFramePr>
          <p:nvPr>
            <p:extLst>
              <p:ext uri="{D42A27DB-BD31-4B8C-83A1-F6EECF244321}">
                <p14:modId xmlns:p14="http://schemas.microsoft.com/office/powerpoint/2010/main" val="173843620"/>
              </p:ext>
            </p:extLst>
          </p:nvPr>
        </p:nvGraphicFramePr>
        <p:xfrm>
          <a:off x="7363110" y="5130817"/>
          <a:ext cx="400050" cy="937260"/>
        </p:xfrm>
        <a:graphic>
          <a:graphicData uri="http://schemas.openxmlformats.org/drawingml/2006/table">
            <a:tbl>
              <a:tblPr firstRow="1" bandRow="1">
                <a:tableStyleId>{69C7853C-536D-4A76-A0AE-DD22124D55A5}</a:tableStyleId>
              </a:tblPr>
              <a:tblGrid>
                <a:gridCol w="400050">
                  <a:extLst>
                    <a:ext uri="{9D8B030D-6E8A-4147-A177-3AD203B41FA5}">
                      <a16:colId xmlns:a16="http://schemas.microsoft.com/office/drawing/2014/main" val="2287774310"/>
                    </a:ext>
                  </a:extLst>
                </a:gridCol>
              </a:tblGrid>
              <a:tr h="278130">
                <a:tc>
                  <a:txBody>
                    <a:bodyPr/>
                    <a:lstStyle/>
                    <a:p>
                      <a:endParaRPr lang="zh-CN" altLang="en-US" sz="1600" dirty="0">
                        <a:solidFill>
                          <a:schemeClr val="bg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908566"/>
                  </a:ext>
                </a:extLst>
              </a:tr>
              <a:tr h="278130">
                <a:tc>
                  <a:txBody>
                    <a:bodyPr/>
                    <a:lstStyle/>
                    <a:p>
                      <a:endParaRPr lang="zh-CN" altLang="en-US" sz="1600" dirty="0">
                        <a:solidFill>
                          <a:schemeClr val="bg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5677873"/>
                  </a:ext>
                </a:extLst>
              </a:tr>
              <a:tr h="278130">
                <a:tc>
                  <a:txBody>
                    <a:bodyPr/>
                    <a:lstStyle/>
                    <a:p>
                      <a:endParaRPr lang="zh-CN" altLang="en-US" sz="1600" dirty="0">
                        <a:solidFill>
                          <a:schemeClr val="bg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96295"/>
                  </a:ext>
                </a:extLst>
              </a:tr>
            </a:tbl>
          </a:graphicData>
        </a:graphic>
      </p:graphicFrame>
      <p:sp>
        <p:nvSpPr>
          <p:cNvPr id="30" name="文本框 29">
            <a:extLst>
              <a:ext uri="{FF2B5EF4-FFF2-40B4-BE49-F238E27FC236}">
                <a16:creationId xmlns:a16="http://schemas.microsoft.com/office/drawing/2014/main" id="{6BEE8522-8A81-6281-0245-393A0A590D6D}"/>
              </a:ext>
            </a:extLst>
          </p:cNvPr>
          <p:cNvSpPr txBox="1"/>
          <p:nvPr/>
        </p:nvSpPr>
        <p:spPr>
          <a:xfrm>
            <a:off x="7426214" y="6083978"/>
            <a:ext cx="308098" cy="338554"/>
          </a:xfrm>
          <a:prstGeom prst="rect">
            <a:avLst/>
          </a:prstGeom>
          <a:noFill/>
        </p:spPr>
        <p:txBody>
          <a:bodyPr wrap="none" rtlCol="0">
            <a:spAutoFit/>
          </a:bodyPr>
          <a:lstStyle/>
          <a:p>
            <a:pPr defTabSz="685800" eaLnBrk="0" fontAlgn="base" hangingPunct="0">
              <a:spcBef>
                <a:spcPct val="0"/>
              </a:spcBef>
              <a:spcAft>
                <a:spcPct val="0"/>
              </a:spcAft>
            </a:pPr>
            <a:r>
              <a:rPr lang="en-US" altLang="zh-CN" sz="1600" dirty="0">
                <a:solidFill>
                  <a:srgbClr val="000000"/>
                </a:solidFill>
                <a:latin typeface="Segoe UI Black" panose="020B0A02040204020203" pitchFamily="34" charset="0"/>
                <a:ea typeface="Segoe UI Black" panose="020B0A02040204020203" pitchFamily="34" charset="0"/>
              </a:rPr>
              <a:t>5</a:t>
            </a:r>
            <a:endParaRPr lang="zh-CN" altLang="en-US" sz="1600" dirty="0">
              <a:solidFill>
                <a:srgbClr val="000000"/>
              </a:solidFill>
              <a:latin typeface="Segoe UI Black" panose="020B0A02040204020203" pitchFamily="34" charset="0"/>
              <a:ea typeface="宋体" panose="02010600030101010101" pitchFamily="2" charset="-122"/>
            </a:endParaRPr>
          </a:p>
        </p:txBody>
      </p:sp>
      <p:sp>
        <p:nvSpPr>
          <p:cNvPr id="31" name="文本框 30">
            <a:extLst>
              <a:ext uri="{FF2B5EF4-FFF2-40B4-BE49-F238E27FC236}">
                <a16:creationId xmlns:a16="http://schemas.microsoft.com/office/drawing/2014/main" id="{61C0DB1A-91D0-F3EF-C7F6-BC376B8921AE}"/>
              </a:ext>
            </a:extLst>
          </p:cNvPr>
          <p:cNvSpPr txBox="1"/>
          <p:nvPr/>
        </p:nvSpPr>
        <p:spPr>
          <a:xfrm>
            <a:off x="4075075" y="4627060"/>
            <a:ext cx="1373509" cy="338554"/>
          </a:xfrm>
          <a:prstGeom prst="rect">
            <a:avLst/>
          </a:prstGeom>
          <a:noFill/>
        </p:spPr>
        <p:txBody>
          <a:bodyPr wrap="square" rtlCol="0">
            <a:spAutoFit/>
          </a:bodyPr>
          <a:lstStyle/>
          <a:p>
            <a:pPr defTabSz="685800" eaLnBrk="0" fontAlgn="base" hangingPunct="0">
              <a:spcBef>
                <a:spcPct val="0"/>
              </a:spcBef>
              <a:spcAft>
                <a:spcPct val="0"/>
              </a:spcAft>
            </a:pPr>
            <a:r>
              <a:rPr lang="en-US" altLang="zh-CN" sz="1600" dirty="0">
                <a:solidFill>
                  <a:srgbClr val="C00000"/>
                </a:solidFill>
                <a:latin typeface="Verdana" panose="020B0604030504040204" pitchFamily="34" charset="0"/>
                <a:ea typeface="宋体" panose="02010600030101010101" pitchFamily="2" charset="-122"/>
              </a:rPr>
              <a:t>push(4)</a:t>
            </a:r>
            <a:endParaRPr lang="zh-CN" altLang="en-US" sz="1600" dirty="0">
              <a:solidFill>
                <a:srgbClr val="C00000"/>
              </a:solidFill>
              <a:latin typeface="Verdana" panose="020B0604030504040204" pitchFamily="34" charset="0"/>
              <a:ea typeface="宋体" panose="02010600030101010101" pitchFamily="2" charset="-122"/>
            </a:endParaRPr>
          </a:p>
        </p:txBody>
      </p:sp>
      <p:sp>
        <p:nvSpPr>
          <p:cNvPr id="32" name="文本框 31">
            <a:extLst>
              <a:ext uri="{FF2B5EF4-FFF2-40B4-BE49-F238E27FC236}">
                <a16:creationId xmlns:a16="http://schemas.microsoft.com/office/drawing/2014/main" id="{F0932B6F-641F-6642-C3CA-2ACF355BAC1E}"/>
              </a:ext>
            </a:extLst>
          </p:cNvPr>
          <p:cNvSpPr txBox="1"/>
          <p:nvPr/>
        </p:nvSpPr>
        <p:spPr>
          <a:xfrm>
            <a:off x="5995822" y="5130817"/>
            <a:ext cx="267152" cy="300082"/>
          </a:xfrm>
          <a:prstGeom prst="rect">
            <a:avLst/>
          </a:prstGeom>
          <a:noFill/>
        </p:spPr>
        <p:txBody>
          <a:bodyPr wrap="square" rtlCol="0">
            <a:spAutoFit/>
          </a:bodyPr>
          <a:lstStyle/>
          <a:p>
            <a:pPr defTabSz="685800" eaLnBrk="0" fontAlgn="base" hangingPunct="0">
              <a:spcBef>
                <a:spcPct val="0"/>
              </a:spcBef>
              <a:spcAft>
                <a:spcPct val="0"/>
              </a:spcAft>
            </a:pPr>
            <a:r>
              <a:rPr lang="en-US" altLang="zh-CN" sz="1350" dirty="0">
                <a:solidFill>
                  <a:srgbClr val="0070C0"/>
                </a:solidFill>
                <a:highlight>
                  <a:srgbClr val="FFFF00"/>
                </a:highlight>
                <a:latin typeface="Verdana" panose="020B0604030504040204" pitchFamily="34" charset="0"/>
                <a:ea typeface="宋体" panose="02010600030101010101" pitchFamily="2" charset="-122"/>
              </a:rPr>
              <a:t>4</a:t>
            </a:r>
            <a:endParaRPr lang="zh-CN" altLang="en-US" sz="1350" dirty="0">
              <a:solidFill>
                <a:srgbClr val="0070C0"/>
              </a:solidFill>
              <a:highlight>
                <a:srgbClr val="FFFF00"/>
              </a:highlight>
              <a:latin typeface="Verdana" panose="020B0604030504040204" pitchFamily="34" charset="0"/>
              <a:ea typeface="宋体" panose="02010600030101010101" pitchFamily="2" charset="-122"/>
            </a:endParaRPr>
          </a:p>
        </p:txBody>
      </p:sp>
      <p:sp>
        <p:nvSpPr>
          <p:cNvPr id="33" name="文本框 32">
            <a:extLst>
              <a:ext uri="{FF2B5EF4-FFF2-40B4-BE49-F238E27FC236}">
                <a16:creationId xmlns:a16="http://schemas.microsoft.com/office/drawing/2014/main" id="{A530D53B-EB93-3CBF-1A9F-65C860712686}"/>
              </a:ext>
            </a:extLst>
          </p:cNvPr>
          <p:cNvSpPr txBox="1"/>
          <p:nvPr/>
        </p:nvSpPr>
        <p:spPr>
          <a:xfrm>
            <a:off x="4075076" y="4956264"/>
            <a:ext cx="1373508" cy="338554"/>
          </a:xfrm>
          <a:prstGeom prst="rect">
            <a:avLst/>
          </a:prstGeom>
          <a:noFill/>
        </p:spPr>
        <p:txBody>
          <a:bodyPr wrap="square" rtlCol="0">
            <a:spAutoFit/>
          </a:bodyPr>
          <a:lstStyle/>
          <a:p>
            <a:pPr defTabSz="685800" eaLnBrk="0" fontAlgn="base" hangingPunct="0">
              <a:spcBef>
                <a:spcPct val="0"/>
              </a:spcBef>
              <a:spcAft>
                <a:spcPct val="0"/>
              </a:spcAft>
            </a:pPr>
            <a:r>
              <a:rPr lang="en-US" altLang="zh-CN" sz="1600" dirty="0">
                <a:solidFill>
                  <a:srgbClr val="C00000"/>
                </a:solidFill>
                <a:latin typeface="Verdana" panose="020B0604030504040204" pitchFamily="34" charset="0"/>
                <a:ea typeface="宋体" panose="02010600030101010101" pitchFamily="2" charset="-122"/>
              </a:rPr>
              <a:t>push(5)</a:t>
            </a:r>
            <a:endParaRPr lang="zh-CN" altLang="en-US" sz="1600" dirty="0">
              <a:solidFill>
                <a:srgbClr val="C00000"/>
              </a:solidFill>
              <a:latin typeface="Verdana" panose="020B0604030504040204" pitchFamily="34" charset="0"/>
              <a:ea typeface="宋体" panose="02010600030101010101" pitchFamily="2" charset="-122"/>
            </a:endParaRPr>
          </a:p>
        </p:txBody>
      </p:sp>
      <p:sp>
        <p:nvSpPr>
          <p:cNvPr id="34" name="文本框 33">
            <a:extLst>
              <a:ext uri="{FF2B5EF4-FFF2-40B4-BE49-F238E27FC236}">
                <a16:creationId xmlns:a16="http://schemas.microsoft.com/office/drawing/2014/main" id="{F313BA14-9C8C-B60A-6D45-10E45ACF53CE}"/>
              </a:ext>
            </a:extLst>
          </p:cNvPr>
          <p:cNvSpPr txBox="1"/>
          <p:nvPr/>
        </p:nvSpPr>
        <p:spPr>
          <a:xfrm>
            <a:off x="6472298" y="5411209"/>
            <a:ext cx="267152" cy="300082"/>
          </a:xfrm>
          <a:prstGeom prst="rect">
            <a:avLst/>
          </a:prstGeom>
          <a:noFill/>
        </p:spPr>
        <p:txBody>
          <a:bodyPr wrap="square" rtlCol="0">
            <a:spAutoFit/>
          </a:bodyPr>
          <a:lstStyle/>
          <a:p>
            <a:pPr defTabSz="685800" eaLnBrk="0" fontAlgn="base" hangingPunct="0">
              <a:spcBef>
                <a:spcPct val="0"/>
              </a:spcBef>
              <a:spcAft>
                <a:spcPct val="0"/>
              </a:spcAft>
            </a:pPr>
            <a:r>
              <a:rPr lang="en-US" altLang="zh-CN" sz="1350" dirty="0">
                <a:solidFill>
                  <a:srgbClr val="0070C0"/>
                </a:solidFill>
                <a:highlight>
                  <a:srgbClr val="FFFF00"/>
                </a:highlight>
                <a:latin typeface="Verdana" panose="020B0604030504040204" pitchFamily="34" charset="0"/>
                <a:ea typeface="宋体" panose="02010600030101010101" pitchFamily="2" charset="-122"/>
              </a:rPr>
              <a:t>5</a:t>
            </a:r>
            <a:endParaRPr lang="zh-CN" altLang="en-US" sz="1350" dirty="0">
              <a:solidFill>
                <a:srgbClr val="0070C0"/>
              </a:solidFill>
              <a:highlight>
                <a:srgbClr val="FFFF00"/>
              </a:highlight>
              <a:latin typeface="Verdana" panose="020B0604030504040204" pitchFamily="34" charset="0"/>
              <a:ea typeface="宋体" panose="02010600030101010101" pitchFamily="2" charset="-122"/>
            </a:endParaRPr>
          </a:p>
        </p:txBody>
      </p:sp>
      <p:sp>
        <p:nvSpPr>
          <p:cNvPr id="35" name="文本框 34">
            <a:extLst>
              <a:ext uri="{FF2B5EF4-FFF2-40B4-BE49-F238E27FC236}">
                <a16:creationId xmlns:a16="http://schemas.microsoft.com/office/drawing/2014/main" id="{77FE9859-FE06-469E-2FBC-9FDB13343C23}"/>
              </a:ext>
            </a:extLst>
          </p:cNvPr>
          <p:cNvSpPr txBox="1"/>
          <p:nvPr/>
        </p:nvSpPr>
        <p:spPr>
          <a:xfrm>
            <a:off x="4075076" y="5285468"/>
            <a:ext cx="894878" cy="338554"/>
          </a:xfrm>
          <a:prstGeom prst="rect">
            <a:avLst/>
          </a:prstGeom>
          <a:noFill/>
        </p:spPr>
        <p:txBody>
          <a:bodyPr wrap="square" rtlCol="0">
            <a:spAutoFit/>
          </a:bodyPr>
          <a:lstStyle/>
          <a:p>
            <a:pPr defTabSz="685800" eaLnBrk="0" fontAlgn="base" hangingPunct="0">
              <a:spcBef>
                <a:spcPct val="0"/>
              </a:spcBef>
              <a:spcAft>
                <a:spcPct val="0"/>
              </a:spcAft>
            </a:pPr>
            <a:r>
              <a:rPr lang="en-US" altLang="zh-CN" sz="1600" dirty="0">
                <a:solidFill>
                  <a:srgbClr val="0070C0"/>
                </a:solidFill>
                <a:latin typeface="Verdana" panose="020B0604030504040204" pitchFamily="34" charset="0"/>
                <a:ea typeface="宋体" panose="02010600030101010101" pitchFamily="2" charset="-122"/>
              </a:rPr>
              <a:t>pop()</a:t>
            </a:r>
            <a:endParaRPr lang="zh-CN" altLang="en-US" sz="1600" dirty="0">
              <a:solidFill>
                <a:srgbClr val="0070C0"/>
              </a:solidFill>
              <a:latin typeface="Verdana" panose="020B0604030504040204" pitchFamily="34" charset="0"/>
              <a:ea typeface="宋体" panose="02010600030101010101" pitchFamily="2" charset="-122"/>
            </a:endParaRPr>
          </a:p>
        </p:txBody>
      </p:sp>
      <p:sp>
        <p:nvSpPr>
          <p:cNvPr id="36" name="矩形 35">
            <a:extLst>
              <a:ext uri="{FF2B5EF4-FFF2-40B4-BE49-F238E27FC236}">
                <a16:creationId xmlns:a16="http://schemas.microsoft.com/office/drawing/2014/main" id="{78483B45-2CA4-F424-5F4C-859156FC3024}"/>
              </a:ext>
            </a:extLst>
          </p:cNvPr>
          <p:cNvSpPr/>
          <p:nvPr/>
        </p:nvSpPr>
        <p:spPr>
          <a:xfrm>
            <a:off x="6989152" y="5482551"/>
            <a:ext cx="190705" cy="19070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85800" eaLnBrk="0" fontAlgn="base" hangingPunct="0">
              <a:spcBef>
                <a:spcPct val="0"/>
              </a:spcBef>
              <a:spcAft>
                <a:spcPct val="0"/>
              </a:spcAft>
            </a:pPr>
            <a:endParaRPr lang="zh-CN" altLang="en-US" sz="1350">
              <a:solidFill>
                <a:srgbClr val="FFFFFF"/>
              </a:solidFill>
              <a:latin typeface="Tahoma"/>
              <a:ea typeface="宋体"/>
            </a:endParaRPr>
          </a:p>
        </p:txBody>
      </p:sp>
      <p:sp>
        <p:nvSpPr>
          <p:cNvPr id="37" name="文本框 36">
            <a:extLst>
              <a:ext uri="{FF2B5EF4-FFF2-40B4-BE49-F238E27FC236}">
                <a16:creationId xmlns:a16="http://schemas.microsoft.com/office/drawing/2014/main" id="{ED358586-147E-BCF6-C21B-7D5FA62B2EE5}"/>
              </a:ext>
            </a:extLst>
          </p:cNvPr>
          <p:cNvSpPr txBox="1"/>
          <p:nvPr/>
        </p:nvSpPr>
        <p:spPr>
          <a:xfrm>
            <a:off x="4075076" y="5614673"/>
            <a:ext cx="1125785" cy="338554"/>
          </a:xfrm>
          <a:prstGeom prst="rect">
            <a:avLst/>
          </a:prstGeom>
          <a:noFill/>
        </p:spPr>
        <p:txBody>
          <a:bodyPr wrap="square" rtlCol="0">
            <a:spAutoFit/>
          </a:bodyPr>
          <a:lstStyle/>
          <a:p>
            <a:pPr defTabSz="685800" eaLnBrk="0" fontAlgn="base" hangingPunct="0">
              <a:spcBef>
                <a:spcPct val="0"/>
              </a:spcBef>
              <a:spcAft>
                <a:spcPct val="0"/>
              </a:spcAft>
            </a:pPr>
            <a:r>
              <a:rPr lang="en-US" altLang="zh-CN" sz="1600" dirty="0" err="1">
                <a:solidFill>
                  <a:srgbClr val="00B050"/>
                </a:solidFill>
                <a:latin typeface="Verdana" panose="020B0604030504040204" pitchFamily="34" charset="0"/>
                <a:ea typeface="宋体" panose="02010600030101010101" pitchFamily="2" charset="-122"/>
              </a:rPr>
              <a:t>popAt</a:t>
            </a:r>
            <a:r>
              <a:rPr lang="en-US" altLang="zh-CN" sz="1600" dirty="0">
                <a:solidFill>
                  <a:srgbClr val="00B050"/>
                </a:solidFill>
                <a:latin typeface="Verdana" panose="020B0604030504040204" pitchFamily="34" charset="0"/>
                <a:ea typeface="宋体" panose="02010600030101010101" pitchFamily="2" charset="-122"/>
              </a:rPr>
              <a:t>(1)</a:t>
            </a:r>
            <a:endParaRPr lang="zh-CN" altLang="en-US" sz="1600" dirty="0">
              <a:solidFill>
                <a:srgbClr val="00B050"/>
              </a:solidFill>
              <a:latin typeface="Verdana" panose="020B0604030504040204" pitchFamily="34" charset="0"/>
              <a:ea typeface="宋体" panose="02010600030101010101" pitchFamily="2" charset="-122"/>
            </a:endParaRPr>
          </a:p>
        </p:txBody>
      </p:sp>
      <p:sp>
        <p:nvSpPr>
          <p:cNvPr id="38" name="矩形 37">
            <a:extLst>
              <a:ext uri="{FF2B5EF4-FFF2-40B4-BE49-F238E27FC236}">
                <a16:creationId xmlns:a16="http://schemas.microsoft.com/office/drawing/2014/main" id="{4A7BB3E1-2CFA-008C-E0FC-2338C598E7BB}"/>
              </a:ext>
            </a:extLst>
          </p:cNvPr>
          <p:cNvSpPr/>
          <p:nvPr/>
        </p:nvSpPr>
        <p:spPr>
          <a:xfrm>
            <a:off x="5555743" y="5180824"/>
            <a:ext cx="190705" cy="19070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85800" eaLnBrk="0" fontAlgn="base" hangingPunct="0">
              <a:spcBef>
                <a:spcPct val="0"/>
              </a:spcBef>
              <a:spcAft>
                <a:spcPct val="0"/>
              </a:spcAft>
            </a:pPr>
            <a:endParaRPr lang="zh-CN" altLang="en-US" sz="1350">
              <a:solidFill>
                <a:srgbClr val="FFFFFF"/>
              </a:solidFill>
              <a:latin typeface="Tahoma"/>
              <a:ea typeface="宋体"/>
            </a:endParaRPr>
          </a:p>
        </p:txBody>
      </p:sp>
      <p:sp>
        <p:nvSpPr>
          <p:cNvPr id="39" name="文本框 38">
            <a:extLst>
              <a:ext uri="{FF2B5EF4-FFF2-40B4-BE49-F238E27FC236}">
                <a16:creationId xmlns:a16="http://schemas.microsoft.com/office/drawing/2014/main" id="{C348C1E0-70C3-3090-9444-4FEA450BC53D}"/>
              </a:ext>
            </a:extLst>
          </p:cNvPr>
          <p:cNvSpPr txBox="1"/>
          <p:nvPr/>
        </p:nvSpPr>
        <p:spPr>
          <a:xfrm>
            <a:off x="4075075" y="5954498"/>
            <a:ext cx="1190883" cy="338554"/>
          </a:xfrm>
          <a:prstGeom prst="rect">
            <a:avLst/>
          </a:prstGeom>
          <a:noFill/>
        </p:spPr>
        <p:txBody>
          <a:bodyPr wrap="square" rtlCol="0">
            <a:spAutoFit/>
          </a:bodyPr>
          <a:lstStyle/>
          <a:p>
            <a:pPr defTabSz="685800" eaLnBrk="0" fontAlgn="base" hangingPunct="0">
              <a:spcBef>
                <a:spcPct val="0"/>
              </a:spcBef>
              <a:spcAft>
                <a:spcPct val="0"/>
              </a:spcAft>
            </a:pPr>
            <a:r>
              <a:rPr lang="en-US" altLang="zh-CN" sz="1600" dirty="0">
                <a:solidFill>
                  <a:srgbClr val="C00000"/>
                </a:solidFill>
                <a:latin typeface="Verdana" panose="020B0604030504040204" pitchFamily="34" charset="0"/>
                <a:ea typeface="宋体" panose="02010600030101010101" pitchFamily="2" charset="-122"/>
              </a:rPr>
              <a:t>push(6)</a:t>
            </a:r>
            <a:endParaRPr lang="zh-CN" altLang="en-US" sz="1600" dirty="0">
              <a:solidFill>
                <a:srgbClr val="C00000"/>
              </a:solidFill>
              <a:latin typeface="Verdana" panose="020B0604030504040204" pitchFamily="34" charset="0"/>
              <a:ea typeface="宋体" panose="02010600030101010101" pitchFamily="2" charset="-122"/>
            </a:endParaRPr>
          </a:p>
        </p:txBody>
      </p:sp>
      <p:sp>
        <p:nvSpPr>
          <p:cNvPr id="40" name="矩形 39">
            <a:extLst>
              <a:ext uri="{FF2B5EF4-FFF2-40B4-BE49-F238E27FC236}">
                <a16:creationId xmlns:a16="http://schemas.microsoft.com/office/drawing/2014/main" id="{B132D961-0259-7FBB-DF51-CBEBA7BD2E0F}"/>
              </a:ext>
            </a:extLst>
          </p:cNvPr>
          <p:cNvSpPr/>
          <p:nvPr/>
        </p:nvSpPr>
        <p:spPr>
          <a:xfrm>
            <a:off x="5555743" y="5180824"/>
            <a:ext cx="190705" cy="19070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85800" eaLnBrk="0" fontAlgn="base" hangingPunct="0">
              <a:spcBef>
                <a:spcPct val="0"/>
              </a:spcBef>
              <a:spcAft>
                <a:spcPct val="0"/>
              </a:spcAft>
            </a:pPr>
            <a:r>
              <a:rPr lang="en-US" altLang="zh-CN" sz="1350" dirty="0">
                <a:solidFill>
                  <a:srgbClr val="0070C0"/>
                </a:solidFill>
                <a:highlight>
                  <a:srgbClr val="FFFF00"/>
                </a:highlight>
                <a:latin typeface="Tahoma"/>
                <a:ea typeface="宋体"/>
              </a:rPr>
              <a:t>6</a:t>
            </a:r>
            <a:endParaRPr lang="zh-CN" altLang="en-US" sz="1350" dirty="0">
              <a:solidFill>
                <a:srgbClr val="0070C0"/>
              </a:solidFill>
              <a:highlight>
                <a:srgbClr val="FFFF00"/>
              </a:highlight>
              <a:latin typeface="Tahoma"/>
              <a:ea typeface="宋体"/>
            </a:endParaRPr>
          </a:p>
        </p:txBody>
      </p:sp>
    </p:spTree>
    <p:extLst>
      <p:ext uri="{BB962C8B-B14F-4D97-AF65-F5344CB8AC3E}">
        <p14:creationId xmlns:p14="http://schemas.microsoft.com/office/powerpoint/2010/main" val="203409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 calcmode="lin" valueType="num">
                                      <p:cBhvr additive="base">
                                        <p:cTn id="42" dur="500" fill="hold"/>
                                        <p:tgtEl>
                                          <p:spTgt spid="39"/>
                                        </p:tgtEl>
                                        <p:attrNameLst>
                                          <p:attrName>ppt_x</p:attrName>
                                        </p:attrNameLst>
                                      </p:cBhvr>
                                      <p:tavLst>
                                        <p:tav tm="0">
                                          <p:val>
                                            <p:strVal val="#ppt_x"/>
                                          </p:val>
                                        </p:tav>
                                        <p:tav tm="100000">
                                          <p:val>
                                            <p:strVal val="#ppt_x"/>
                                          </p:val>
                                        </p:tav>
                                      </p:tavLst>
                                    </p:anim>
                                    <p:anim calcmode="lin" valueType="num">
                                      <p:cBhvr additive="base">
                                        <p:cTn id="4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p:bldP spid="36" grpId="0" animBg="1"/>
      <p:bldP spid="37" grpId="0"/>
      <p:bldP spid="38" grpId="0" animBg="1"/>
      <p:bldP spid="39" grpId="0"/>
      <p:bldP spid="40"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6.8 </a:t>
            </a:r>
            <a:r>
              <a:rPr lang="zh-CN" altLang="en-US" dirty="0"/>
              <a:t>离散事件模拟示例：*装箱问题（</a:t>
            </a:r>
            <a:r>
              <a:rPr lang="en-US" altLang="zh-CN" dirty="0"/>
              <a:t>LeetCode1172</a:t>
            </a:r>
            <a:r>
              <a:rPr lang="zh-CN" altLang="en-US" dirty="0"/>
              <a:t>）</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6.8 </a:t>
            </a:r>
            <a:r>
              <a:rPr lang="zh-CN" altLang="en-US" dirty="0"/>
              <a:t>应用场景</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5" name="文本框 4">
            <a:extLst>
              <a:ext uri="{FF2B5EF4-FFF2-40B4-BE49-F238E27FC236}">
                <a16:creationId xmlns:a16="http://schemas.microsoft.com/office/drawing/2014/main" id="{7CF974EA-B153-DF20-6AAB-25CC186AFD39}"/>
              </a:ext>
            </a:extLst>
          </p:cNvPr>
          <p:cNvSpPr txBox="1"/>
          <p:nvPr/>
        </p:nvSpPr>
        <p:spPr>
          <a:xfrm>
            <a:off x="840959" y="2458418"/>
            <a:ext cx="4350889" cy="3139321"/>
          </a:xfrm>
          <a:prstGeom prst="rect">
            <a:avLst/>
          </a:prstGeom>
          <a:noFill/>
        </p:spPr>
        <p:txBody>
          <a:bodyPr wrap="square" rtlCol="0">
            <a:spAutoFit/>
          </a:bodyPr>
          <a:lstStyle/>
          <a:p>
            <a:pPr marL="257175" indent="-257175" defTabSz="685800" eaLnBrk="0" fontAlgn="base" hangingPunct="0">
              <a:spcBef>
                <a:spcPct val="0"/>
              </a:spcBef>
              <a:spcAft>
                <a:spcPct val="0"/>
              </a:spcAft>
              <a:buFont typeface="Wingdings" panose="05000000000000000000" pitchFamily="2" charset="2"/>
              <a:buChar char="Ø"/>
            </a:pPr>
            <a:r>
              <a:rPr lang="en-US" altLang="zh-CN" dirty="0">
                <a:solidFill>
                  <a:srgbClr val="0070C0"/>
                </a:solidFill>
                <a:latin typeface="Microsoft YaHei" panose="020B0503020204020204" pitchFamily="34" charset="-122"/>
                <a:ea typeface="Microsoft YaHei" panose="020B0503020204020204" pitchFamily="34" charset="-122"/>
              </a:rPr>
              <a:t>push</a:t>
            </a:r>
            <a:r>
              <a:rPr lang="en-US" altLang="zh-CN" dirty="0">
                <a:solidFill>
                  <a:srgbClr val="000000"/>
                </a:solidFill>
                <a:latin typeface="Microsoft YaHei" panose="020B0503020204020204" pitchFamily="34" charset="-122"/>
                <a:ea typeface="Microsoft YaHei" panose="020B0503020204020204" pitchFamily="34" charset="-122"/>
              </a:rPr>
              <a:t>: </a:t>
            </a:r>
            <a:r>
              <a:rPr lang="zh-CN" altLang="en-US" dirty="0">
                <a:solidFill>
                  <a:srgbClr val="000000"/>
                </a:solidFill>
                <a:latin typeface="Microsoft YaHei" panose="020B0503020204020204" pitchFamily="34" charset="-122"/>
                <a:ea typeface="Microsoft YaHei" panose="020B0503020204020204" pitchFamily="34" charset="-122"/>
              </a:rPr>
              <a:t>  需要实时跟踪各栈是否</a:t>
            </a:r>
            <a:r>
              <a:rPr lang="zh-CN" altLang="en-US" dirty="0">
                <a:solidFill>
                  <a:srgbClr val="FF0000"/>
                </a:solidFill>
                <a:latin typeface="Microsoft YaHei" panose="020B0503020204020204" pitchFamily="34" charset="-122"/>
                <a:ea typeface="Microsoft YaHei" panose="020B0503020204020204" pitchFamily="34" charset="-122"/>
              </a:rPr>
              <a:t>装满</a:t>
            </a:r>
            <a:r>
              <a:rPr lang="zh-CN" altLang="en-US" dirty="0">
                <a:solidFill>
                  <a:srgbClr val="000000"/>
                </a:solidFill>
                <a:latin typeface="Microsoft YaHei" panose="020B0503020204020204" pitchFamily="34" charset="-122"/>
                <a:ea typeface="Microsoft YaHei" panose="020B0503020204020204" pitchFamily="34" charset="-122"/>
              </a:rPr>
              <a:t>， </a:t>
            </a:r>
            <a:endParaRPr lang="en-US" altLang="zh-CN" dirty="0">
              <a:solidFill>
                <a:srgbClr val="000000"/>
              </a:solidFill>
              <a:latin typeface="Microsoft YaHei" panose="020B0503020204020204" pitchFamily="34" charset="-122"/>
              <a:ea typeface="Microsoft YaHei" panose="020B0503020204020204" pitchFamily="34" charset="-122"/>
            </a:endParaRPr>
          </a:p>
          <a:p>
            <a:pPr defTabSz="685800" eaLnBrk="0" fontAlgn="base" hangingPunct="0">
              <a:spcBef>
                <a:spcPct val="0"/>
              </a:spcBef>
              <a:spcAft>
                <a:spcPct val="0"/>
              </a:spcAft>
            </a:pPr>
            <a:r>
              <a:rPr lang="en-US" altLang="zh-CN" dirty="0">
                <a:solidFill>
                  <a:srgbClr val="000000"/>
                </a:solidFill>
                <a:latin typeface="Microsoft YaHei" panose="020B0503020204020204" pitchFamily="34" charset="-122"/>
                <a:ea typeface="Microsoft YaHei" panose="020B0503020204020204" pitchFamily="34" charset="-122"/>
              </a:rPr>
              <a:t>             </a:t>
            </a:r>
            <a:r>
              <a:rPr lang="zh-CN" altLang="en-US" dirty="0">
                <a:solidFill>
                  <a:srgbClr val="000000"/>
                </a:solidFill>
                <a:latin typeface="Microsoft YaHei" panose="020B0503020204020204" pitchFamily="34" charset="-122"/>
                <a:ea typeface="Microsoft YaHei" panose="020B0503020204020204" pitchFamily="34" charset="-122"/>
              </a:rPr>
              <a:t>   并快速查找</a:t>
            </a:r>
            <a:r>
              <a:rPr lang="zh-CN" altLang="en-US" dirty="0">
                <a:solidFill>
                  <a:srgbClr val="0000FF"/>
                </a:solidFill>
                <a:latin typeface="Microsoft YaHei" panose="020B0503020204020204" pitchFamily="34" charset="-122"/>
                <a:ea typeface="Microsoft YaHei" panose="020B0503020204020204" pitchFamily="34" charset="-122"/>
              </a:rPr>
              <a:t>最左边的非满栈</a:t>
            </a:r>
            <a:endParaRPr lang="en-US" altLang="zh-CN" dirty="0">
              <a:solidFill>
                <a:srgbClr val="0000FF"/>
              </a:solidFill>
              <a:latin typeface="Microsoft YaHei" panose="020B0503020204020204" pitchFamily="34" charset="-122"/>
              <a:ea typeface="Microsoft YaHei" panose="020B0503020204020204" pitchFamily="34" charset="-122"/>
            </a:endParaRPr>
          </a:p>
          <a:p>
            <a:pPr defTabSz="685800" eaLnBrk="0" fontAlgn="base" hangingPunct="0">
              <a:spcBef>
                <a:spcPct val="0"/>
              </a:spcBef>
              <a:spcAft>
                <a:spcPct val="0"/>
              </a:spcAft>
            </a:pPr>
            <a:endParaRPr lang="en-US" altLang="zh-CN" dirty="0">
              <a:solidFill>
                <a:srgbClr val="000000"/>
              </a:solidFill>
              <a:latin typeface="Microsoft YaHei" panose="020B0503020204020204" pitchFamily="34" charset="-122"/>
              <a:ea typeface="Microsoft YaHei" panose="020B0503020204020204" pitchFamily="34" charset="-122"/>
            </a:endParaRPr>
          </a:p>
          <a:p>
            <a:pPr defTabSz="685800" eaLnBrk="0" fontAlgn="base" hangingPunct="0">
              <a:spcBef>
                <a:spcPct val="0"/>
              </a:spcBef>
              <a:spcAft>
                <a:spcPct val="0"/>
              </a:spcAft>
            </a:pPr>
            <a:endParaRPr lang="en-US" altLang="zh-CN" dirty="0">
              <a:solidFill>
                <a:srgbClr val="000000"/>
              </a:solidFill>
              <a:latin typeface="Microsoft YaHei" panose="020B0503020204020204" pitchFamily="34" charset="-122"/>
              <a:ea typeface="Microsoft YaHei" panose="020B0503020204020204" pitchFamily="34" charset="-122"/>
            </a:endParaRPr>
          </a:p>
          <a:p>
            <a:pPr defTabSz="685800" eaLnBrk="0" fontAlgn="base" hangingPunct="0">
              <a:spcBef>
                <a:spcPct val="0"/>
              </a:spcBef>
              <a:spcAft>
                <a:spcPct val="0"/>
              </a:spcAft>
            </a:pPr>
            <a:endParaRPr lang="en-US" altLang="zh-CN" dirty="0">
              <a:solidFill>
                <a:srgbClr val="000000"/>
              </a:solidFill>
              <a:latin typeface="Microsoft YaHei" panose="020B0503020204020204" pitchFamily="34" charset="-122"/>
              <a:ea typeface="Microsoft YaHei" panose="020B0503020204020204" pitchFamily="34" charset="-122"/>
            </a:endParaRPr>
          </a:p>
          <a:p>
            <a:pPr marL="257175" indent="-257175" defTabSz="685800" eaLnBrk="0" fontAlgn="base" hangingPunct="0">
              <a:spcBef>
                <a:spcPct val="0"/>
              </a:spcBef>
              <a:spcAft>
                <a:spcPct val="0"/>
              </a:spcAft>
              <a:buFont typeface="Wingdings" panose="05000000000000000000" pitchFamily="2" charset="2"/>
              <a:buChar char="Ø"/>
            </a:pPr>
            <a:r>
              <a:rPr lang="en-US" altLang="zh-CN" dirty="0">
                <a:solidFill>
                  <a:srgbClr val="0070C0"/>
                </a:solidFill>
                <a:latin typeface="Microsoft YaHei" panose="020B0503020204020204" pitchFamily="34" charset="-122"/>
                <a:ea typeface="Microsoft YaHei" panose="020B0503020204020204" pitchFamily="34" charset="-122"/>
              </a:rPr>
              <a:t>pop</a:t>
            </a:r>
            <a:r>
              <a:rPr lang="en-US" altLang="zh-CN" dirty="0">
                <a:solidFill>
                  <a:srgbClr val="000000"/>
                </a:solidFill>
                <a:latin typeface="Microsoft YaHei" panose="020B0503020204020204" pitchFamily="34" charset="-122"/>
                <a:ea typeface="Microsoft YaHei" panose="020B0503020204020204" pitchFamily="34" charset="-122"/>
              </a:rPr>
              <a:t>:  </a:t>
            </a:r>
            <a:r>
              <a:rPr lang="zh-CN" altLang="en-US" dirty="0">
                <a:solidFill>
                  <a:srgbClr val="000000"/>
                </a:solidFill>
                <a:latin typeface="Microsoft YaHei" panose="020B0503020204020204" pitchFamily="34" charset="-122"/>
                <a:ea typeface="Microsoft YaHei" panose="020B0503020204020204" pitchFamily="34" charset="-122"/>
              </a:rPr>
              <a:t>  需要实时跟踪各栈是否为</a:t>
            </a:r>
            <a:r>
              <a:rPr lang="zh-CN" altLang="en-US" dirty="0">
                <a:solidFill>
                  <a:srgbClr val="FF0000"/>
                </a:solidFill>
                <a:latin typeface="Microsoft YaHei" panose="020B0503020204020204" pitchFamily="34" charset="-122"/>
                <a:ea typeface="Microsoft YaHei" panose="020B0503020204020204" pitchFamily="34" charset="-122"/>
              </a:rPr>
              <a:t>空</a:t>
            </a:r>
            <a:r>
              <a:rPr lang="zh-CN" altLang="en-US" dirty="0">
                <a:solidFill>
                  <a:srgbClr val="000000"/>
                </a:solidFill>
                <a:latin typeface="Microsoft YaHei" panose="020B0503020204020204" pitchFamily="34" charset="-122"/>
                <a:ea typeface="Microsoft YaHei" panose="020B0503020204020204" pitchFamily="34" charset="-122"/>
              </a:rPr>
              <a:t>，  </a:t>
            </a:r>
            <a:endParaRPr lang="en-US" altLang="zh-CN" dirty="0">
              <a:solidFill>
                <a:srgbClr val="000000"/>
              </a:solidFill>
              <a:latin typeface="Microsoft YaHei" panose="020B0503020204020204" pitchFamily="34" charset="-122"/>
              <a:ea typeface="Microsoft YaHei" panose="020B0503020204020204" pitchFamily="34" charset="-122"/>
            </a:endParaRPr>
          </a:p>
          <a:p>
            <a:pPr defTabSz="685800" eaLnBrk="0" fontAlgn="base" hangingPunct="0">
              <a:spcBef>
                <a:spcPct val="0"/>
              </a:spcBef>
              <a:spcAft>
                <a:spcPct val="0"/>
              </a:spcAft>
            </a:pPr>
            <a:r>
              <a:rPr lang="en-US" altLang="zh-CN" dirty="0">
                <a:solidFill>
                  <a:srgbClr val="000000"/>
                </a:solidFill>
                <a:latin typeface="Microsoft YaHei" panose="020B0503020204020204" pitchFamily="34" charset="-122"/>
                <a:ea typeface="Microsoft YaHei" panose="020B0503020204020204" pitchFamily="34" charset="-122"/>
              </a:rPr>
              <a:t>            </a:t>
            </a:r>
            <a:r>
              <a:rPr lang="zh-CN" altLang="en-US" dirty="0">
                <a:solidFill>
                  <a:srgbClr val="000000"/>
                </a:solidFill>
                <a:latin typeface="Microsoft YaHei" panose="020B0503020204020204" pitchFamily="34" charset="-122"/>
                <a:ea typeface="Microsoft YaHei" panose="020B0503020204020204" pitchFamily="34" charset="-122"/>
              </a:rPr>
              <a:t>   并快速查找</a:t>
            </a:r>
            <a:r>
              <a:rPr lang="zh-CN" altLang="en-US" dirty="0">
                <a:solidFill>
                  <a:srgbClr val="0000FF"/>
                </a:solidFill>
                <a:latin typeface="Microsoft YaHei" panose="020B0503020204020204" pitchFamily="34" charset="-122"/>
                <a:ea typeface="Microsoft YaHei" panose="020B0503020204020204" pitchFamily="34" charset="-122"/>
              </a:rPr>
              <a:t>最右边的非空栈</a:t>
            </a:r>
            <a:endParaRPr lang="en-US" altLang="zh-CN" dirty="0">
              <a:solidFill>
                <a:srgbClr val="0000FF"/>
              </a:solidFill>
              <a:latin typeface="Microsoft YaHei" panose="020B0503020204020204" pitchFamily="34" charset="-122"/>
              <a:ea typeface="Microsoft YaHei" panose="020B0503020204020204" pitchFamily="34" charset="-122"/>
            </a:endParaRPr>
          </a:p>
          <a:p>
            <a:pPr defTabSz="685800" eaLnBrk="0" fontAlgn="base" hangingPunct="0">
              <a:spcBef>
                <a:spcPct val="0"/>
              </a:spcBef>
              <a:spcAft>
                <a:spcPct val="0"/>
              </a:spcAft>
            </a:pPr>
            <a:endParaRPr lang="en-US" altLang="zh-CN" dirty="0">
              <a:solidFill>
                <a:srgbClr val="000000"/>
              </a:solidFill>
              <a:latin typeface="Microsoft YaHei" panose="020B0503020204020204" pitchFamily="34" charset="-122"/>
              <a:ea typeface="Microsoft YaHei" panose="020B0503020204020204" pitchFamily="34" charset="-122"/>
            </a:endParaRPr>
          </a:p>
          <a:p>
            <a:pPr defTabSz="685800" eaLnBrk="0" fontAlgn="base" hangingPunct="0">
              <a:spcBef>
                <a:spcPct val="0"/>
              </a:spcBef>
              <a:spcAft>
                <a:spcPct val="0"/>
              </a:spcAft>
            </a:pPr>
            <a:endParaRPr lang="en-US" altLang="zh-CN" dirty="0">
              <a:solidFill>
                <a:srgbClr val="000000"/>
              </a:solidFill>
              <a:latin typeface="Microsoft YaHei" panose="020B0503020204020204" pitchFamily="34" charset="-122"/>
              <a:ea typeface="Microsoft YaHei" panose="020B0503020204020204" pitchFamily="34" charset="-122"/>
            </a:endParaRPr>
          </a:p>
          <a:p>
            <a:pPr defTabSz="685800" eaLnBrk="0" fontAlgn="base" hangingPunct="0">
              <a:spcBef>
                <a:spcPct val="0"/>
              </a:spcBef>
              <a:spcAft>
                <a:spcPct val="0"/>
              </a:spcAft>
            </a:pPr>
            <a:endParaRPr lang="en-US" altLang="zh-CN" dirty="0">
              <a:solidFill>
                <a:srgbClr val="000000"/>
              </a:solidFill>
              <a:latin typeface="Microsoft YaHei" panose="020B0503020204020204" pitchFamily="34" charset="-122"/>
              <a:ea typeface="Microsoft YaHei" panose="020B0503020204020204" pitchFamily="34" charset="-122"/>
            </a:endParaRPr>
          </a:p>
          <a:p>
            <a:pPr marL="257175" indent="-257175" defTabSz="685800" eaLnBrk="0" fontAlgn="base" hangingPunct="0">
              <a:spcBef>
                <a:spcPct val="0"/>
              </a:spcBef>
              <a:spcAft>
                <a:spcPct val="0"/>
              </a:spcAft>
              <a:buFont typeface="Wingdings" panose="05000000000000000000" pitchFamily="2" charset="2"/>
              <a:buChar char="Ø"/>
            </a:pPr>
            <a:r>
              <a:rPr lang="en-US" altLang="zh-CN" dirty="0" err="1">
                <a:solidFill>
                  <a:srgbClr val="0070C0"/>
                </a:solidFill>
                <a:latin typeface="Microsoft YaHei" panose="020B0503020204020204" pitchFamily="34" charset="-122"/>
                <a:ea typeface="Microsoft YaHei" panose="020B0503020204020204" pitchFamily="34" charset="-122"/>
              </a:rPr>
              <a:t>popAt</a:t>
            </a:r>
            <a:r>
              <a:rPr lang="en-US" altLang="zh-CN" dirty="0">
                <a:solidFill>
                  <a:srgbClr val="000000"/>
                </a:solidFill>
                <a:latin typeface="Microsoft YaHei" panose="020B0503020204020204" pitchFamily="34" charset="-122"/>
                <a:ea typeface="Microsoft YaHei" panose="020B0503020204020204" pitchFamily="34" charset="-122"/>
              </a:rPr>
              <a:t>: </a:t>
            </a:r>
            <a:r>
              <a:rPr lang="zh-CN" altLang="en-US" dirty="0">
                <a:solidFill>
                  <a:srgbClr val="000000"/>
                </a:solidFill>
                <a:latin typeface="Microsoft YaHei" panose="020B0503020204020204" pitchFamily="34" charset="-122"/>
                <a:ea typeface="Microsoft YaHei" panose="020B0503020204020204" pitchFamily="34" charset="-122"/>
              </a:rPr>
              <a:t> 直接更新指定栈的</a:t>
            </a:r>
            <a:r>
              <a:rPr lang="zh-CN" altLang="en-US" dirty="0">
                <a:solidFill>
                  <a:srgbClr val="0000FF"/>
                </a:solidFill>
                <a:latin typeface="Microsoft YaHei" panose="020B0503020204020204" pitchFamily="34" charset="-122"/>
                <a:ea typeface="Microsoft YaHei" panose="020B0503020204020204" pitchFamily="34" charset="-122"/>
              </a:rPr>
              <a:t>状态</a:t>
            </a:r>
          </a:p>
        </p:txBody>
      </p:sp>
      <p:sp>
        <p:nvSpPr>
          <p:cNvPr id="10" name="文本框 9">
            <a:extLst>
              <a:ext uri="{FF2B5EF4-FFF2-40B4-BE49-F238E27FC236}">
                <a16:creationId xmlns:a16="http://schemas.microsoft.com/office/drawing/2014/main" id="{31C7E369-1737-174A-198B-0E6D0883F324}"/>
              </a:ext>
            </a:extLst>
          </p:cNvPr>
          <p:cNvSpPr txBox="1"/>
          <p:nvPr/>
        </p:nvSpPr>
        <p:spPr>
          <a:xfrm>
            <a:off x="6339453" y="2200414"/>
            <a:ext cx="5511564" cy="1015663"/>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214313" indent="-214313" defTabSz="685800" eaLnBrk="0" fontAlgn="base" hangingPunct="0">
              <a:spcBef>
                <a:spcPct val="0"/>
              </a:spcBef>
              <a:spcAft>
                <a:spcPct val="0"/>
              </a:spcAft>
              <a:buFont typeface="Arial" panose="020B0604020202020204" pitchFamily="34" charset="0"/>
              <a:buChar char="•"/>
            </a:pPr>
            <a:r>
              <a:rPr lang="zh-CN" altLang="en-US" sz="2000" dirty="0">
                <a:solidFill>
                  <a:srgbClr val="000000"/>
                </a:solidFill>
                <a:latin typeface="Microsoft YaHei" panose="020B0503020204020204" pitchFamily="34" charset="-122"/>
                <a:ea typeface="Microsoft YaHei" panose="020B0503020204020204" pitchFamily="34" charset="-122"/>
              </a:rPr>
              <a:t>用</a:t>
            </a:r>
            <a:r>
              <a:rPr lang="zh-CN" altLang="en-US" sz="2000" dirty="0">
                <a:solidFill>
                  <a:srgbClr val="0000FF"/>
                </a:solidFill>
                <a:latin typeface="Microsoft YaHei" panose="020B0503020204020204" pitchFamily="34" charset="-122"/>
                <a:ea typeface="Microsoft YaHei" panose="020B0503020204020204" pitchFamily="34" charset="-122"/>
              </a:rPr>
              <a:t>最小堆</a:t>
            </a:r>
            <a:r>
              <a:rPr lang="zh-CN" altLang="en-US" sz="2000" dirty="0">
                <a:solidFill>
                  <a:srgbClr val="000000"/>
                </a:solidFill>
                <a:latin typeface="Microsoft YaHei" panose="020B0503020204020204" pitchFamily="34" charset="-122"/>
                <a:ea typeface="Microsoft YaHei" panose="020B0503020204020204" pitchFamily="34" charset="-122"/>
              </a:rPr>
              <a:t>记录</a:t>
            </a:r>
            <a:r>
              <a:rPr lang="zh-CN" altLang="en-US" sz="2000" dirty="0">
                <a:solidFill>
                  <a:srgbClr val="FF0000"/>
                </a:solidFill>
                <a:latin typeface="Microsoft YaHei" panose="020B0503020204020204" pitchFamily="34" charset="-122"/>
                <a:ea typeface="Microsoft YaHei" panose="020B0503020204020204" pitchFamily="34" charset="-122"/>
              </a:rPr>
              <a:t>未装满栈</a:t>
            </a:r>
            <a:r>
              <a:rPr lang="zh-CN" altLang="en-US" sz="2000" dirty="0">
                <a:solidFill>
                  <a:srgbClr val="000000"/>
                </a:solidFill>
                <a:latin typeface="Microsoft YaHei" panose="020B0503020204020204" pitchFamily="34" charset="-122"/>
                <a:ea typeface="Microsoft YaHei" panose="020B0503020204020204" pitchFamily="34" charset="-122"/>
              </a:rPr>
              <a:t>，从左边起第一个未装满（</a:t>
            </a:r>
            <a:r>
              <a:rPr lang="zh-CN" altLang="en-US" sz="2000" dirty="0">
                <a:solidFill>
                  <a:srgbClr val="00B050"/>
                </a:solidFill>
                <a:latin typeface="Microsoft YaHei" panose="020B0503020204020204" pitchFamily="34" charset="-122"/>
                <a:ea typeface="Microsoft YaHei" panose="020B0503020204020204" pitchFamily="34" charset="-122"/>
              </a:rPr>
              <a:t>编号最小</a:t>
            </a:r>
            <a:r>
              <a:rPr lang="zh-CN" altLang="en-US" sz="2000" dirty="0">
                <a:solidFill>
                  <a:srgbClr val="000000"/>
                </a:solidFill>
                <a:latin typeface="Microsoft YaHei" panose="020B0503020204020204" pitchFamily="34" charset="-122"/>
                <a:ea typeface="Microsoft YaHei" panose="020B0503020204020204" pitchFamily="34" charset="-122"/>
              </a:rPr>
              <a:t>）的栈在堆顶</a:t>
            </a:r>
            <a:endParaRPr lang="en-US" altLang="zh-CN" sz="2000" dirty="0">
              <a:solidFill>
                <a:srgbClr val="00698E"/>
              </a:solidFill>
              <a:latin typeface="Microsoft YaHei" panose="020B0503020204020204" pitchFamily="34" charset="-122"/>
              <a:ea typeface="Microsoft YaHei" panose="020B0503020204020204" pitchFamily="34" charset="-122"/>
            </a:endParaRPr>
          </a:p>
          <a:p>
            <a:pPr marL="214313" indent="-214313" defTabSz="685800" eaLnBrk="0" fontAlgn="base" hangingPunct="0">
              <a:spcBef>
                <a:spcPct val="0"/>
              </a:spcBef>
              <a:spcAft>
                <a:spcPct val="0"/>
              </a:spcAft>
              <a:buFont typeface="Arial" panose="020B0604020202020204" pitchFamily="34" charset="0"/>
              <a:buChar char="•"/>
            </a:pPr>
            <a:r>
              <a:rPr lang="en-US" altLang="zh-CN" sz="2000" dirty="0">
                <a:solidFill>
                  <a:srgbClr val="000000"/>
                </a:solidFill>
                <a:latin typeface="Microsoft YaHei" panose="020B0503020204020204" pitchFamily="34" charset="-122"/>
                <a:ea typeface="Microsoft YaHei" panose="020B0503020204020204" pitchFamily="34" charset="-122"/>
              </a:rPr>
              <a:t>push</a:t>
            </a:r>
            <a:r>
              <a:rPr lang="zh-CN" altLang="en-US" sz="2000" dirty="0">
                <a:solidFill>
                  <a:srgbClr val="000000"/>
                </a:solidFill>
                <a:latin typeface="Microsoft YaHei" panose="020B0503020204020204" pitchFamily="34" charset="-122"/>
                <a:ea typeface="Microsoft YaHei" panose="020B0503020204020204" pitchFamily="34" charset="-122"/>
              </a:rPr>
              <a:t>操作后，如果堆顶的栈</a:t>
            </a:r>
            <a:r>
              <a:rPr lang="zh-CN" altLang="en-US" sz="2000" dirty="0">
                <a:solidFill>
                  <a:srgbClr val="FF0000"/>
                </a:solidFill>
                <a:latin typeface="Microsoft YaHei" panose="020B0503020204020204" pitchFamily="34" charset="-122"/>
                <a:ea typeface="Microsoft YaHei" panose="020B0503020204020204" pitchFamily="34" charset="-122"/>
              </a:rPr>
              <a:t>装满</a:t>
            </a:r>
            <a:r>
              <a:rPr lang="zh-CN" altLang="en-US" sz="2000" dirty="0">
                <a:solidFill>
                  <a:srgbClr val="000000"/>
                </a:solidFill>
                <a:latin typeface="Microsoft YaHei" panose="020B0503020204020204" pitchFamily="34" charset="-122"/>
                <a:ea typeface="Microsoft YaHei" panose="020B0503020204020204" pitchFamily="34" charset="-122"/>
              </a:rPr>
              <a:t>，则弹出堆</a:t>
            </a:r>
          </a:p>
        </p:txBody>
      </p:sp>
      <p:sp>
        <p:nvSpPr>
          <p:cNvPr id="11" name="文本框 10">
            <a:extLst>
              <a:ext uri="{FF2B5EF4-FFF2-40B4-BE49-F238E27FC236}">
                <a16:creationId xmlns:a16="http://schemas.microsoft.com/office/drawing/2014/main" id="{955CBF08-33A2-141B-20C3-9B48A994F15C}"/>
              </a:ext>
            </a:extLst>
          </p:cNvPr>
          <p:cNvSpPr txBox="1"/>
          <p:nvPr/>
        </p:nvSpPr>
        <p:spPr>
          <a:xfrm>
            <a:off x="6331391" y="3614518"/>
            <a:ext cx="5511564" cy="1015663"/>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214313" indent="-214313" defTabSz="685800" eaLnBrk="0" fontAlgn="base" hangingPunct="0">
              <a:spcBef>
                <a:spcPct val="0"/>
              </a:spcBef>
              <a:spcAft>
                <a:spcPct val="0"/>
              </a:spcAft>
              <a:buFont typeface="Arial" panose="020B0604020202020204" pitchFamily="34" charset="0"/>
              <a:buChar char="•"/>
            </a:pPr>
            <a:r>
              <a:rPr lang="zh-CN" altLang="en-US" sz="2000" dirty="0">
                <a:solidFill>
                  <a:srgbClr val="000000"/>
                </a:solidFill>
                <a:latin typeface="Microsoft YaHei" panose="020B0503020204020204" pitchFamily="34" charset="-122"/>
                <a:ea typeface="Microsoft YaHei" panose="020B0503020204020204" pitchFamily="34" charset="-122"/>
              </a:rPr>
              <a:t>用</a:t>
            </a:r>
            <a:r>
              <a:rPr lang="zh-CN" altLang="en-US" sz="2000" dirty="0">
                <a:solidFill>
                  <a:srgbClr val="0000FF"/>
                </a:solidFill>
                <a:latin typeface="Microsoft YaHei" panose="020B0503020204020204" pitchFamily="34" charset="-122"/>
                <a:ea typeface="Microsoft YaHei" panose="020B0503020204020204" pitchFamily="34" charset="-122"/>
              </a:rPr>
              <a:t>最大堆</a:t>
            </a:r>
            <a:r>
              <a:rPr lang="zh-CN" altLang="en-US" sz="2000" dirty="0">
                <a:solidFill>
                  <a:srgbClr val="000000"/>
                </a:solidFill>
                <a:latin typeface="Microsoft YaHei" panose="020B0503020204020204" pitchFamily="34" charset="-122"/>
                <a:ea typeface="Microsoft YaHei" panose="020B0503020204020204" pitchFamily="34" charset="-122"/>
              </a:rPr>
              <a:t>记录各</a:t>
            </a:r>
            <a:r>
              <a:rPr lang="zh-CN" altLang="en-US" sz="2000" dirty="0">
                <a:solidFill>
                  <a:srgbClr val="009999"/>
                </a:solidFill>
                <a:latin typeface="Microsoft YaHei" panose="020B0503020204020204" pitchFamily="34" charset="-122"/>
                <a:ea typeface="Microsoft YaHei" panose="020B0503020204020204" pitchFamily="34" charset="-122"/>
              </a:rPr>
              <a:t>非空栈</a:t>
            </a:r>
            <a:r>
              <a:rPr lang="zh-CN" altLang="en-US" sz="2000" dirty="0">
                <a:solidFill>
                  <a:srgbClr val="000000"/>
                </a:solidFill>
                <a:latin typeface="Microsoft YaHei" panose="020B0503020204020204" pitchFamily="34" charset="-122"/>
                <a:ea typeface="Microsoft YaHei" panose="020B0503020204020204" pitchFamily="34" charset="-122"/>
              </a:rPr>
              <a:t>，最右边（</a:t>
            </a:r>
            <a:r>
              <a:rPr lang="zh-CN" altLang="en-US" sz="2000" dirty="0">
                <a:solidFill>
                  <a:srgbClr val="C00000"/>
                </a:solidFill>
                <a:latin typeface="Microsoft YaHei" panose="020B0503020204020204" pitchFamily="34" charset="-122"/>
                <a:ea typeface="Microsoft YaHei" panose="020B0503020204020204" pitchFamily="34" charset="-122"/>
              </a:rPr>
              <a:t>编号最大</a:t>
            </a:r>
            <a:r>
              <a:rPr lang="zh-CN" altLang="en-US" sz="2000" dirty="0">
                <a:solidFill>
                  <a:srgbClr val="000000"/>
                </a:solidFill>
                <a:latin typeface="Microsoft YaHei" panose="020B0503020204020204" pitchFamily="34" charset="-122"/>
                <a:ea typeface="Microsoft YaHei" panose="020B0503020204020204" pitchFamily="34" charset="-122"/>
              </a:rPr>
              <a:t>）的非空栈在堆顶</a:t>
            </a:r>
            <a:endParaRPr lang="en-US" altLang="zh-CN" sz="2000" dirty="0">
              <a:solidFill>
                <a:srgbClr val="00B0F0"/>
              </a:solidFill>
              <a:highlight>
                <a:srgbClr val="FFFF00"/>
              </a:highlight>
              <a:latin typeface="Microsoft YaHei" panose="020B0503020204020204" pitchFamily="34" charset="-122"/>
              <a:ea typeface="Microsoft YaHei" panose="020B0503020204020204" pitchFamily="34" charset="-122"/>
            </a:endParaRPr>
          </a:p>
          <a:p>
            <a:pPr marL="214313" indent="-214313" defTabSz="685800" eaLnBrk="0" fontAlgn="base" hangingPunct="0">
              <a:spcBef>
                <a:spcPct val="0"/>
              </a:spcBef>
              <a:spcAft>
                <a:spcPct val="0"/>
              </a:spcAft>
              <a:buFont typeface="Arial" panose="020B0604020202020204" pitchFamily="34" charset="0"/>
              <a:buChar char="•"/>
            </a:pPr>
            <a:r>
              <a:rPr lang="en-US" altLang="zh-CN" sz="2000" dirty="0">
                <a:solidFill>
                  <a:srgbClr val="000000"/>
                </a:solidFill>
                <a:latin typeface="Microsoft YaHei" panose="020B0503020204020204" pitchFamily="34" charset="-122"/>
                <a:ea typeface="Microsoft YaHei" panose="020B0503020204020204" pitchFamily="34" charset="-122"/>
              </a:rPr>
              <a:t>pop</a:t>
            </a:r>
            <a:r>
              <a:rPr lang="zh-CN" altLang="en-US" sz="2000" dirty="0">
                <a:solidFill>
                  <a:srgbClr val="000000"/>
                </a:solidFill>
                <a:latin typeface="Microsoft YaHei" panose="020B0503020204020204" pitchFamily="34" charset="-122"/>
                <a:ea typeface="Microsoft YaHei" panose="020B0503020204020204" pitchFamily="34" charset="-122"/>
              </a:rPr>
              <a:t>操作后，如果堆顶的栈</a:t>
            </a:r>
            <a:r>
              <a:rPr lang="zh-CN" altLang="en-US" sz="2000" dirty="0">
                <a:solidFill>
                  <a:srgbClr val="009999"/>
                </a:solidFill>
                <a:latin typeface="Microsoft YaHei" panose="020B0503020204020204" pitchFamily="34" charset="-122"/>
                <a:ea typeface="Microsoft YaHei" panose="020B0503020204020204" pitchFamily="34" charset="-122"/>
              </a:rPr>
              <a:t>变空</a:t>
            </a:r>
            <a:r>
              <a:rPr lang="zh-CN" altLang="en-US" sz="2000" dirty="0">
                <a:solidFill>
                  <a:srgbClr val="000000"/>
                </a:solidFill>
                <a:latin typeface="Microsoft YaHei" panose="020B0503020204020204" pitchFamily="34" charset="-122"/>
                <a:ea typeface="Microsoft YaHei" panose="020B0503020204020204" pitchFamily="34" charset="-122"/>
              </a:rPr>
              <a:t>，则弹出堆</a:t>
            </a:r>
          </a:p>
        </p:txBody>
      </p:sp>
      <p:sp>
        <p:nvSpPr>
          <p:cNvPr id="12" name="文本框 11">
            <a:extLst>
              <a:ext uri="{FF2B5EF4-FFF2-40B4-BE49-F238E27FC236}">
                <a16:creationId xmlns:a16="http://schemas.microsoft.com/office/drawing/2014/main" id="{45880B30-90AA-FEE8-36E5-F7839ED7FA78}"/>
              </a:ext>
            </a:extLst>
          </p:cNvPr>
          <p:cNvSpPr txBox="1"/>
          <p:nvPr/>
        </p:nvSpPr>
        <p:spPr>
          <a:xfrm>
            <a:off x="6331392" y="4932487"/>
            <a:ext cx="5511565" cy="1015663"/>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214313" indent="-214313" defTabSz="685800" eaLnBrk="0" fontAlgn="base" hangingPunct="0">
              <a:spcBef>
                <a:spcPct val="0"/>
              </a:spcBef>
              <a:spcAft>
                <a:spcPct val="0"/>
              </a:spcAft>
              <a:buFont typeface="Arial" panose="020B0604020202020204" pitchFamily="34" charset="0"/>
              <a:buChar char="•"/>
            </a:pPr>
            <a:r>
              <a:rPr lang="zh-CN" altLang="en-US" sz="2000" dirty="0">
                <a:solidFill>
                  <a:srgbClr val="000000"/>
                </a:solidFill>
                <a:latin typeface="Microsoft YaHei" panose="020B0503020204020204" pitchFamily="34" charset="-122"/>
                <a:ea typeface="Microsoft YaHei" panose="020B0503020204020204" pitchFamily="34" charset="-122"/>
              </a:rPr>
              <a:t>直接操作指定栈，如果操作后栈变空，则操作后需要从最大堆</a:t>
            </a:r>
            <a:r>
              <a:rPr lang="zh-CN" altLang="en-US" sz="2000" b="1" dirty="0">
                <a:solidFill>
                  <a:srgbClr val="009999"/>
                </a:solidFill>
                <a:latin typeface="Microsoft YaHei" panose="020B0503020204020204" pitchFamily="34" charset="-122"/>
                <a:ea typeface="Microsoft YaHei" panose="020B0503020204020204" pitchFamily="34" charset="-122"/>
              </a:rPr>
              <a:t>删除</a:t>
            </a:r>
            <a:r>
              <a:rPr lang="zh-CN" altLang="en-US" sz="2000" dirty="0">
                <a:solidFill>
                  <a:srgbClr val="000000"/>
                </a:solidFill>
                <a:latin typeface="Microsoft YaHei" panose="020B0503020204020204" pitchFamily="34" charset="-122"/>
                <a:ea typeface="Microsoft YaHei" panose="020B0503020204020204" pitchFamily="34" charset="-122"/>
              </a:rPr>
              <a:t>该栈（？）；如果操作前栈装满，则操作后把栈加入最小堆</a:t>
            </a:r>
          </a:p>
        </p:txBody>
      </p:sp>
      <p:sp>
        <p:nvSpPr>
          <p:cNvPr id="13" name="箭头: 右 2">
            <a:extLst>
              <a:ext uri="{FF2B5EF4-FFF2-40B4-BE49-F238E27FC236}">
                <a16:creationId xmlns:a16="http://schemas.microsoft.com/office/drawing/2014/main" id="{6247FDC0-79CA-5CFE-D4B1-DB1C24E021C2}"/>
              </a:ext>
            </a:extLst>
          </p:cNvPr>
          <p:cNvSpPr/>
          <p:nvPr/>
        </p:nvSpPr>
        <p:spPr>
          <a:xfrm>
            <a:off x="5162834" y="2544228"/>
            <a:ext cx="689715" cy="318656"/>
          </a:xfrm>
          <a:prstGeom prst="rightArrow">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eaLnBrk="0" fontAlgn="base" hangingPunct="0">
              <a:spcBef>
                <a:spcPct val="0"/>
              </a:spcBef>
              <a:spcAft>
                <a:spcPct val="0"/>
              </a:spcAft>
            </a:pPr>
            <a:endParaRPr lang="zh-CN" altLang="en-US" sz="1400" dirty="0">
              <a:solidFill>
                <a:srgbClr val="FFFFFF"/>
              </a:solidFill>
              <a:latin typeface="Tahoma"/>
              <a:ea typeface="宋体"/>
            </a:endParaRPr>
          </a:p>
        </p:txBody>
      </p:sp>
      <p:sp>
        <p:nvSpPr>
          <p:cNvPr id="14" name="箭头: 右 10">
            <a:extLst>
              <a:ext uri="{FF2B5EF4-FFF2-40B4-BE49-F238E27FC236}">
                <a16:creationId xmlns:a16="http://schemas.microsoft.com/office/drawing/2014/main" id="{C5F5830B-4DFC-EAD2-434C-37AEB217E70D}"/>
              </a:ext>
            </a:extLst>
          </p:cNvPr>
          <p:cNvSpPr/>
          <p:nvPr/>
        </p:nvSpPr>
        <p:spPr>
          <a:xfrm>
            <a:off x="5124089" y="3874526"/>
            <a:ext cx="724279" cy="307107"/>
          </a:xfrm>
          <a:prstGeom prst="rightArrow">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eaLnBrk="0" fontAlgn="base" hangingPunct="0">
              <a:spcBef>
                <a:spcPct val="0"/>
              </a:spcBef>
              <a:spcAft>
                <a:spcPct val="0"/>
              </a:spcAft>
            </a:pPr>
            <a:endParaRPr lang="zh-CN" altLang="en-US" sz="1400" dirty="0">
              <a:solidFill>
                <a:srgbClr val="FFFFFF"/>
              </a:solidFill>
              <a:latin typeface="Tahoma"/>
              <a:ea typeface="宋体"/>
            </a:endParaRPr>
          </a:p>
        </p:txBody>
      </p:sp>
      <p:sp>
        <p:nvSpPr>
          <p:cNvPr id="15" name="箭头: 右 12">
            <a:extLst>
              <a:ext uri="{FF2B5EF4-FFF2-40B4-BE49-F238E27FC236}">
                <a16:creationId xmlns:a16="http://schemas.microsoft.com/office/drawing/2014/main" id="{058EFB29-5BB1-A9BB-60C3-F8344FDE73CC}"/>
              </a:ext>
            </a:extLst>
          </p:cNvPr>
          <p:cNvSpPr/>
          <p:nvPr/>
        </p:nvSpPr>
        <p:spPr>
          <a:xfrm>
            <a:off x="5124089" y="5225531"/>
            <a:ext cx="724279" cy="337242"/>
          </a:xfrm>
          <a:prstGeom prst="rightArrow">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eaLnBrk="0" fontAlgn="base" hangingPunct="0">
              <a:spcBef>
                <a:spcPct val="0"/>
              </a:spcBef>
              <a:spcAft>
                <a:spcPct val="0"/>
              </a:spcAft>
            </a:pPr>
            <a:endParaRPr lang="zh-CN" altLang="en-US" sz="1400" dirty="0">
              <a:solidFill>
                <a:srgbClr val="FFFFFF"/>
              </a:solidFill>
              <a:latin typeface="Tahoma"/>
              <a:ea typeface="宋体"/>
            </a:endParaRPr>
          </a:p>
        </p:txBody>
      </p:sp>
      <p:sp>
        <p:nvSpPr>
          <p:cNvPr id="16" name="文本框 15">
            <a:extLst>
              <a:ext uri="{FF2B5EF4-FFF2-40B4-BE49-F238E27FC236}">
                <a16:creationId xmlns:a16="http://schemas.microsoft.com/office/drawing/2014/main" id="{6C1FFE1E-8795-DD0F-3FFC-58CD3449054B}"/>
              </a:ext>
            </a:extLst>
          </p:cNvPr>
          <p:cNvSpPr txBox="1"/>
          <p:nvPr/>
        </p:nvSpPr>
        <p:spPr>
          <a:xfrm>
            <a:off x="838200" y="1845914"/>
            <a:ext cx="1708028" cy="400110"/>
          </a:xfrm>
          <a:prstGeom prst="rect">
            <a:avLst/>
          </a:prstGeom>
          <a:noFill/>
        </p:spPr>
        <p:txBody>
          <a:bodyPr wrap="square" rtlCol="0">
            <a:spAutoFit/>
          </a:bodyPr>
          <a:lstStyle/>
          <a:p>
            <a:pPr defTabSz="685800" eaLnBrk="0" fontAlgn="base" hangingPunct="0">
              <a:spcBef>
                <a:spcPct val="0"/>
              </a:spcBef>
              <a:spcAft>
                <a:spcPct val="0"/>
              </a:spcAft>
            </a:pPr>
            <a:r>
              <a:rPr lang="zh-CN" altLang="en-US" sz="2000" dirty="0">
                <a:solidFill>
                  <a:srgbClr val="000000"/>
                </a:solidFill>
                <a:latin typeface="黑体" panose="02010609060101010101" pitchFamily="49" charset="-122"/>
                <a:ea typeface="黑体" panose="02010609060101010101" pitchFamily="49" charset="-122"/>
              </a:rPr>
              <a:t>指令（事件）</a:t>
            </a:r>
          </a:p>
        </p:txBody>
      </p:sp>
      <p:sp>
        <p:nvSpPr>
          <p:cNvPr id="17" name="文本框 16">
            <a:extLst>
              <a:ext uri="{FF2B5EF4-FFF2-40B4-BE49-F238E27FC236}">
                <a16:creationId xmlns:a16="http://schemas.microsoft.com/office/drawing/2014/main" id="{FD80516C-32D4-E0A8-4705-7E0DF3515FF5}"/>
              </a:ext>
            </a:extLst>
          </p:cNvPr>
          <p:cNvSpPr txBox="1"/>
          <p:nvPr/>
        </p:nvSpPr>
        <p:spPr>
          <a:xfrm>
            <a:off x="7946937" y="1800304"/>
            <a:ext cx="2000250" cy="400110"/>
          </a:xfrm>
          <a:prstGeom prst="rect">
            <a:avLst/>
          </a:prstGeom>
          <a:noFill/>
        </p:spPr>
        <p:txBody>
          <a:bodyPr wrap="square" rtlCol="0">
            <a:spAutoFit/>
          </a:bodyPr>
          <a:lstStyle/>
          <a:p>
            <a:pPr defTabSz="685800" eaLnBrk="0" fontAlgn="base" hangingPunct="0">
              <a:spcBef>
                <a:spcPct val="0"/>
              </a:spcBef>
              <a:spcAft>
                <a:spcPct val="0"/>
              </a:spcAft>
            </a:pPr>
            <a:r>
              <a:rPr lang="zh-CN" altLang="en-US" sz="2000" dirty="0">
                <a:solidFill>
                  <a:srgbClr val="000000"/>
                </a:solidFill>
                <a:latin typeface="黑体" panose="02010609060101010101" pitchFamily="49" charset="-122"/>
                <a:ea typeface="黑体" panose="02010609060101010101" pitchFamily="49" charset="-122"/>
              </a:rPr>
              <a:t>算法及数据结构</a:t>
            </a:r>
          </a:p>
        </p:txBody>
      </p:sp>
      <p:sp>
        <p:nvSpPr>
          <p:cNvPr id="18" name="文本框 17">
            <a:extLst>
              <a:ext uri="{FF2B5EF4-FFF2-40B4-BE49-F238E27FC236}">
                <a16:creationId xmlns:a16="http://schemas.microsoft.com/office/drawing/2014/main" id="{23CCFD1C-70D1-0424-319F-614B07A06F53}"/>
              </a:ext>
            </a:extLst>
          </p:cNvPr>
          <p:cNvSpPr txBox="1"/>
          <p:nvPr/>
        </p:nvSpPr>
        <p:spPr>
          <a:xfrm>
            <a:off x="2842363" y="1845914"/>
            <a:ext cx="1260713" cy="400110"/>
          </a:xfrm>
          <a:prstGeom prst="rect">
            <a:avLst/>
          </a:prstGeom>
          <a:noFill/>
        </p:spPr>
        <p:txBody>
          <a:bodyPr wrap="square" rtlCol="0">
            <a:spAutoFit/>
          </a:bodyPr>
          <a:lstStyle/>
          <a:p>
            <a:pPr defTabSz="685800" eaLnBrk="0" fontAlgn="base" hangingPunct="0">
              <a:spcBef>
                <a:spcPct val="0"/>
              </a:spcBef>
              <a:spcAft>
                <a:spcPct val="0"/>
              </a:spcAft>
            </a:pPr>
            <a:r>
              <a:rPr lang="zh-CN" altLang="en-US" sz="2000" dirty="0">
                <a:solidFill>
                  <a:srgbClr val="000000"/>
                </a:solidFill>
                <a:latin typeface="黑体" panose="02010609060101010101" pitchFamily="49" charset="-122"/>
                <a:ea typeface="黑体" panose="02010609060101010101" pitchFamily="49" charset="-122"/>
              </a:rPr>
              <a:t>功能需求</a:t>
            </a:r>
          </a:p>
        </p:txBody>
      </p:sp>
      <p:sp>
        <p:nvSpPr>
          <p:cNvPr id="20" name="Rectangle 4">
            <a:extLst>
              <a:ext uri="{FF2B5EF4-FFF2-40B4-BE49-F238E27FC236}">
                <a16:creationId xmlns:a16="http://schemas.microsoft.com/office/drawing/2014/main" id="{35A4001F-67DE-4075-9DBB-5A2E3DFF4F80}"/>
              </a:ext>
            </a:extLst>
          </p:cNvPr>
          <p:cNvSpPr/>
          <p:nvPr/>
        </p:nvSpPr>
        <p:spPr>
          <a:xfrm>
            <a:off x="3340218" y="6029789"/>
            <a:ext cx="5511564" cy="404893"/>
          </a:xfrm>
          <a:prstGeom prst="rect">
            <a:avLst/>
          </a:pr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lang="zh-CN" altLang="en-US" sz="2000" dirty="0">
                <a:latin typeface="Microsoft YaHei" panose="020B0503020204020204" pitchFamily="34" charset="-122"/>
                <a:ea typeface="Microsoft YaHei" panose="020B0503020204020204" pitchFamily="34" charset="-122"/>
              </a:rPr>
              <a:t>开始时，所有栈都在最小堆中，而最大堆为空！</a:t>
            </a:r>
          </a:p>
        </p:txBody>
      </p:sp>
    </p:spTree>
    <p:extLst>
      <p:ext uri="{BB962C8B-B14F-4D97-AF65-F5344CB8AC3E}">
        <p14:creationId xmlns:p14="http://schemas.microsoft.com/office/powerpoint/2010/main" val="377419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inVertical)">
                                      <p:cBhvr>
                                        <p:cTn id="15" dur="500"/>
                                        <p:tgtEl>
                                          <p:spTgt spid="1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circle(in)">
                                      <p:cBhvr>
                                        <p:cTn id="23" dur="2000"/>
                                        <p:tgtEl>
                                          <p:spTgt spid="15"/>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circle(in)">
                                      <p:cBhvr>
                                        <p:cTn id="26" dur="20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20"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6.8 </a:t>
            </a:r>
            <a:r>
              <a:rPr lang="zh-CN" altLang="en-US" dirty="0"/>
              <a:t>离散事件模拟示例：*装箱问题（</a:t>
            </a:r>
            <a:r>
              <a:rPr lang="en-US" altLang="zh-CN" dirty="0"/>
              <a:t>LeetCode1172</a:t>
            </a:r>
            <a:r>
              <a:rPr lang="zh-CN" altLang="en-US" dirty="0"/>
              <a:t>）</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6.8 </a:t>
            </a:r>
            <a:r>
              <a:rPr lang="zh-CN" altLang="en-US" dirty="0"/>
              <a:t>应用场景</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文本框 8">
            <a:extLst>
              <a:ext uri="{FF2B5EF4-FFF2-40B4-BE49-F238E27FC236}">
                <a16:creationId xmlns:a16="http://schemas.microsoft.com/office/drawing/2014/main" id="{77815666-E1A8-8968-4533-902450202F94}"/>
              </a:ext>
            </a:extLst>
          </p:cNvPr>
          <p:cNvSpPr txBox="1"/>
          <p:nvPr/>
        </p:nvSpPr>
        <p:spPr>
          <a:xfrm>
            <a:off x="2890280" y="1175292"/>
            <a:ext cx="6827658"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214313" indent="-214313" defTabSz="685800" eaLnBrk="0" fontAlgn="base" hangingPunct="0">
              <a:spcBef>
                <a:spcPct val="0"/>
              </a:spcBef>
              <a:spcAft>
                <a:spcPct val="0"/>
              </a:spcAft>
              <a:buFont typeface="Arial" panose="020B0604020202020204" pitchFamily="34" charset="0"/>
              <a:buChar char="•"/>
            </a:pPr>
            <a:r>
              <a:rPr lang="zh-CN" altLang="en-US" sz="2400" dirty="0">
                <a:solidFill>
                  <a:srgbClr val="000000"/>
                </a:solidFill>
                <a:latin typeface="Microsoft YaHei" panose="020B0503020204020204" pitchFamily="34" charset="-122"/>
                <a:ea typeface="Microsoft YaHei" panose="020B0503020204020204" pitchFamily="34" charset="-122"/>
              </a:rPr>
              <a:t>用</a:t>
            </a:r>
            <a:r>
              <a:rPr lang="zh-CN" altLang="en-US" sz="2400" dirty="0">
                <a:solidFill>
                  <a:srgbClr val="0000FF"/>
                </a:solidFill>
                <a:latin typeface="Microsoft YaHei" panose="020B0503020204020204" pitchFamily="34" charset="-122"/>
                <a:ea typeface="Microsoft YaHei" panose="020B0503020204020204" pitchFamily="34" charset="-122"/>
              </a:rPr>
              <a:t>最小堆</a:t>
            </a:r>
            <a:r>
              <a:rPr lang="zh-CN" altLang="en-US" sz="2400" dirty="0">
                <a:solidFill>
                  <a:srgbClr val="000000"/>
                </a:solidFill>
                <a:latin typeface="Microsoft YaHei" panose="020B0503020204020204" pitchFamily="34" charset="-122"/>
                <a:ea typeface="Microsoft YaHei" panose="020B0503020204020204" pitchFamily="34" charset="-122"/>
              </a:rPr>
              <a:t>记录未装满栈，</a:t>
            </a:r>
            <a:r>
              <a:rPr lang="zh-CN" altLang="en-US" sz="2400" dirty="0">
                <a:solidFill>
                  <a:srgbClr val="C00000"/>
                </a:solidFill>
                <a:latin typeface="Microsoft YaHei" panose="020B0503020204020204" pitchFamily="34" charset="-122"/>
                <a:ea typeface="Microsoft YaHei" panose="020B0503020204020204" pitchFamily="34" charset="-122"/>
              </a:rPr>
              <a:t>最大堆</a:t>
            </a:r>
            <a:r>
              <a:rPr lang="zh-CN" altLang="en-US" sz="2400" dirty="0">
                <a:solidFill>
                  <a:srgbClr val="000000"/>
                </a:solidFill>
                <a:latin typeface="Microsoft YaHei" panose="020B0503020204020204" pitchFamily="34" charset="-122"/>
                <a:ea typeface="Microsoft YaHei" panose="020B0503020204020204" pitchFamily="34" charset="-122"/>
              </a:rPr>
              <a:t>记录非空栈！</a:t>
            </a:r>
            <a:endParaRPr lang="en-US" altLang="zh-CN" sz="2400" dirty="0">
              <a:solidFill>
                <a:srgbClr val="00698E"/>
              </a:solidFill>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8065399F-6136-4205-B271-6D1283557C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9005" y="1819838"/>
            <a:ext cx="4849435" cy="4782430"/>
          </a:xfrm>
          <a:prstGeom prst="rect">
            <a:avLst/>
          </a:prstGeom>
        </p:spPr>
      </p:pic>
      <p:pic>
        <p:nvPicPr>
          <p:cNvPr id="14" name="图片 13">
            <a:extLst>
              <a:ext uri="{FF2B5EF4-FFF2-40B4-BE49-F238E27FC236}">
                <a16:creationId xmlns:a16="http://schemas.microsoft.com/office/drawing/2014/main" id="{B2E6F256-9D31-4203-AF3B-53D35DF761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810" y="1936449"/>
            <a:ext cx="5513187" cy="3470927"/>
          </a:xfrm>
          <a:prstGeom prst="rect">
            <a:avLst/>
          </a:prstGeom>
        </p:spPr>
      </p:pic>
      <p:pic>
        <p:nvPicPr>
          <p:cNvPr id="16" name="图片 15">
            <a:extLst>
              <a:ext uri="{FF2B5EF4-FFF2-40B4-BE49-F238E27FC236}">
                <a16:creationId xmlns:a16="http://schemas.microsoft.com/office/drawing/2014/main" id="{05B90705-3932-41CB-A316-598F20D10C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320" y="5348373"/>
            <a:ext cx="5668166" cy="1238423"/>
          </a:xfrm>
          <a:prstGeom prst="rect">
            <a:avLst/>
          </a:prstGeom>
        </p:spPr>
      </p:pic>
    </p:spTree>
    <p:extLst>
      <p:ext uri="{BB962C8B-B14F-4D97-AF65-F5344CB8AC3E}">
        <p14:creationId xmlns:p14="http://schemas.microsoft.com/office/powerpoint/2010/main" val="9653674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6.9 </a:t>
            </a:r>
            <a:r>
              <a:rPr lang="zh-CN" altLang="en-US" dirty="0"/>
              <a:t>小结</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dirty="0"/>
              <a:t>6.9 </a:t>
            </a:r>
            <a:r>
              <a:rPr lang="zh-CN" altLang="en-US" dirty="0"/>
              <a:t>小结</a:t>
            </a:r>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noAutofit/>
          </a:bodyPr>
          <a:lstStyle/>
          <a:p>
            <a:r>
              <a:rPr lang="zh-CN" altLang="en-US" b="1" dirty="0">
                <a:solidFill>
                  <a:srgbClr val="009999"/>
                </a:solidFill>
              </a:rPr>
              <a:t>优先级队列</a:t>
            </a:r>
            <a:r>
              <a:rPr lang="zh-CN" altLang="en-US" dirty="0"/>
              <a:t>是一种常用的数据结构，提供了比栈和队列更加丰富的处理顺序，可用于很多真实场景。</a:t>
            </a:r>
          </a:p>
          <a:p>
            <a:r>
              <a:rPr lang="zh-CN" altLang="en-US" b="1" dirty="0">
                <a:solidFill>
                  <a:srgbClr val="009999"/>
                </a:solidFill>
              </a:rPr>
              <a:t>堆</a:t>
            </a:r>
            <a:r>
              <a:rPr lang="zh-CN" altLang="en-US" dirty="0"/>
              <a:t>是优先级队列的一类实现方式，由基本的堆性质衍生出了多种不同的堆的设计，它们在堆的基本操作上具有不同的复杂度。这其中，</a:t>
            </a:r>
            <a:r>
              <a:rPr lang="zh-CN" altLang="en-US" b="1" dirty="0">
                <a:solidFill>
                  <a:srgbClr val="009999"/>
                </a:solidFill>
              </a:rPr>
              <a:t>二叉堆</a:t>
            </a:r>
            <a:r>
              <a:rPr lang="zh-CN" altLang="en-US" dirty="0"/>
              <a:t>是一种隐式数据结构，它将元素的逻辑结构蕴含在存储结构中，避免了额外的指针域空间开销，实现起来也比较简洁，因此得到了广泛的应用。</a:t>
            </a:r>
          </a:p>
          <a:p>
            <a:r>
              <a:rPr lang="zh-CN" altLang="en-US" dirty="0"/>
              <a:t>下一章开始介绍图形结构，包括图、图应用。</a:t>
            </a:r>
          </a:p>
        </p:txBody>
      </p:sp>
    </p:spTree>
    <p:extLst>
      <p:ext uri="{BB962C8B-B14F-4D97-AF65-F5344CB8AC3E}">
        <p14:creationId xmlns:p14="http://schemas.microsoft.com/office/powerpoint/2010/main" val="35979723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4" name="组合 13"/>
          <p:cNvGrpSpPr/>
          <p:nvPr/>
        </p:nvGrpSpPr>
        <p:grpSpPr>
          <a:xfrm>
            <a:off x="-875295" y="-875664"/>
            <a:ext cx="2974038" cy="2745105"/>
            <a:chOff x="6175344" y="342254"/>
            <a:chExt cx="7829785"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840" y="635784"/>
            <a:ext cx="823697" cy="760292"/>
            <a:chOff x="6175344" y="342254"/>
            <a:chExt cx="7829785" cy="7227071"/>
          </a:xfrm>
        </p:grpSpPr>
        <p:sp>
          <p:nvSpPr>
            <p:cNvPr id="18" name="六边形 1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圆角 7"/>
          <p:cNvSpPr/>
          <p:nvPr/>
        </p:nvSpPr>
        <p:spPr>
          <a:xfrm>
            <a:off x="2421652" y="2038221"/>
            <a:ext cx="7054775" cy="3118500"/>
          </a:xfrm>
          <a:prstGeom prst="roundRect">
            <a:avLst>
              <a:gd name="adj" fmla="val 0"/>
            </a:avLst>
          </a:prstGeom>
          <a:solidFill>
            <a:schemeClr val="tx1">
              <a:lumMod val="95000"/>
              <a:lumOff val="5000"/>
              <a:alpha val="5000"/>
            </a:schemeClr>
          </a:solidFill>
          <a:ln>
            <a:solidFill>
              <a:schemeClr val="bg1"/>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7" name="组合 36"/>
          <p:cNvGrpSpPr/>
          <p:nvPr/>
        </p:nvGrpSpPr>
        <p:grpSpPr>
          <a:xfrm>
            <a:off x="7558543" y="954064"/>
            <a:ext cx="5262302" cy="5007863"/>
            <a:chOff x="6175345" y="153244"/>
            <a:chExt cx="7792878" cy="7416082"/>
          </a:xfrm>
        </p:grpSpPr>
        <p:grpSp>
          <p:nvGrpSpPr>
            <p:cNvPr id="32" name="组合 31"/>
            <p:cNvGrpSpPr/>
            <p:nvPr/>
          </p:nvGrpSpPr>
          <p:grpSpPr>
            <a:xfrm>
              <a:off x="6175345" y="342257"/>
              <a:ext cx="7792878" cy="7227069"/>
              <a:chOff x="5983104" y="1708488"/>
              <a:chExt cx="4080721" cy="3784437"/>
            </a:xfrm>
          </p:grpSpPr>
          <p:sp>
            <p:nvSpPr>
              <p:cNvPr id="33" name="六边形 32"/>
              <p:cNvSpPr/>
              <p:nvPr/>
            </p:nvSpPr>
            <p:spPr>
              <a:xfrm rot="5400000">
                <a:off x="5811401" y="1880191"/>
                <a:ext cx="3784437"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平行四边形 33"/>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rot="1849986">
              <a:off x="8151150" y="15324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15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1500" b="1" dirty="0">
                <a:gradFill>
                  <a:gsLst>
                    <a:gs pos="30000">
                      <a:srgbClr val="007684"/>
                    </a:gs>
                    <a:gs pos="83000">
                      <a:srgbClr val="016773"/>
                    </a:gs>
                  </a:gsLst>
                  <a:lin ang="5400000" scaled="0"/>
                </a:gradFill>
                <a:latin typeface="Bauhaus 93" panose="04030905020B02020C02" pitchFamily="82" charset="0"/>
              </a:endParaRPr>
            </a:p>
          </p:txBody>
        </p:sp>
      </p:grpSp>
      <p:grpSp>
        <p:nvGrpSpPr>
          <p:cNvPr id="23" name="组合 22"/>
          <p:cNvGrpSpPr/>
          <p:nvPr/>
        </p:nvGrpSpPr>
        <p:grpSpPr>
          <a:xfrm>
            <a:off x="3774000" y="4177005"/>
            <a:ext cx="4644000" cy="124808"/>
            <a:chOff x="3774000" y="4177005"/>
            <a:chExt cx="4644000" cy="124808"/>
          </a:xfrm>
        </p:grpSpPr>
        <p:pic>
          <p:nvPicPr>
            <p:cNvPr id="24" name="图片 23"/>
            <p:cNvPicPr>
              <a:picLocks noChangeAspect="1" noChangeArrowheads="1"/>
            </p:cNvPicPr>
            <p:nvPr/>
          </p:nvPicPr>
          <p:blipFill>
            <a:blip r:embed="rId6">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a:off x="6033596" y="1917409"/>
              <a:ext cx="124808" cy="46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cxnSp>
          <p:nvCxnSpPr>
            <p:cNvPr id="25" name="直接连接符 24"/>
            <p:cNvCxnSpPr/>
            <p:nvPr/>
          </p:nvCxnSpPr>
          <p:spPr>
            <a:xfrm>
              <a:off x="3936000" y="4177005"/>
              <a:ext cx="4320000" cy="0"/>
            </a:xfrm>
            <a:prstGeom prst="line">
              <a:avLst/>
            </a:prstGeom>
            <a:ln w="12700">
              <a:gradFill>
                <a:gsLst>
                  <a:gs pos="0">
                    <a:schemeClr val="accent1">
                      <a:lumMod val="5000"/>
                      <a:lumOff val="95000"/>
                      <a:alpha val="0"/>
                    </a:schemeClr>
                  </a:gs>
                  <a:gs pos="69000">
                    <a:schemeClr val="bg1"/>
                  </a:gs>
                  <a:gs pos="100000">
                    <a:schemeClr val="bg1">
                      <a:alpha val="0"/>
                    </a:schemeClr>
                  </a:gs>
                  <a:gs pos="40000">
                    <a:schemeClr val="bg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890173" y="4315438"/>
            <a:ext cx="2268815" cy="2101347"/>
            <a:chOff x="6175344" y="342254"/>
            <a:chExt cx="7803037" cy="7227071"/>
          </a:xfrm>
        </p:grpSpPr>
        <p:sp>
          <p:nvSpPr>
            <p:cNvPr id="6" name="六边形 5"/>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74548" y="5375868"/>
            <a:ext cx="1123874" cy="1040917"/>
            <a:chOff x="6175344" y="342254"/>
            <a:chExt cx="7803037" cy="7227071"/>
          </a:xfrm>
        </p:grpSpPr>
        <p:sp>
          <p:nvSpPr>
            <p:cNvPr id="12" name="六边形 1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0709077" y="4985964"/>
            <a:ext cx="1077639" cy="994687"/>
            <a:chOff x="6175344" y="342254"/>
            <a:chExt cx="7829785" cy="7227071"/>
          </a:xfrm>
        </p:grpSpPr>
        <p:sp>
          <p:nvSpPr>
            <p:cNvPr id="45" name="六边形 4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4453603"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38" name="文本框 37"/>
          <p:cNvSpPr txBox="1"/>
          <p:nvPr/>
        </p:nvSpPr>
        <p:spPr>
          <a:xfrm>
            <a:off x="5307690"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0" name="文本框 39"/>
          <p:cNvSpPr txBox="1"/>
          <p:nvPr/>
        </p:nvSpPr>
        <p:spPr>
          <a:xfrm>
            <a:off x="6148718" y="2830973"/>
            <a:ext cx="766167" cy="1054879"/>
          </a:xfrm>
          <a:custGeom>
            <a:avLst/>
            <a:gdLst/>
            <a:ahLst/>
            <a:cxnLst/>
            <a:rect l="l" t="t" r="r" b="b"/>
            <a:pathLst>
              <a:path w="766167" h="1054879">
                <a:moveTo>
                  <a:pt x="478854" y="261193"/>
                </a:moveTo>
                <a:lnTo>
                  <a:pt x="578978" y="261193"/>
                </a:lnTo>
                <a:lnTo>
                  <a:pt x="578978" y="470148"/>
                </a:lnTo>
                <a:cubicBezTo>
                  <a:pt x="578978" y="548506"/>
                  <a:pt x="570272" y="619608"/>
                  <a:pt x="552859" y="683456"/>
                </a:cubicBezTo>
                <a:lnTo>
                  <a:pt x="635570" y="683456"/>
                </a:lnTo>
                <a:lnTo>
                  <a:pt x="635570" y="914177"/>
                </a:lnTo>
                <a:cubicBezTo>
                  <a:pt x="635570" y="922883"/>
                  <a:pt x="638472" y="927236"/>
                  <a:pt x="644277" y="927236"/>
                </a:cubicBezTo>
                <a:cubicBezTo>
                  <a:pt x="650081" y="927236"/>
                  <a:pt x="655885" y="924334"/>
                  <a:pt x="661690" y="918530"/>
                </a:cubicBezTo>
                <a:cubicBezTo>
                  <a:pt x="687809" y="874998"/>
                  <a:pt x="712477" y="824210"/>
                  <a:pt x="735694" y="766167"/>
                </a:cubicBezTo>
                <a:lnTo>
                  <a:pt x="748754" y="770520"/>
                </a:lnTo>
                <a:cubicBezTo>
                  <a:pt x="716830" y="854682"/>
                  <a:pt x="718281" y="908372"/>
                  <a:pt x="753107" y="931589"/>
                </a:cubicBezTo>
                <a:cubicBezTo>
                  <a:pt x="761814" y="937394"/>
                  <a:pt x="764716" y="941747"/>
                  <a:pt x="761814" y="944649"/>
                </a:cubicBezTo>
                <a:cubicBezTo>
                  <a:pt x="735694" y="1020105"/>
                  <a:pt x="690711" y="1056382"/>
                  <a:pt x="626864" y="1053480"/>
                </a:cubicBezTo>
                <a:cubicBezTo>
                  <a:pt x="539799" y="1062186"/>
                  <a:pt x="499169" y="1030262"/>
                  <a:pt x="504973" y="957709"/>
                </a:cubicBezTo>
                <a:lnTo>
                  <a:pt x="504973" y="792286"/>
                </a:lnTo>
                <a:cubicBezTo>
                  <a:pt x="458539" y="885155"/>
                  <a:pt x="358415" y="972220"/>
                  <a:pt x="204601" y="1053480"/>
                </a:cubicBezTo>
                <a:lnTo>
                  <a:pt x="200248" y="1040420"/>
                </a:lnTo>
                <a:cubicBezTo>
                  <a:pt x="385985" y="895313"/>
                  <a:pt x="478854" y="705222"/>
                  <a:pt x="478854" y="470148"/>
                </a:cubicBezTo>
                <a:close/>
                <a:moveTo>
                  <a:pt x="644277" y="0"/>
                </a:moveTo>
                <a:lnTo>
                  <a:pt x="766167" y="47885"/>
                </a:lnTo>
                <a:lnTo>
                  <a:pt x="726988" y="100124"/>
                </a:lnTo>
                <a:lnTo>
                  <a:pt x="726988" y="626864"/>
                </a:lnTo>
                <a:lnTo>
                  <a:pt x="605098" y="626864"/>
                </a:lnTo>
                <a:lnTo>
                  <a:pt x="605098" y="134950"/>
                </a:lnTo>
                <a:lnTo>
                  <a:pt x="452735" y="134950"/>
                </a:lnTo>
                <a:lnTo>
                  <a:pt x="452735" y="622511"/>
                </a:lnTo>
                <a:lnTo>
                  <a:pt x="335198" y="622511"/>
                </a:lnTo>
                <a:lnTo>
                  <a:pt x="330845" y="626864"/>
                </a:lnTo>
                <a:lnTo>
                  <a:pt x="330845" y="69651"/>
                </a:lnTo>
                <a:lnTo>
                  <a:pt x="300372" y="117537"/>
                </a:lnTo>
                <a:cubicBezTo>
                  <a:pt x="300372" y="280057"/>
                  <a:pt x="284410" y="415007"/>
                  <a:pt x="252487" y="522386"/>
                </a:cubicBezTo>
                <a:cubicBezTo>
                  <a:pt x="301823" y="618157"/>
                  <a:pt x="327942" y="703771"/>
                  <a:pt x="330845" y="779227"/>
                </a:cubicBezTo>
                <a:cubicBezTo>
                  <a:pt x="330845" y="837270"/>
                  <a:pt x="314883" y="872095"/>
                  <a:pt x="282959" y="883704"/>
                </a:cubicBezTo>
                <a:cubicBezTo>
                  <a:pt x="242329" y="889508"/>
                  <a:pt x="217661" y="866291"/>
                  <a:pt x="208954" y="814052"/>
                </a:cubicBezTo>
                <a:cubicBezTo>
                  <a:pt x="203150" y="767618"/>
                  <a:pt x="197346" y="726988"/>
                  <a:pt x="191541" y="692162"/>
                </a:cubicBezTo>
                <a:cubicBezTo>
                  <a:pt x="142205" y="790835"/>
                  <a:pt x="81260" y="869193"/>
                  <a:pt x="8706" y="927236"/>
                </a:cubicBezTo>
                <a:lnTo>
                  <a:pt x="0" y="922883"/>
                </a:lnTo>
                <a:cubicBezTo>
                  <a:pt x="63847" y="812601"/>
                  <a:pt x="111732" y="679102"/>
                  <a:pt x="143656" y="522386"/>
                </a:cubicBezTo>
                <a:cubicBezTo>
                  <a:pt x="120439" y="444028"/>
                  <a:pt x="87064" y="351160"/>
                  <a:pt x="43532" y="243780"/>
                </a:cubicBezTo>
                <a:cubicBezTo>
                  <a:pt x="40630" y="235074"/>
                  <a:pt x="37728" y="229269"/>
                  <a:pt x="34826" y="226367"/>
                </a:cubicBezTo>
                <a:lnTo>
                  <a:pt x="43532" y="217661"/>
                </a:lnTo>
                <a:cubicBezTo>
                  <a:pt x="84162" y="261193"/>
                  <a:pt x="126243" y="316334"/>
                  <a:pt x="169775" y="383083"/>
                </a:cubicBezTo>
                <a:cubicBezTo>
                  <a:pt x="181384" y="296019"/>
                  <a:pt x="187188" y="216210"/>
                  <a:pt x="187188" y="143656"/>
                </a:cubicBezTo>
                <a:lnTo>
                  <a:pt x="17413" y="143656"/>
                </a:lnTo>
                <a:lnTo>
                  <a:pt x="17413" y="65298"/>
                </a:lnTo>
                <a:lnTo>
                  <a:pt x="187188" y="65298"/>
                </a:lnTo>
                <a:lnTo>
                  <a:pt x="226367" y="13059"/>
                </a:lnTo>
                <a:lnTo>
                  <a:pt x="330845" y="56592"/>
                </a:lnTo>
                <a:lnTo>
                  <a:pt x="330845" y="8706"/>
                </a:lnTo>
                <a:lnTo>
                  <a:pt x="452735" y="8706"/>
                </a:lnTo>
                <a:lnTo>
                  <a:pt x="452735" y="56592"/>
                </a:lnTo>
                <a:lnTo>
                  <a:pt x="600744" y="56592"/>
                </a:ln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2" name="文本框 41"/>
          <p:cNvSpPr txBox="1"/>
          <p:nvPr/>
        </p:nvSpPr>
        <p:spPr>
          <a:xfrm>
            <a:off x="7011511" y="2830973"/>
            <a:ext cx="757461" cy="1057833"/>
          </a:xfrm>
          <a:custGeom>
            <a:avLst/>
            <a:gdLst/>
            <a:ahLst/>
            <a:cxnLst/>
            <a:rect l="l" t="t" r="r" b="b"/>
            <a:pathLst>
              <a:path w="757461" h="1057833">
                <a:moveTo>
                  <a:pt x="252487" y="892410"/>
                </a:moveTo>
                <a:lnTo>
                  <a:pt x="252487" y="940296"/>
                </a:lnTo>
                <a:lnTo>
                  <a:pt x="531093" y="940296"/>
                </a:lnTo>
                <a:lnTo>
                  <a:pt x="531093" y="892410"/>
                </a:lnTo>
                <a:close/>
                <a:moveTo>
                  <a:pt x="252487" y="761814"/>
                </a:moveTo>
                <a:lnTo>
                  <a:pt x="252487" y="818406"/>
                </a:lnTo>
                <a:lnTo>
                  <a:pt x="531093" y="818406"/>
                </a:lnTo>
                <a:lnTo>
                  <a:pt x="531093" y="761814"/>
                </a:lnTo>
                <a:close/>
                <a:moveTo>
                  <a:pt x="252487" y="635570"/>
                </a:moveTo>
                <a:lnTo>
                  <a:pt x="252487" y="692162"/>
                </a:lnTo>
                <a:lnTo>
                  <a:pt x="531093" y="692162"/>
                </a:lnTo>
                <a:lnTo>
                  <a:pt x="531093" y="635570"/>
                </a:lnTo>
                <a:close/>
                <a:moveTo>
                  <a:pt x="565919" y="0"/>
                </a:moveTo>
                <a:lnTo>
                  <a:pt x="687809" y="100124"/>
                </a:lnTo>
                <a:cubicBezTo>
                  <a:pt x="609451" y="123341"/>
                  <a:pt x="525289" y="136401"/>
                  <a:pt x="435322" y="139303"/>
                </a:cubicBezTo>
                <a:cubicBezTo>
                  <a:pt x="435322" y="145107"/>
                  <a:pt x="433871" y="155265"/>
                  <a:pt x="430969" y="169775"/>
                </a:cubicBezTo>
                <a:cubicBezTo>
                  <a:pt x="428067" y="187188"/>
                  <a:pt x="425165" y="198797"/>
                  <a:pt x="422263" y="204601"/>
                </a:cubicBezTo>
                <a:lnTo>
                  <a:pt x="692163" y="204601"/>
                </a:lnTo>
                <a:lnTo>
                  <a:pt x="692163" y="282959"/>
                </a:lnTo>
                <a:lnTo>
                  <a:pt x="400497" y="282959"/>
                </a:lnTo>
                <a:cubicBezTo>
                  <a:pt x="397594" y="291666"/>
                  <a:pt x="391790" y="306176"/>
                  <a:pt x="383084" y="326491"/>
                </a:cubicBezTo>
                <a:cubicBezTo>
                  <a:pt x="374377" y="349709"/>
                  <a:pt x="368573" y="365670"/>
                  <a:pt x="365671" y="374377"/>
                </a:cubicBezTo>
                <a:lnTo>
                  <a:pt x="757461" y="374377"/>
                </a:lnTo>
                <a:lnTo>
                  <a:pt x="757461" y="448382"/>
                </a:lnTo>
                <a:lnTo>
                  <a:pt x="326492" y="448382"/>
                </a:lnTo>
                <a:cubicBezTo>
                  <a:pt x="300372" y="489012"/>
                  <a:pt x="271351" y="526740"/>
                  <a:pt x="239427" y="561565"/>
                </a:cubicBezTo>
                <a:lnTo>
                  <a:pt x="522387" y="561565"/>
                </a:lnTo>
                <a:lnTo>
                  <a:pt x="557213" y="509327"/>
                </a:lnTo>
                <a:lnTo>
                  <a:pt x="692163" y="548506"/>
                </a:lnTo>
                <a:lnTo>
                  <a:pt x="657337" y="600744"/>
                </a:lnTo>
                <a:lnTo>
                  <a:pt x="657337" y="1057833"/>
                </a:lnTo>
                <a:lnTo>
                  <a:pt x="531093" y="1057833"/>
                </a:lnTo>
                <a:lnTo>
                  <a:pt x="531093" y="1009947"/>
                </a:lnTo>
                <a:lnTo>
                  <a:pt x="252487" y="1009947"/>
                </a:lnTo>
                <a:lnTo>
                  <a:pt x="252487" y="1057833"/>
                </a:lnTo>
                <a:lnTo>
                  <a:pt x="126244" y="1057833"/>
                </a:lnTo>
                <a:lnTo>
                  <a:pt x="126244" y="661690"/>
                </a:lnTo>
                <a:cubicBezTo>
                  <a:pt x="120439" y="664592"/>
                  <a:pt x="110282" y="670396"/>
                  <a:pt x="95771" y="679102"/>
                </a:cubicBezTo>
                <a:cubicBezTo>
                  <a:pt x="63847" y="699418"/>
                  <a:pt x="33375" y="716830"/>
                  <a:pt x="4353" y="731341"/>
                </a:cubicBezTo>
                <a:lnTo>
                  <a:pt x="0" y="722635"/>
                </a:lnTo>
                <a:cubicBezTo>
                  <a:pt x="84162" y="635570"/>
                  <a:pt x="149461" y="544153"/>
                  <a:pt x="195895" y="448382"/>
                </a:cubicBezTo>
                <a:lnTo>
                  <a:pt x="8707" y="448382"/>
                </a:lnTo>
                <a:lnTo>
                  <a:pt x="8707" y="374377"/>
                </a:lnTo>
                <a:lnTo>
                  <a:pt x="230721" y="374377"/>
                </a:lnTo>
                <a:cubicBezTo>
                  <a:pt x="242330" y="342453"/>
                  <a:pt x="253938" y="311981"/>
                  <a:pt x="265547" y="282959"/>
                </a:cubicBezTo>
                <a:lnTo>
                  <a:pt x="74005" y="282959"/>
                </a:lnTo>
                <a:lnTo>
                  <a:pt x="74005" y="204601"/>
                </a:lnTo>
                <a:lnTo>
                  <a:pt x="287313" y="204601"/>
                </a:lnTo>
                <a:cubicBezTo>
                  <a:pt x="287313" y="198797"/>
                  <a:pt x="290215" y="184286"/>
                  <a:pt x="296019" y="161069"/>
                </a:cubicBezTo>
                <a:cubicBezTo>
                  <a:pt x="298921" y="152363"/>
                  <a:pt x="300372" y="145107"/>
                  <a:pt x="300372" y="139303"/>
                </a:cubicBezTo>
                <a:cubicBezTo>
                  <a:pt x="236525" y="136401"/>
                  <a:pt x="153814" y="124792"/>
                  <a:pt x="52239" y="104477"/>
                </a:cubicBezTo>
                <a:lnTo>
                  <a:pt x="52239" y="91417"/>
                </a:lnTo>
                <a:cubicBezTo>
                  <a:pt x="240878" y="82711"/>
                  <a:pt x="412105" y="52238"/>
                  <a:pt x="565919"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二叉堆的上调操作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6.3 </a:t>
            </a:r>
            <a:r>
              <a:rPr lang="zh-CN" altLang="en-US" dirty="0"/>
              <a:t>二叉堆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r>
              <a:rPr lang="zh-CN" altLang="en-US" b="1" dirty="0">
                <a:solidFill>
                  <a:srgbClr val="009999"/>
                </a:solidFill>
              </a:rPr>
              <a:t>上调</a:t>
            </a:r>
            <a:r>
              <a:rPr lang="en-US" altLang="zh-CN" b="1" dirty="0">
                <a:solidFill>
                  <a:srgbClr val="009999"/>
                </a:solidFill>
              </a:rPr>
              <a:t>(</a:t>
            </a:r>
            <a:r>
              <a:rPr lang="en-US" altLang="zh-CN" b="1" dirty="0" err="1">
                <a:solidFill>
                  <a:srgbClr val="009999"/>
                </a:solidFill>
              </a:rPr>
              <a:t>siftup</a:t>
            </a:r>
            <a:r>
              <a:rPr lang="en-US" altLang="zh-CN" b="1" dirty="0">
                <a:solidFill>
                  <a:srgbClr val="009999"/>
                </a:solidFill>
              </a:rPr>
              <a:t>)</a:t>
            </a:r>
            <a:r>
              <a:rPr lang="zh-CN" altLang="en-US" dirty="0"/>
              <a:t>操作：</a:t>
            </a:r>
            <a:endParaRPr lang="en-US" altLang="zh-CN" dirty="0"/>
          </a:p>
          <a:p>
            <a:pPr marL="342900" indent="-342900">
              <a:buFont typeface="Arial" panose="020B0604020202020204" pitchFamily="34" charset="0"/>
              <a:buChar char="•"/>
            </a:pPr>
            <a:r>
              <a:rPr lang="zh-CN" altLang="en-US" dirty="0"/>
              <a:t>如果堆中某结点 </a:t>
            </a:r>
            <a:r>
              <a:rPr lang="en-US" altLang="zh-CN" dirty="0"/>
              <a:t>i </a:t>
            </a:r>
            <a:r>
              <a:rPr lang="zh-CN" altLang="en-US" dirty="0"/>
              <a:t>小于其父结点 </a:t>
            </a:r>
            <a:r>
              <a:rPr lang="en-US" altLang="zh-CN" dirty="0"/>
              <a:t>p</a:t>
            </a:r>
            <a:r>
              <a:rPr lang="zh-CN" altLang="en-US" dirty="0"/>
              <a:t>，此时可以交换结点 </a:t>
            </a:r>
            <a:r>
              <a:rPr lang="en-US" altLang="zh-CN" dirty="0"/>
              <a:t>i </a:t>
            </a:r>
            <a:r>
              <a:rPr lang="zh-CN" altLang="en-US" dirty="0"/>
              <a:t>和结点 </a:t>
            </a:r>
            <a:r>
              <a:rPr lang="en-US" altLang="zh-CN" dirty="0"/>
              <a:t>p </a:t>
            </a:r>
            <a:r>
              <a:rPr lang="zh-CN" altLang="en-US" dirty="0"/>
              <a:t>的元素，也就是把结点 </a:t>
            </a:r>
            <a:r>
              <a:rPr lang="en-US" altLang="zh-CN" dirty="0"/>
              <a:t>i </a:t>
            </a:r>
            <a:r>
              <a:rPr lang="zh-CN" altLang="en-US" dirty="0"/>
              <a:t>沿着堆的这棵树往“上”调整。</a:t>
            </a:r>
            <a:endParaRPr lang="en-US" altLang="zh-CN" dirty="0"/>
          </a:p>
          <a:p>
            <a:pPr marL="342900" indent="-342900">
              <a:buFont typeface="Arial" panose="020B0604020202020204" pitchFamily="34" charset="0"/>
              <a:buChar char="•"/>
            </a:pPr>
            <a:r>
              <a:rPr lang="zh-CN" altLang="en-US" dirty="0"/>
              <a:t>此时，再看新的父结点与它的大小关系。重复该过程，直到结点 </a:t>
            </a:r>
            <a:r>
              <a:rPr lang="en-US" altLang="zh-CN" dirty="0"/>
              <a:t>i </a:t>
            </a:r>
            <a:r>
              <a:rPr lang="zh-CN" altLang="en-US" dirty="0"/>
              <a:t>被调到根结点位置或者和新的父结点大小关系满足条件。</a:t>
            </a:r>
            <a:endParaRPr lang="en-US" altLang="zh-CN" dirty="0"/>
          </a:p>
          <a:p>
            <a:r>
              <a:rPr lang="zh-CN" altLang="en-US" dirty="0"/>
              <a:t>如图演示了一次二叉堆的上调操作的过程，元素</a:t>
            </a:r>
            <a:r>
              <a:rPr lang="en-US" altLang="zh-CN" dirty="0"/>
              <a:t>1</a:t>
            </a:r>
            <a:r>
              <a:rPr lang="zh-CN" altLang="en-US" dirty="0"/>
              <a:t>从开始的叶结点位置一直调整到了根结点。</a:t>
            </a:r>
            <a:endParaRPr lang="en-CN" dirty="0"/>
          </a:p>
        </p:txBody>
      </p:sp>
      <p:pic>
        <p:nvPicPr>
          <p:cNvPr id="2" name="图片 1">
            <a:extLst>
              <a:ext uri="{FF2B5EF4-FFF2-40B4-BE49-F238E27FC236}">
                <a16:creationId xmlns:a16="http://schemas.microsoft.com/office/drawing/2014/main" id="{E7C8AE7B-9259-47F6-BD03-9C1CE21BB864}"/>
              </a:ext>
            </a:extLst>
          </p:cNvPr>
          <p:cNvPicPr>
            <a:picLocks noChangeAspect="1"/>
          </p:cNvPicPr>
          <p:nvPr/>
        </p:nvPicPr>
        <p:blipFill>
          <a:blip r:embed="rId2"/>
          <a:stretch>
            <a:fillRect/>
          </a:stretch>
        </p:blipFill>
        <p:spPr>
          <a:xfrm>
            <a:off x="2484943" y="3777015"/>
            <a:ext cx="7222114" cy="2516037"/>
          </a:xfrm>
          <a:prstGeom prst="rect">
            <a:avLst/>
          </a:prstGeom>
        </p:spPr>
      </p:pic>
    </p:spTree>
    <p:extLst>
      <p:ext uri="{BB962C8B-B14F-4D97-AF65-F5344CB8AC3E}">
        <p14:creationId xmlns:p14="http://schemas.microsoft.com/office/powerpoint/2010/main" val="4002977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二叉堆的上调操作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6.3 </a:t>
            </a:r>
            <a:r>
              <a:rPr lang="zh-CN" altLang="en-US" dirty="0"/>
              <a:t>二叉堆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a:xfrm>
            <a:off x="615382" y="1085883"/>
            <a:ext cx="11055325" cy="5057775"/>
          </a:xfrm>
        </p:spPr>
        <p:txBody>
          <a:bodyPr/>
          <a:lstStyle/>
          <a:p>
            <a:r>
              <a:rPr lang="zh-CN" altLang="en-US" b="1" dirty="0">
                <a:solidFill>
                  <a:srgbClr val="009999"/>
                </a:solidFill>
              </a:rPr>
              <a:t>上调</a:t>
            </a:r>
            <a:r>
              <a:rPr lang="en-US" altLang="zh-CN" b="1" dirty="0">
                <a:solidFill>
                  <a:srgbClr val="009999"/>
                </a:solidFill>
              </a:rPr>
              <a:t>(</a:t>
            </a:r>
            <a:r>
              <a:rPr lang="en-US" altLang="zh-CN" b="1" dirty="0" err="1">
                <a:solidFill>
                  <a:srgbClr val="009999"/>
                </a:solidFill>
              </a:rPr>
              <a:t>siftup</a:t>
            </a:r>
            <a:r>
              <a:rPr lang="en-US" altLang="zh-CN" b="1" dirty="0">
                <a:solidFill>
                  <a:srgbClr val="009999"/>
                </a:solidFill>
              </a:rPr>
              <a:t>)</a:t>
            </a:r>
            <a:r>
              <a:rPr lang="zh-CN" altLang="en-US" dirty="0"/>
              <a:t>操作：</a:t>
            </a:r>
            <a:endParaRPr lang="en-US" altLang="zh-CN" dirty="0"/>
          </a:p>
          <a:p>
            <a:r>
              <a:rPr lang="zh-CN" altLang="en-US" dirty="0"/>
              <a:t>如图演示了一次二叉堆的上调操作的过程，元素</a:t>
            </a:r>
            <a:r>
              <a:rPr lang="en-US" altLang="zh-CN" dirty="0"/>
              <a:t>1</a:t>
            </a:r>
            <a:r>
              <a:rPr lang="zh-CN" altLang="en-US" dirty="0"/>
              <a:t>从开始的叶结点位置一直调整到了根结点。</a:t>
            </a:r>
            <a:endParaRPr lang="en-CN" dirty="0"/>
          </a:p>
        </p:txBody>
      </p:sp>
      <p:pic>
        <p:nvPicPr>
          <p:cNvPr id="2" name="图片 1">
            <a:extLst>
              <a:ext uri="{FF2B5EF4-FFF2-40B4-BE49-F238E27FC236}">
                <a16:creationId xmlns:a16="http://schemas.microsoft.com/office/drawing/2014/main" id="{E7C8AE7B-9259-47F6-BD03-9C1CE21BB864}"/>
              </a:ext>
            </a:extLst>
          </p:cNvPr>
          <p:cNvPicPr>
            <a:picLocks noChangeAspect="1"/>
          </p:cNvPicPr>
          <p:nvPr/>
        </p:nvPicPr>
        <p:blipFill>
          <a:blip r:embed="rId2"/>
          <a:stretch>
            <a:fillRect/>
          </a:stretch>
        </p:blipFill>
        <p:spPr>
          <a:xfrm>
            <a:off x="2407979" y="1940003"/>
            <a:ext cx="7222114" cy="2516037"/>
          </a:xfrm>
          <a:prstGeom prst="rect">
            <a:avLst/>
          </a:prstGeom>
        </p:spPr>
      </p:pic>
      <p:graphicFrame>
        <p:nvGraphicFramePr>
          <p:cNvPr id="10" name="表格 4">
            <a:extLst>
              <a:ext uri="{FF2B5EF4-FFF2-40B4-BE49-F238E27FC236}">
                <a16:creationId xmlns:a16="http://schemas.microsoft.com/office/drawing/2014/main" id="{0F7CC883-BBC5-487C-AE21-0C26F7D89BDD}"/>
              </a:ext>
            </a:extLst>
          </p:cNvPr>
          <p:cNvGraphicFramePr>
            <a:graphicFrameLocks noGrp="1"/>
          </p:cNvGraphicFramePr>
          <p:nvPr>
            <p:extLst>
              <p:ext uri="{D42A27DB-BD31-4B8C-83A1-F6EECF244321}">
                <p14:modId xmlns:p14="http://schemas.microsoft.com/office/powerpoint/2010/main" val="1410983240"/>
              </p:ext>
            </p:extLst>
          </p:nvPr>
        </p:nvGraphicFramePr>
        <p:xfrm>
          <a:off x="1848631" y="4736276"/>
          <a:ext cx="2597245" cy="1036320"/>
        </p:xfrm>
        <a:graphic>
          <a:graphicData uri="http://schemas.openxmlformats.org/drawingml/2006/table">
            <a:tbl>
              <a:tblPr firstRow="1" bandRow="1">
                <a:tableStyleId>{073A0DAA-6AF3-43AB-8588-CEC1D06C72B9}</a:tableStyleId>
              </a:tblPr>
              <a:tblGrid>
                <a:gridCol w="371035">
                  <a:extLst>
                    <a:ext uri="{9D8B030D-6E8A-4147-A177-3AD203B41FA5}">
                      <a16:colId xmlns:a16="http://schemas.microsoft.com/office/drawing/2014/main" val="4106419593"/>
                    </a:ext>
                  </a:extLst>
                </a:gridCol>
                <a:gridCol w="371035">
                  <a:extLst>
                    <a:ext uri="{9D8B030D-6E8A-4147-A177-3AD203B41FA5}">
                      <a16:colId xmlns:a16="http://schemas.microsoft.com/office/drawing/2014/main" val="4202749020"/>
                    </a:ext>
                  </a:extLst>
                </a:gridCol>
                <a:gridCol w="371035">
                  <a:extLst>
                    <a:ext uri="{9D8B030D-6E8A-4147-A177-3AD203B41FA5}">
                      <a16:colId xmlns:a16="http://schemas.microsoft.com/office/drawing/2014/main" val="3360428691"/>
                    </a:ext>
                  </a:extLst>
                </a:gridCol>
                <a:gridCol w="371035">
                  <a:extLst>
                    <a:ext uri="{9D8B030D-6E8A-4147-A177-3AD203B41FA5}">
                      <a16:colId xmlns:a16="http://schemas.microsoft.com/office/drawing/2014/main" val="2362830320"/>
                    </a:ext>
                  </a:extLst>
                </a:gridCol>
                <a:gridCol w="371035">
                  <a:extLst>
                    <a:ext uri="{9D8B030D-6E8A-4147-A177-3AD203B41FA5}">
                      <a16:colId xmlns:a16="http://schemas.microsoft.com/office/drawing/2014/main" val="1805598196"/>
                    </a:ext>
                  </a:extLst>
                </a:gridCol>
                <a:gridCol w="371035">
                  <a:extLst>
                    <a:ext uri="{9D8B030D-6E8A-4147-A177-3AD203B41FA5}">
                      <a16:colId xmlns:a16="http://schemas.microsoft.com/office/drawing/2014/main" val="1459853097"/>
                    </a:ext>
                  </a:extLst>
                </a:gridCol>
                <a:gridCol w="371035">
                  <a:extLst>
                    <a:ext uri="{9D8B030D-6E8A-4147-A177-3AD203B41FA5}">
                      <a16:colId xmlns:a16="http://schemas.microsoft.com/office/drawing/2014/main" val="999134915"/>
                    </a:ext>
                  </a:extLst>
                </a:gridCol>
              </a:tblGrid>
              <a:tr h="434012">
                <a:tc>
                  <a:txBody>
                    <a:bodyPr/>
                    <a:lstStyle/>
                    <a:p>
                      <a:pPr algn="ctr"/>
                      <a:r>
                        <a:rPr lang="zh-CN" altLang="en-US" sz="1400" dirty="0">
                          <a:solidFill>
                            <a:schemeClr val="tx1"/>
                          </a:solidFill>
                        </a:rPr>
                        <a:t>结点</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6517451"/>
                  </a:ext>
                </a:extLst>
              </a:tr>
              <a:tr h="434012">
                <a:tc>
                  <a:txBody>
                    <a:bodyPr/>
                    <a:lstStyle/>
                    <a:p>
                      <a:pPr algn="ctr"/>
                      <a:r>
                        <a:rPr lang="zh-CN" altLang="en-US" sz="1400" dirty="0">
                          <a:solidFill>
                            <a:schemeClr val="tx1"/>
                          </a:solidFill>
                        </a:rPr>
                        <a:t>下标</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1</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2</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3</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4</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5</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6</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1505848"/>
                  </a:ext>
                </a:extLst>
              </a:tr>
            </a:tbl>
          </a:graphicData>
        </a:graphic>
      </p:graphicFrame>
      <p:sp>
        <p:nvSpPr>
          <p:cNvPr id="3" name="文本框 2">
            <a:extLst>
              <a:ext uri="{FF2B5EF4-FFF2-40B4-BE49-F238E27FC236}">
                <a16:creationId xmlns:a16="http://schemas.microsoft.com/office/drawing/2014/main" id="{58B74B33-3AD0-4922-B8A1-D6F00DA4E62F}"/>
              </a:ext>
            </a:extLst>
          </p:cNvPr>
          <p:cNvSpPr txBox="1"/>
          <p:nvPr/>
        </p:nvSpPr>
        <p:spPr>
          <a:xfrm>
            <a:off x="2230820" y="4825771"/>
            <a:ext cx="338554" cy="369332"/>
          </a:xfrm>
          <a:prstGeom prst="rect">
            <a:avLst/>
          </a:prstGeom>
          <a:noFill/>
        </p:spPr>
        <p:txBody>
          <a:bodyPr wrap="none" rtlCol="0">
            <a:spAutoFit/>
          </a:bodyPr>
          <a:lstStyle/>
          <a:p>
            <a:r>
              <a:rPr lang="en-US" altLang="zh-CN" dirty="0">
                <a:solidFill>
                  <a:srgbClr val="007684"/>
                </a:solidFill>
                <a:latin typeface="Arial Black" panose="020B0A04020102020204" pitchFamily="34" charset="0"/>
              </a:rPr>
              <a:t>2</a:t>
            </a:r>
            <a:endParaRPr lang="zh-CN" altLang="en-US" dirty="0">
              <a:solidFill>
                <a:srgbClr val="007684"/>
              </a:solidFill>
              <a:latin typeface="Arial Black" panose="020B0A04020102020204" pitchFamily="34" charset="0"/>
            </a:endParaRPr>
          </a:p>
        </p:txBody>
      </p:sp>
      <p:sp>
        <p:nvSpPr>
          <p:cNvPr id="12" name="文本框 11">
            <a:extLst>
              <a:ext uri="{FF2B5EF4-FFF2-40B4-BE49-F238E27FC236}">
                <a16:creationId xmlns:a16="http://schemas.microsoft.com/office/drawing/2014/main" id="{02EB6400-2503-4543-AD3E-3972FCA76897}"/>
              </a:ext>
            </a:extLst>
          </p:cNvPr>
          <p:cNvSpPr txBox="1"/>
          <p:nvPr/>
        </p:nvSpPr>
        <p:spPr>
          <a:xfrm>
            <a:off x="2613009" y="4825771"/>
            <a:ext cx="338554" cy="369332"/>
          </a:xfrm>
          <a:prstGeom prst="rect">
            <a:avLst/>
          </a:prstGeom>
          <a:noFill/>
        </p:spPr>
        <p:txBody>
          <a:bodyPr wrap="none" rtlCol="0">
            <a:spAutoFit/>
          </a:bodyPr>
          <a:lstStyle/>
          <a:p>
            <a:r>
              <a:rPr lang="en-US" altLang="zh-CN" dirty="0">
                <a:solidFill>
                  <a:srgbClr val="007684"/>
                </a:solidFill>
                <a:latin typeface="Arial Black" panose="020B0A04020102020204" pitchFamily="34" charset="0"/>
              </a:rPr>
              <a:t>4</a:t>
            </a:r>
            <a:endParaRPr lang="zh-CN" altLang="en-US" dirty="0">
              <a:solidFill>
                <a:srgbClr val="007684"/>
              </a:solidFill>
              <a:latin typeface="Arial Black" panose="020B0A04020102020204" pitchFamily="34" charset="0"/>
            </a:endParaRPr>
          </a:p>
        </p:txBody>
      </p:sp>
      <p:sp>
        <p:nvSpPr>
          <p:cNvPr id="13" name="文本框 2">
            <a:extLst>
              <a:ext uri="{FF2B5EF4-FFF2-40B4-BE49-F238E27FC236}">
                <a16:creationId xmlns:a16="http://schemas.microsoft.com/office/drawing/2014/main" id="{58B74B33-3AD0-4922-B8A1-D6F00DA4E62F}"/>
              </a:ext>
            </a:extLst>
          </p:cNvPr>
          <p:cNvSpPr txBox="1"/>
          <p:nvPr/>
        </p:nvSpPr>
        <p:spPr>
          <a:xfrm>
            <a:off x="2987315" y="4825771"/>
            <a:ext cx="33855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007684"/>
                </a:solidFill>
                <a:latin typeface="Arial Black" panose="020B0A04020102020204" pitchFamily="34" charset="0"/>
              </a:rPr>
              <a:t>3</a:t>
            </a:r>
            <a:endParaRPr lang="zh-CN" altLang="en-US" dirty="0">
              <a:solidFill>
                <a:srgbClr val="007684"/>
              </a:solidFill>
              <a:latin typeface="Arial Black" panose="020B0A04020102020204" pitchFamily="34" charset="0"/>
            </a:endParaRPr>
          </a:p>
        </p:txBody>
      </p:sp>
      <p:sp>
        <p:nvSpPr>
          <p:cNvPr id="14" name="文本框 2">
            <a:extLst>
              <a:ext uri="{FF2B5EF4-FFF2-40B4-BE49-F238E27FC236}">
                <a16:creationId xmlns:a16="http://schemas.microsoft.com/office/drawing/2014/main" id="{58B74B33-3AD0-4922-B8A1-D6F00DA4E62F}"/>
              </a:ext>
            </a:extLst>
          </p:cNvPr>
          <p:cNvSpPr txBox="1"/>
          <p:nvPr/>
        </p:nvSpPr>
        <p:spPr>
          <a:xfrm>
            <a:off x="3333752" y="4825771"/>
            <a:ext cx="33855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007684"/>
                </a:solidFill>
                <a:latin typeface="Arial Black" panose="020B0A04020102020204" pitchFamily="34" charset="0"/>
              </a:rPr>
              <a:t>5</a:t>
            </a:r>
            <a:endParaRPr lang="zh-CN" altLang="en-US" dirty="0">
              <a:solidFill>
                <a:srgbClr val="007684"/>
              </a:solidFill>
              <a:latin typeface="Arial Black" panose="020B0A04020102020204" pitchFamily="34" charset="0"/>
            </a:endParaRPr>
          </a:p>
        </p:txBody>
      </p:sp>
      <p:sp>
        <p:nvSpPr>
          <p:cNvPr id="15" name="文本框 2">
            <a:extLst>
              <a:ext uri="{FF2B5EF4-FFF2-40B4-BE49-F238E27FC236}">
                <a16:creationId xmlns:a16="http://schemas.microsoft.com/office/drawing/2014/main" id="{58B74B33-3AD0-4922-B8A1-D6F00DA4E62F}"/>
              </a:ext>
            </a:extLst>
          </p:cNvPr>
          <p:cNvSpPr txBox="1"/>
          <p:nvPr/>
        </p:nvSpPr>
        <p:spPr>
          <a:xfrm>
            <a:off x="3720537" y="4825771"/>
            <a:ext cx="33855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007684"/>
                </a:solidFill>
                <a:latin typeface="Arial Black" panose="020B0A04020102020204" pitchFamily="34" charset="0"/>
              </a:rPr>
              <a:t>6</a:t>
            </a:r>
            <a:endParaRPr lang="zh-CN" altLang="en-US" dirty="0">
              <a:solidFill>
                <a:srgbClr val="007684"/>
              </a:solidFill>
              <a:latin typeface="Arial Black" panose="020B0A04020102020204" pitchFamily="34" charset="0"/>
            </a:endParaRPr>
          </a:p>
        </p:txBody>
      </p:sp>
      <p:sp>
        <p:nvSpPr>
          <p:cNvPr id="16" name="文本框 2">
            <a:extLst>
              <a:ext uri="{FF2B5EF4-FFF2-40B4-BE49-F238E27FC236}">
                <a16:creationId xmlns:a16="http://schemas.microsoft.com/office/drawing/2014/main" id="{A906FCAE-AFB5-407A-B982-1B0880E12565}"/>
              </a:ext>
            </a:extLst>
          </p:cNvPr>
          <p:cNvSpPr txBox="1"/>
          <p:nvPr/>
        </p:nvSpPr>
        <p:spPr>
          <a:xfrm>
            <a:off x="4091027" y="4825771"/>
            <a:ext cx="33855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007684"/>
                </a:solidFill>
                <a:latin typeface="Arial Black" panose="020B0A04020102020204" pitchFamily="34" charset="0"/>
              </a:rPr>
              <a:t>1</a:t>
            </a:r>
            <a:endParaRPr lang="zh-CN" altLang="en-US" dirty="0">
              <a:solidFill>
                <a:srgbClr val="007684"/>
              </a:solidFill>
              <a:latin typeface="Arial Black" panose="020B0A04020102020204" pitchFamily="34" charset="0"/>
            </a:endParaRPr>
          </a:p>
        </p:txBody>
      </p:sp>
      <p:graphicFrame>
        <p:nvGraphicFramePr>
          <p:cNvPr id="17" name="表格 4">
            <a:extLst>
              <a:ext uri="{FF2B5EF4-FFF2-40B4-BE49-F238E27FC236}">
                <a16:creationId xmlns:a16="http://schemas.microsoft.com/office/drawing/2014/main" id="{2CDEEE58-365C-4AB9-A6DD-63C7D33DC0D0}"/>
              </a:ext>
            </a:extLst>
          </p:cNvPr>
          <p:cNvGraphicFramePr>
            <a:graphicFrameLocks noGrp="1"/>
          </p:cNvGraphicFramePr>
          <p:nvPr>
            <p:extLst>
              <p:ext uri="{D42A27DB-BD31-4B8C-83A1-F6EECF244321}">
                <p14:modId xmlns:p14="http://schemas.microsoft.com/office/powerpoint/2010/main" val="4174005133"/>
              </p:ext>
            </p:extLst>
          </p:nvPr>
        </p:nvGraphicFramePr>
        <p:xfrm>
          <a:off x="4996479" y="4766233"/>
          <a:ext cx="2597245" cy="1036320"/>
        </p:xfrm>
        <a:graphic>
          <a:graphicData uri="http://schemas.openxmlformats.org/drawingml/2006/table">
            <a:tbl>
              <a:tblPr firstRow="1" bandRow="1">
                <a:tableStyleId>{073A0DAA-6AF3-43AB-8588-CEC1D06C72B9}</a:tableStyleId>
              </a:tblPr>
              <a:tblGrid>
                <a:gridCol w="371035">
                  <a:extLst>
                    <a:ext uri="{9D8B030D-6E8A-4147-A177-3AD203B41FA5}">
                      <a16:colId xmlns:a16="http://schemas.microsoft.com/office/drawing/2014/main" val="4106419593"/>
                    </a:ext>
                  </a:extLst>
                </a:gridCol>
                <a:gridCol w="371035">
                  <a:extLst>
                    <a:ext uri="{9D8B030D-6E8A-4147-A177-3AD203B41FA5}">
                      <a16:colId xmlns:a16="http://schemas.microsoft.com/office/drawing/2014/main" val="4202749020"/>
                    </a:ext>
                  </a:extLst>
                </a:gridCol>
                <a:gridCol w="371035">
                  <a:extLst>
                    <a:ext uri="{9D8B030D-6E8A-4147-A177-3AD203B41FA5}">
                      <a16:colId xmlns:a16="http://schemas.microsoft.com/office/drawing/2014/main" val="3360428691"/>
                    </a:ext>
                  </a:extLst>
                </a:gridCol>
                <a:gridCol w="371035">
                  <a:extLst>
                    <a:ext uri="{9D8B030D-6E8A-4147-A177-3AD203B41FA5}">
                      <a16:colId xmlns:a16="http://schemas.microsoft.com/office/drawing/2014/main" val="2362830320"/>
                    </a:ext>
                  </a:extLst>
                </a:gridCol>
                <a:gridCol w="371035">
                  <a:extLst>
                    <a:ext uri="{9D8B030D-6E8A-4147-A177-3AD203B41FA5}">
                      <a16:colId xmlns:a16="http://schemas.microsoft.com/office/drawing/2014/main" val="1805598196"/>
                    </a:ext>
                  </a:extLst>
                </a:gridCol>
                <a:gridCol w="371035">
                  <a:extLst>
                    <a:ext uri="{9D8B030D-6E8A-4147-A177-3AD203B41FA5}">
                      <a16:colId xmlns:a16="http://schemas.microsoft.com/office/drawing/2014/main" val="1459853097"/>
                    </a:ext>
                  </a:extLst>
                </a:gridCol>
                <a:gridCol w="371035">
                  <a:extLst>
                    <a:ext uri="{9D8B030D-6E8A-4147-A177-3AD203B41FA5}">
                      <a16:colId xmlns:a16="http://schemas.microsoft.com/office/drawing/2014/main" val="999134915"/>
                    </a:ext>
                  </a:extLst>
                </a:gridCol>
              </a:tblGrid>
              <a:tr h="434012">
                <a:tc>
                  <a:txBody>
                    <a:bodyPr/>
                    <a:lstStyle/>
                    <a:p>
                      <a:pPr algn="ctr"/>
                      <a:r>
                        <a:rPr lang="zh-CN" altLang="en-US" sz="1400" dirty="0">
                          <a:solidFill>
                            <a:schemeClr val="tx1"/>
                          </a:solidFill>
                        </a:rPr>
                        <a:t>结点</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6517451"/>
                  </a:ext>
                </a:extLst>
              </a:tr>
              <a:tr h="434012">
                <a:tc>
                  <a:txBody>
                    <a:bodyPr/>
                    <a:lstStyle/>
                    <a:p>
                      <a:pPr algn="ctr"/>
                      <a:r>
                        <a:rPr lang="zh-CN" altLang="en-US" sz="1400" dirty="0">
                          <a:solidFill>
                            <a:schemeClr val="tx1"/>
                          </a:solidFill>
                        </a:rPr>
                        <a:t>下标</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1</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2</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3</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4</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5</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6</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1505848"/>
                  </a:ext>
                </a:extLst>
              </a:tr>
            </a:tbl>
          </a:graphicData>
        </a:graphic>
      </p:graphicFrame>
      <p:sp>
        <p:nvSpPr>
          <p:cNvPr id="18" name="文本框 17">
            <a:extLst>
              <a:ext uri="{FF2B5EF4-FFF2-40B4-BE49-F238E27FC236}">
                <a16:creationId xmlns:a16="http://schemas.microsoft.com/office/drawing/2014/main" id="{2D086CE8-F6DB-42D1-AE68-B401F5C4EEF9}"/>
              </a:ext>
            </a:extLst>
          </p:cNvPr>
          <p:cNvSpPr txBox="1"/>
          <p:nvPr/>
        </p:nvSpPr>
        <p:spPr>
          <a:xfrm>
            <a:off x="5378668" y="4855728"/>
            <a:ext cx="338554" cy="369332"/>
          </a:xfrm>
          <a:prstGeom prst="rect">
            <a:avLst/>
          </a:prstGeom>
          <a:noFill/>
        </p:spPr>
        <p:txBody>
          <a:bodyPr wrap="none" rtlCol="0">
            <a:spAutoFit/>
          </a:bodyPr>
          <a:lstStyle/>
          <a:p>
            <a:r>
              <a:rPr lang="en-US" altLang="zh-CN" dirty="0">
                <a:solidFill>
                  <a:srgbClr val="007684"/>
                </a:solidFill>
                <a:latin typeface="Arial Black" panose="020B0A04020102020204" pitchFamily="34" charset="0"/>
              </a:rPr>
              <a:t>2</a:t>
            </a:r>
            <a:endParaRPr lang="zh-CN" altLang="en-US" dirty="0">
              <a:solidFill>
                <a:srgbClr val="007684"/>
              </a:solidFill>
              <a:latin typeface="Arial Black" panose="020B0A04020102020204" pitchFamily="34" charset="0"/>
            </a:endParaRPr>
          </a:p>
        </p:txBody>
      </p:sp>
      <p:sp>
        <p:nvSpPr>
          <p:cNvPr id="19" name="文本框 18">
            <a:extLst>
              <a:ext uri="{FF2B5EF4-FFF2-40B4-BE49-F238E27FC236}">
                <a16:creationId xmlns:a16="http://schemas.microsoft.com/office/drawing/2014/main" id="{D905BF7B-91D8-4867-81F6-415AD5C05A87}"/>
              </a:ext>
            </a:extLst>
          </p:cNvPr>
          <p:cNvSpPr txBox="1"/>
          <p:nvPr/>
        </p:nvSpPr>
        <p:spPr>
          <a:xfrm>
            <a:off x="5760857" y="4855728"/>
            <a:ext cx="338554" cy="369332"/>
          </a:xfrm>
          <a:prstGeom prst="rect">
            <a:avLst/>
          </a:prstGeom>
          <a:noFill/>
        </p:spPr>
        <p:txBody>
          <a:bodyPr wrap="none" rtlCol="0">
            <a:spAutoFit/>
          </a:bodyPr>
          <a:lstStyle/>
          <a:p>
            <a:r>
              <a:rPr lang="en-US" altLang="zh-CN" dirty="0">
                <a:solidFill>
                  <a:srgbClr val="007684"/>
                </a:solidFill>
                <a:latin typeface="Arial Black" panose="020B0A04020102020204" pitchFamily="34" charset="0"/>
              </a:rPr>
              <a:t>4</a:t>
            </a:r>
            <a:endParaRPr lang="zh-CN" altLang="en-US" dirty="0">
              <a:solidFill>
                <a:srgbClr val="007684"/>
              </a:solidFill>
              <a:latin typeface="Arial Black" panose="020B0A04020102020204" pitchFamily="34" charset="0"/>
            </a:endParaRPr>
          </a:p>
        </p:txBody>
      </p:sp>
      <p:sp>
        <p:nvSpPr>
          <p:cNvPr id="20" name="文本框 2">
            <a:extLst>
              <a:ext uri="{FF2B5EF4-FFF2-40B4-BE49-F238E27FC236}">
                <a16:creationId xmlns:a16="http://schemas.microsoft.com/office/drawing/2014/main" id="{8D902E39-F721-4FD3-A833-408F781A4FDD}"/>
              </a:ext>
            </a:extLst>
          </p:cNvPr>
          <p:cNvSpPr txBox="1"/>
          <p:nvPr/>
        </p:nvSpPr>
        <p:spPr>
          <a:xfrm>
            <a:off x="6135163" y="4855728"/>
            <a:ext cx="33855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FF6600"/>
                </a:solidFill>
                <a:latin typeface="Arial Black" panose="020B0A04020102020204" pitchFamily="34" charset="0"/>
              </a:rPr>
              <a:t>1</a:t>
            </a:r>
            <a:endParaRPr lang="zh-CN" altLang="en-US" dirty="0">
              <a:solidFill>
                <a:srgbClr val="FF6600"/>
              </a:solidFill>
              <a:latin typeface="Arial Black" panose="020B0A04020102020204" pitchFamily="34" charset="0"/>
            </a:endParaRPr>
          </a:p>
        </p:txBody>
      </p:sp>
      <p:sp>
        <p:nvSpPr>
          <p:cNvPr id="21" name="文本框 2">
            <a:extLst>
              <a:ext uri="{FF2B5EF4-FFF2-40B4-BE49-F238E27FC236}">
                <a16:creationId xmlns:a16="http://schemas.microsoft.com/office/drawing/2014/main" id="{AB31B809-C665-4F0A-8363-CF8B2218F39A}"/>
              </a:ext>
            </a:extLst>
          </p:cNvPr>
          <p:cNvSpPr txBox="1"/>
          <p:nvPr/>
        </p:nvSpPr>
        <p:spPr>
          <a:xfrm>
            <a:off x="6481600" y="4855728"/>
            <a:ext cx="33855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007684"/>
                </a:solidFill>
                <a:latin typeface="Arial Black" panose="020B0A04020102020204" pitchFamily="34" charset="0"/>
              </a:rPr>
              <a:t>5</a:t>
            </a:r>
            <a:endParaRPr lang="zh-CN" altLang="en-US" dirty="0">
              <a:solidFill>
                <a:srgbClr val="007684"/>
              </a:solidFill>
              <a:latin typeface="Arial Black" panose="020B0A04020102020204" pitchFamily="34" charset="0"/>
            </a:endParaRPr>
          </a:p>
        </p:txBody>
      </p:sp>
      <p:sp>
        <p:nvSpPr>
          <p:cNvPr id="22" name="文本框 2">
            <a:extLst>
              <a:ext uri="{FF2B5EF4-FFF2-40B4-BE49-F238E27FC236}">
                <a16:creationId xmlns:a16="http://schemas.microsoft.com/office/drawing/2014/main" id="{923A62E6-E94F-444D-9819-B19792E84E16}"/>
              </a:ext>
            </a:extLst>
          </p:cNvPr>
          <p:cNvSpPr txBox="1"/>
          <p:nvPr/>
        </p:nvSpPr>
        <p:spPr>
          <a:xfrm>
            <a:off x="6868385" y="4855728"/>
            <a:ext cx="33855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007684"/>
                </a:solidFill>
                <a:latin typeface="Arial Black" panose="020B0A04020102020204" pitchFamily="34" charset="0"/>
              </a:rPr>
              <a:t>6</a:t>
            </a:r>
            <a:endParaRPr lang="zh-CN" altLang="en-US" dirty="0">
              <a:solidFill>
                <a:srgbClr val="007684"/>
              </a:solidFill>
              <a:latin typeface="Arial Black" panose="020B0A04020102020204" pitchFamily="34" charset="0"/>
            </a:endParaRPr>
          </a:p>
        </p:txBody>
      </p:sp>
      <p:sp>
        <p:nvSpPr>
          <p:cNvPr id="23" name="文本框 2">
            <a:extLst>
              <a:ext uri="{FF2B5EF4-FFF2-40B4-BE49-F238E27FC236}">
                <a16:creationId xmlns:a16="http://schemas.microsoft.com/office/drawing/2014/main" id="{8740820E-B4DE-4F04-B1C2-D744F08C87D0}"/>
              </a:ext>
            </a:extLst>
          </p:cNvPr>
          <p:cNvSpPr txBox="1"/>
          <p:nvPr/>
        </p:nvSpPr>
        <p:spPr>
          <a:xfrm>
            <a:off x="7238875" y="4855728"/>
            <a:ext cx="33855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FF6600"/>
                </a:solidFill>
                <a:latin typeface="Arial Black" panose="020B0A04020102020204" pitchFamily="34" charset="0"/>
              </a:rPr>
              <a:t>3</a:t>
            </a:r>
            <a:endParaRPr lang="zh-CN" altLang="en-US" dirty="0">
              <a:solidFill>
                <a:srgbClr val="FF6600"/>
              </a:solidFill>
              <a:latin typeface="Arial Black" panose="020B0A04020102020204" pitchFamily="34" charset="0"/>
            </a:endParaRPr>
          </a:p>
        </p:txBody>
      </p:sp>
      <p:sp>
        <p:nvSpPr>
          <p:cNvPr id="42" name="任意多边形: 形状 41">
            <a:extLst>
              <a:ext uri="{FF2B5EF4-FFF2-40B4-BE49-F238E27FC236}">
                <a16:creationId xmlns:a16="http://schemas.microsoft.com/office/drawing/2014/main" id="{73318E3D-C34B-498B-9AC1-D29EDF365264}"/>
              </a:ext>
            </a:extLst>
          </p:cNvPr>
          <p:cNvSpPr/>
          <p:nvPr/>
        </p:nvSpPr>
        <p:spPr>
          <a:xfrm>
            <a:off x="3137339" y="4456040"/>
            <a:ext cx="1087820" cy="394144"/>
          </a:xfrm>
          <a:custGeom>
            <a:avLst/>
            <a:gdLst>
              <a:gd name="connsiteX0" fmla="*/ 0 w 1087820"/>
              <a:gd name="connsiteY0" fmla="*/ 386262 h 394144"/>
              <a:gd name="connsiteX1" fmla="*/ 512379 w 1087820"/>
              <a:gd name="connsiteY1" fmla="*/ 6 h 394144"/>
              <a:gd name="connsiteX2" fmla="*/ 1087820 w 1087820"/>
              <a:gd name="connsiteY2" fmla="*/ 394144 h 394144"/>
            </a:gdLst>
            <a:ahLst/>
            <a:cxnLst>
              <a:cxn ang="0">
                <a:pos x="connsiteX0" y="connsiteY0"/>
              </a:cxn>
              <a:cxn ang="0">
                <a:pos x="connsiteX1" y="connsiteY1"/>
              </a:cxn>
              <a:cxn ang="0">
                <a:pos x="connsiteX2" y="connsiteY2"/>
              </a:cxn>
            </a:cxnLst>
            <a:rect l="l" t="t" r="r" b="b"/>
            <a:pathLst>
              <a:path w="1087820" h="394144">
                <a:moveTo>
                  <a:pt x="0" y="386262"/>
                </a:moveTo>
                <a:cubicBezTo>
                  <a:pt x="165538" y="192477"/>
                  <a:pt x="331076" y="-1308"/>
                  <a:pt x="512379" y="6"/>
                </a:cubicBezTo>
                <a:cubicBezTo>
                  <a:pt x="693682" y="1320"/>
                  <a:pt x="890751" y="197732"/>
                  <a:pt x="1087820" y="394144"/>
                </a:cubicBezTo>
              </a:path>
            </a:pathLst>
          </a:custGeom>
          <a:noFill/>
          <a:ln>
            <a:solidFill>
              <a:srgbClr val="FF66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613D463B-3318-4030-ACA2-990C9E53701D}"/>
              </a:ext>
            </a:extLst>
          </p:cNvPr>
          <p:cNvSpPr/>
          <p:nvPr/>
        </p:nvSpPr>
        <p:spPr>
          <a:xfrm>
            <a:off x="5571264" y="4511536"/>
            <a:ext cx="691306" cy="394144"/>
          </a:xfrm>
          <a:custGeom>
            <a:avLst/>
            <a:gdLst>
              <a:gd name="connsiteX0" fmla="*/ 0 w 1087820"/>
              <a:gd name="connsiteY0" fmla="*/ 386262 h 394144"/>
              <a:gd name="connsiteX1" fmla="*/ 512379 w 1087820"/>
              <a:gd name="connsiteY1" fmla="*/ 6 h 394144"/>
              <a:gd name="connsiteX2" fmla="*/ 1087820 w 1087820"/>
              <a:gd name="connsiteY2" fmla="*/ 394144 h 394144"/>
            </a:gdLst>
            <a:ahLst/>
            <a:cxnLst>
              <a:cxn ang="0">
                <a:pos x="connsiteX0" y="connsiteY0"/>
              </a:cxn>
              <a:cxn ang="0">
                <a:pos x="connsiteX1" y="connsiteY1"/>
              </a:cxn>
              <a:cxn ang="0">
                <a:pos x="connsiteX2" y="connsiteY2"/>
              </a:cxn>
            </a:cxnLst>
            <a:rect l="l" t="t" r="r" b="b"/>
            <a:pathLst>
              <a:path w="1087820" h="394144">
                <a:moveTo>
                  <a:pt x="0" y="386262"/>
                </a:moveTo>
                <a:cubicBezTo>
                  <a:pt x="165538" y="192477"/>
                  <a:pt x="331076" y="-1308"/>
                  <a:pt x="512379" y="6"/>
                </a:cubicBezTo>
                <a:cubicBezTo>
                  <a:pt x="693682" y="1320"/>
                  <a:pt x="890751" y="197732"/>
                  <a:pt x="1087820" y="394144"/>
                </a:cubicBezTo>
              </a:path>
            </a:pathLst>
          </a:custGeom>
          <a:noFill/>
          <a:ln>
            <a:solidFill>
              <a:srgbClr val="FF66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4" name="表格 4">
            <a:extLst>
              <a:ext uri="{FF2B5EF4-FFF2-40B4-BE49-F238E27FC236}">
                <a16:creationId xmlns:a16="http://schemas.microsoft.com/office/drawing/2014/main" id="{4D0A6980-36FB-43FA-879C-87C011C62A06}"/>
              </a:ext>
            </a:extLst>
          </p:cNvPr>
          <p:cNvGraphicFramePr>
            <a:graphicFrameLocks noGrp="1"/>
          </p:cNvGraphicFramePr>
          <p:nvPr>
            <p:extLst>
              <p:ext uri="{D42A27DB-BD31-4B8C-83A1-F6EECF244321}">
                <p14:modId xmlns:p14="http://schemas.microsoft.com/office/powerpoint/2010/main" val="2569222499"/>
              </p:ext>
            </p:extLst>
          </p:nvPr>
        </p:nvGraphicFramePr>
        <p:xfrm>
          <a:off x="8158129" y="4760241"/>
          <a:ext cx="2597245" cy="1036320"/>
        </p:xfrm>
        <a:graphic>
          <a:graphicData uri="http://schemas.openxmlformats.org/drawingml/2006/table">
            <a:tbl>
              <a:tblPr firstRow="1" bandRow="1">
                <a:tableStyleId>{073A0DAA-6AF3-43AB-8588-CEC1D06C72B9}</a:tableStyleId>
              </a:tblPr>
              <a:tblGrid>
                <a:gridCol w="371035">
                  <a:extLst>
                    <a:ext uri="{9D8B030D-6E8A-4147-A177-3AD203B41FA5}">
                      <a16:colId xmlns:a16="http://schemas.microsoft.com/office/drawing/2014/main" val="4106419593"/>
                    </a:ext>
                  </a:extLst>
                </a:gridCol>
                <a:gridCol w="371035">
                  <a:extLst>
                    <a:ext uri="{9D8B030D-6E8A-4147-A177-3AD203B41FA5}">
                      <a16:colId xmlns:a16="http://schemas.microsoft.com/office/drawing/2014/main" val="4202749020"/>
                    </a:ext>
                  </a:extLst>
                </a:gridCol>
                <a:gridCol w="371035">
                  <a:extLst>
                    <a:ext uri="{9D8B030D-6E8A-4147-A177-3AD203B41FA5}">
                      <a16:colId xmlns:a16="http://schemas.microsoft.com/office/drawing/2014/main" val="3360428691"/>
                    </a:ext>
                  </a:extLst>
                </a:gridCol>
                <a:gridCol w="371035">
                  <a:extLst>
                    <a:ext uri="{9D8B030D-6E8A-4147-A177-3AD203B41FA5}">
                      <a16:colId xmlns:a16="http://schemas.microsoft.com/office/drawing/2014/main" val="2362830320"/>
                    </a:ext>
                  </a:extLst>
                </a:gridCol>
                <a:gridCol w="371035">
                  <a:extLst>
                    <a:ext uri="{9D8B030D-6E8A-4147-A177-3AD203B41FA5}">
                      <a16:colId xmlns:a16="http://schemas.microsoft.com/office/drawing/2014/main" val="1805598196"/>
                    </a:ext>
                  </a:extLst>
                </a:gridCol>
                <a:gridCol w="371035">
                  <a:extLst>
                    <a:ext uri="{9D8B030D-6E8A-4147-A177-3AD203B41FA5}">
                      <a16:colId xmlns:a16="http://schemas.microsoft.com/office/drawing/2014/main" val="1459853097"/>
                    </a:ext>
                  </a:extLst>
                </a:gridCol>
                <a:gridCol w="371035">
                  <a:extLst>
                    <a:ext uri="{9D8B030D-6E8A-4147-A177-3AD203B41FA5}">
                      <a16:colId xmlns:a16="http://schemas.microsoft.com/office/drawing/2014/main" val="999134915"/>
                    </a:ext>
                  </a:extLst>
                </a:gridCol>
              </a:tblGrid>
              <a:tr h="434012">
                <a:tc>
                  <a:txBody>
                    <a:bodyPr/>
                    <a:lstStyle/>
                    <a:p>
                      <a:pPr algn="ctr"/>
                      <a:r>
                        <a:rPr lang="zh-CN" altLang="en-US" sz="1400" dirty="0">
                          <a:solidFill>
                            <a:schemeClr val="tx1"/>
                          </a:solidFill>
                        </a:rPr>
                        <a:t>结点</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6517451"/>
                  </a:ext>
                </a:extLst>
              </a:tr>
              <a:tr h="434012">
                <a:tc>
                  <a:txBody>
                    <a:bodyPr/>
                    <a:lstStyle/>
                    <a:p>
                      <a:pPr algn="ctr"/>
                      <a:r>
                        <a:rPr lang="zh-CN" altLang="en-US" sz="1400" dirty="0">
                          <a:solidFill>
                            <a:schemeClr val="tx1"/>
                          </a:solidFill>
                        </a:rPr>
                        <a:t>下标</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1</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2</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3</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4</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5</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6</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1505848"/>
                  </a:ext>
                </a:extLst>
              </a:tr>
            </a:tbl>
          </a:graphicData>
        </a:graphic>
      </p:graphicFrame>
      <p:sp>
        <p:nvSpPr>
          <p:cNvPr id="45" name="文本框 44">
            <a:extLst>
              <a:ext uri="{FF2B5EF4-FFF2-40B4-BE49-F238E27FC236}">
                <a16:creationId xmlns:a16="http://schemas.microsoft.com/office/drawing/2014/main" id="{92C426AD-43BB-423B-9494-F9228A789E4B}"/>
              </a:ext>
            </a:extLst>
          </p:cNvPr>
          <p:cNvSpPr txBox="1"/>
          <p:nvPr/>
        </p:nvSpPr>
        <p:spPr>
          <a:xfrm>
            <a:off x="8540318" y="4849736"/>
            <a:ext cx="338554" cy="369332"/>
          </a:xfrm>
          <a:prstGeom prst="rect">
            <a:avLst/>
          </a:prstGeom>
          <a:noFill/>
        </p:spPr>
        <p:txBody>
          <a:bodyPr wrap="none" rtlCol="0">
            <a:spAutoFit/>
          </a:bodyPr>
          <a:lstStyle/>
          <a:p>
            <a:r>
              <a:rPr lang="en-US" altLang="zh-CN" dirty="0">
                <a:solidFill>
                  <a:srgbClr val="FF6600"/>
                </a:solidFill>
                <a:latin typeface="Arial Black" panose="020B0A04020102020204" pitchFamily="34" charset="0"/>
              </a:rPr>
              <a:t>1</a:t>
            </a:r>
            <a:endParaRPr lang="zh-CN" altLang="en-US" dirty="0">
              <a:solidFill>
                <a:srgbClr val="FF6600"/>
              </a:solidFill>
              <a:latin typeface="Arial Black" panose="020B0A04020102020204" pitchFamily="34" charset="0"/>
            </a:endParaRPr>
          </a:p>
        </p:txBody>
      </p:sp>
      <p:sp>
        <p:nvSpPr>
          <p:cNvPr id="46" name="文本框 45">
            <a:extLst>
              <a:ext uri="{FF2B5EF4-FFF2-40B4-BE49-F238E27FC236}">
                <a16:creationId xmlns:a16="http://schemas.microsoft.com/office/drawing/2014/main" id="{569CE7E6-CB3D-4769-B39E-F77B0F74FDA7}"/>
              </a:ext>
            </a:extLst>
          </p:cNvPr>
          <p:cNvSpPr txBox="1"/>
          <p:nvPr/>
        </p:nvSpPr>
        <p:spPr>
          <a:xfrm>
            <a:off x="8922507" y="4849736"/>
            <a:ext cx="338554" cy="369332"/>
          </a:xfrm>
          <a:prstGeom prst="rect">
            <a:avLst/>
          </a:prstGeom>
          <a:noFill/>
        </p:spPr>
        <p:txBody>
          <a:bodyPr wrap="none" rtlCol="0">
            <a:spAutoFit/>
          </a:bodyPr>
          <a:lstStyle/>
          <a:p>
            <a:r>
              <a:rPr lang="en-US" altLang="zh-CN" dirty="0">
                <a:solidFill>
                  <a:srgbClr val="007684"/>
                </a:solidFill>
                <a:latin typeface="Arial Black" panose="020B0A04020102020204" pitchFamily="34" charset="0"/>
              </a:rPr>
              <a:t>4</a:t>
            </a:r>
            <a:endParaRPr lang="zh-CN" altLang="en-US" dirty="0">
              <a:solidFill>
                <a:srgbClr val="007684"/>
              </a:solidFill>
              <a:latin typeface="Arial Black" panose="020B0A04020102020204" pitchFamily="34" charset="0"/>
            </a:endParaRPr>
          </a:p>
        </p:txBody>
      </p:sp>
      <p:sp>
        <p:nvSpPr>
          <p:cNvPr id="47" name="文本框 2">
            <a:extLst>
              <a:ext uri="{FF2B5EF4-FFF2-40B4-BE49-F238E27FC236}">
                <a16:creationId xmlns:a16="http://schemas.microsoft.com/office/drawing/2014/main" id="{736904A1-46B7-4EAB-9142-4976483219CC}"/>
              </a:ext>
            </a:extLst>
          </p:cNvPr>
          <p:cNvSpPr txBox="1"/>
          <p:nvPr/>
        </p:nvSpPr>
        <p:spPr>
          <a:xfrm>
            <a:off x="9296813" y="4849736"/>
            <a:ext cx="33855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FF6600"/>
                </a:solidFill>
                <a:latin typeface="Arial Black" panose="020B0A04020102020204" pitchFamily="34" charset="0"/>
              </a:rPr>
              <a:t>2</a:t>
            </a:r>
            <a:endParaRPr lang="zh-CN" altLang="en-US" dirty="0">
              <a:solidFill>
                <a:srgbClr val="FF6600"/>
              </a:solidFill>
              <a:latin typeface="Arial Black" panose="020B0A04020102020204" pitchFamily="34" charset="0"/>
            </a:endParaRPr>
          </a:p>
        </p:txBody>
      </p:sp>
      <p:sp>
        <p:nvSpPr>
          <p:cNvPr id="48" name="文本框 2">
            <a:extLst>
              <a:ext uri="{FF2B5EF4-FFF2-40B4-BE49-F238E27FC236}">
                <a16:creationId xmlns:a16="http://schemas.microsoft.com/office/drawing/2014/main" id="{06FB5574-C935-4E13-BB27-310EAEB6E7AD}"/>
              </a:ext>
            </a:extLst>
          </p:cNvPr>
          <p:cNvSpPr txBox="1"/>
          <p:nvPr/>
        </p:nvSpPr>
        <p:spPr>
          <a:xfrm>
            <a:off x="9643250" y="4849736"/>
            <a:ext cx="33855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007684"/>
                </a:solidFill>
                <a:latin typeface="Arial Black" panose="020B0A04020102020204" pitchFamily="34" charset="0"/>
              </a:rPr>
              <a:t>5</a:t>
            </a:r>
            <a:endParaRPr lang="zh-CN" altLang="en-US" dirty="0">
              <a:solidFill>
                <a:srgbClr val="007684"/>
              </a:solidFill>
              <a:latin typeface="Arial Black" panose="020B0A04020102020204" pitchFamily="34" charset="0"/>
            </a:endParaRPr>
          </a:p>
        </p:txBody>
      </p:sp>
      <p:sp>
        <p:nvSpPr>
          <p:cNvPr id="49" name="文本框 2">
            <a:extLst>
              <a:ext uri="{FF2B5EF4-FFF2-40B4-BE49-F238E27FC236}">
                <a16:creationId xmlns:a16="http://schemas.microsoft.com/office/drawing/2014/main" id="{10A16433-0A76-48C0-BFF5-A3493ECB5EC0}"/>
              </a:ext>
            </a:extLst>
          </p:cNvPr>
          <p:cNvSpPr txBox="1"/>
          <p:nvPr/>
        </p:nvSpPr>
        <p:spPr>
          <a:xfrm>
            <a:off x="10030035" y="4849736"/>
            <a:ext cx="33855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007684"/>
                </a:solidFill>
                <a:latin typeface="Arial Black" panose="020B0A04020102020204" pitchFamily="34" charset="0"/>
              </a:rPr>
              <a:t>6</a:t>
            </a:r>
            <a:endParaRPr lang="zh-CN" altLang="en-US" dirty="0">
              <a:solidFill>
                <a:srgbClr val="007684"/>
              </a:solidFill>
              <a:latin typeface="Arial Black" panose="020B0A04020102020204" pitchFamily="34" charset="0"/>
            </a:endParaRPr>
          </a:p>
        </p:txBody>
      </p:sp>
      <p:sp>
        <p:nvSpPr>
          <p:cNvPr id="50" name="文本框 2">
            <a:extLst>
              <a:ext uri="{FF2B5EF4-FFF2-40B4-BE49-F238E27FC236}">
                <a16:creationId xmlns:a16="http://schemas.microsoft.com/office/drawing/2014/main" id="{DCA71368-2D03-4AD2-A63B-20E6E86B4DD3}"/>
              </a:ext>
            </a:extLst>
          </p:cNvPr>
          <p:cNvSpPr txBox="1"/>
          <p:nvPr/>
        </p:nvSpPr>
        <p:spPr>
          <a:xfrm>
            <a:off x="10400525" y="4849736"/>
            <a:ext cx="33855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007684"/>
                </a:solidFill>
                <a:latin typeface="Arial Black" panose="020B0A04020102020204" pitchFamily="34" charset="0"/>
              </a:rPr>
              <a:t>3</a:t>
            </a:r>
            <a:endParaRPr lang="zh-CN" altLang="en-US" dirty="0">
              <a:solidFill>
                <a:srgbClr val="007684"/>
              </a:solidFill>
              <a:latin typeface="Arial Black" panose="020B0A04020102020204" pitchFamily="34" charset="0"/>
            </a:endParaRPr>
          </a:p>
        </p:txBody>
      </p:sp>
      <p:sp>
        <p:nvSpPr>
          <p:cNvPr id="51" name="文本框 50">
            <a:extLst>
              <a:ext uri="{FF2B5EF4-FFF2-40B4-BE49-F238E27FC236}">
                <a16:creationId xmlns:a16="http://schemas.microsoft.com/office/drawing/2014/main" id="{BB94C889-3A15-43C4-A474-1F775149896B}"/>
              </a:ext>
            </a:extLst>
          </p:cNvPr>
          <p:cNvSpPr txBox="1"/>
          <p:nvPr/>
        </p:nvSpPr>
        <p:spPr>
          <a:xfrm>
            <a:off x="4429581" y="5920207"/>
            <a:ext cx="3185487" cy="369332"/>
          </a:xfrm>
          <a:prstGeom prst="rect">
            <a:avLst/>
          </a:prstGeom>
          <a:solidFill>
            <a:srgbClr val="009999"/>
          </a:solid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对应堆的顺序表中的上调操作</a:t>
            </a:r>
          </a:p>
        </p:txBody>
      </p:sp>
    </p:spTree>
    <p:extLst>
      <p:ext uri="{BB962C8B-B14F-4D97-AF65-F5344CB8AC3E}">
        <p14:creationId xmlns:p14="http://schemas.microsoft.com/office/powerpoint/2010/main" val="2905517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二叉堆的上调操作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6.3 </a:t>
            </a:r>
            <a:r>
              <a:rPr lang="zh-CN" altLang="en-US" dirty="0"/>
              <a:t>二叉堆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r>
              <a:rPr lang="zh-CN" altLang="en-US" dirty="0"/>
              <a:t>在实现时，可以通过以下方法</a:t>
            </a:r>
            <a:r>
              <a:rPr lang="zh-CN" altLang="en-US" dirty="0">
                <a:solidFill>
                  <a:srgbClr val="00B0F0"/>
                </a:solidFill>
              </a:rPr>
              <a:t>避免交换</a:t>
            </a:r>
            <a:r>
              <a:rPr lang="zh-CN" altLang="en-US" dirty="0"/>
              <a:t>，从而减少赋值操作的次数。</a:t>
            </a:r>
            <a:r>
              <a:rPr lang="en-US" altLang="zh-CN" dirty="0" err="1"/>
              <a:t>SiftUp</a:t>
            </a:r>
            <a:r>
              <a:rPr lang="en-US" altLang="zh-CN" dirty="0"/>
              <a:t> </a:t>
            </a:r>
            <a:r>
              <a:rPr lang="zh-CN" altLang="en-US" dirty="0"/>
              <a:t>先将结点 </a:t>
            </a:r>
            <a:r>
              <a:rPr lang="en-US" altLang="zh-CN" dirty="0"/>
              <a:t>i </a:t>
            </a:r>
            <a:r>
              <a:rPr lang="zh-CN" altLang="en-US" dirty="0"/>
              <a:t>的元素保存在临时变量中，随着调整将父结点的元素往“下”移动，最后再将原来结点 </a:t>
            </a:r>
            <a:r>
              <a:rPr lang="en-US" altLang="zh-CN" dirty="0"/>
              <a:t>i </a:t>
            </a:r>
            <a:r>
              <a:rPr lang="zh-CN" altLang="en-US" dirty="0"/>
              <a:t>的元素填入合适的位置。由此得到上调操作的算法如下：</a:t>
            </a:r>
            <a:endParaRPr lang="en-US" altLang="zh-CN" dirty="0"/>
          </a:p>
          <a:p>
            <a:endParaRPr lang="en-US" dirty="0"/>
          </a:p>
          <a:p>
            <a:endParaRPr lang="en-US" dirty="0"/>
          </a:p>
          <a:p>
            <a:endParaRPr lang="en-US" dirty="0"/>
          </a:p>
          <a:p>
            <a:endParaRPr lang="en-US" dirty="0"/>
          </a:p>
          <a:p>
            <a:endParaRPr lang="en-US" dirty="0"/>
          </a:p>
          <a:p>
            <a:endParaRPr lang="en-US" dirty="0"/>
          </a:p>
          <a:p>
            <a:endParaRPr lang="en-US" dirty="0"/>
          </a:p>
          <a:p>
            <a:r>
              <a:rPr lang="zh-CN" altLang="en-US" dirty="0"/>
              <a:t>对于上调操作而言，循环的次数不会超过</a:t>
            </a:r>
            <a:r>
              <a:rPr lang="zh-CN" altLang="en-US" dirty="0">
                <a:solidFill>
                  <a:srgbClr val="00B0F0"/>
                </a:solidFill>
              </a:rPr>
              <a:t>树的高度</a:t>
            </a:r>
            <a:r>
              <a:rPr lang="zh-CN" altLang="en-US" dirty="0"/>
              <a:t>，因此时间复杂度为</a:t>
            </a:r>
            <a:r>
              <a:rPr lang="en-US" altLang="zh-CN" dirty="0"/>
              <a:t>O(log n)</a:t>
            </a:r>
            <a:r>
              <a:rPr lang="zh-CN" altLang="en-US" dirty="0"/>
              <a:t>。</a:t>
            </a:r>
            <a:endParaRPr lang="en-CN" dirty="0"/>
          </a:p>
        </p:txBody>
      </p:sp>
      <p:sp>
        <p:nvSpPr>
          <p:cNvPr id="10" name="Rectangle 4">
            <a:extLst>
              <a:ext uri="{FF2B5EF4-FFF2-40B4-BE49-F238E27FC236}">
                <a16:creationId xmlns:a16="http://schemas.microsoft.com/office/drawing/2014/main" id="{40E29BD4-DE63-4258-AD05-E613E9B5578C}"/>
              </a:ext>
            </a:extLst>
          </p:cNvPr>
          <p:cNvSpPr/>
          <p:nvPr/>
        </p:nvSpPr>
        <p:spPr>
          <a:xfrm>
            <a:off x="2237931" y="2576936"/>
            <a:ext cx="7139315" cy="2744636"/>
          </a:xfrm>
          <a:prstGeom prst="rect">
            <a:avLst/>
          </a:pr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indent="266700" algn="just"/>
            <a:r>
              <a:rPr lang="zh-CN" altLang="zh-CN" sz="1800" b="1" kern="100" dirty="0">
                <a:effectLst/>
                <a:latin typeface="Times New Roman" panose="02020603050405020304" pitchFamily="18" charset="0"/>
                <a:ea typeface="宋体" panose="02010600030101010101" pitchFamily="2" charset="-122"/>
              </a:rPr>
              <a:t>算法</a:t>
            </a:r>
            <a:r>
              <a:rPr lang="en-US" altLang="zh-CN" sz="1800" b="1" kern="100" dirty="0">
                <a:effectLst/>
                <a:latin typeface="Times New Roman" panose="02020603050405020304" pitchFamily="18" charset="0"/>
                <a:ea typeface="宋体" panose="02010600030101010101" pitchFamily="2" charset="-122"/>
              </a:rPr>
              <a:t>6-1</a:t>
            </a:r>
            <a:r>
              <a:rPr lang="zh-CN" altLang="zh-CN" sz="1800" b="1"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二叉堆的上调操作</a:t>
            </a:r>
            <a:r>
              <a:rPr lang="en-US" altLang="zh-CN" sz="1800" kern="100" dirty="0">
                <a:effectLst/>
                <a:latin typeface="Times New Roman" panose="02020603050405020304" pitchFamily="18" charset="0"/>
                <a:ea typeface="宋体" panose="02010600030101010101" pitchFamily="2" charset="-122"/>
              </a:rPr>
              <a:t> </a:t>
            </a:r>
            <a:r>
              <a:rPr lang="en-US" altLang="zh-CN" sz="1800" kern="100" dirty="0" err="1">
                <a:effectLst/>
                <a:latin typeface="Times New Roman" panose="02020603050405020304" pitchFamily="18" charset="0"/>
                <a:ea typeface="宋体" panose="02010600030101010101" pitchFamily="2" charset="-122"/>
              </a:rPr>
              <a:t>SiftUp</a:t>
            </a:r>
            <a:r>
              <a:rPr lang="en-US" altLang="zh-CN" sz="1800" kern="100" dirty="0">
                <a:effectLst/>
                <a:latin typeface="Times New Roman" panose="02020603050405020304" pitchFamily="18" charset="0"/>
                <a:ea typeface="宋体" panose="02010600030101010101" pitchFamily="2" charset="-122"/>
              </a:rPr>
              <a:t>(</a:t>
            </a:r>
            <a:r>
              <a:rPr lang="en-US" altLang="zh-CN" sz="1800" i="1" kern="100" dirty="0">
                <a:effectLst/>
                <a:latin typeface="Times New Roman" panose="02020603050405020304" pitchFamily="18" charset="0"/>
                <a:ea typeface="宋体" panose="02010600030101010101" pitchFamily="2" charset="-122"/>
              </a:rPr>
              <a:t>h, i</a:t>
            </a:r>
            <a:r>
              <a:rPr lang="en-US" altLang="zh-CN" sz="1800" kern="100" dirty="0">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zh-CN" altLang="zh-CN" sz="1800" b="1" kern="100" dirty="0">
                <a:effectLst/>
                <a:latin typeface="Times New Roman" panose="02020603050405020304" pitchFamily="18" charset="0"/>
                <a:ea typeface="宋体" panose="02010600030101010101" pitchFamily="2" charset="-122"/>
              </a:rPr>
              <a:t>输入：</a:t>
            </a:r>
            <a:r>
              <a:rPr lang="zh-CN" altLang="zh-CN" sz="1800" kern="100" dirty="0">
                <a:effectLst/>
                <a:latin typeface="Times New Roman" panose="02020603050405020304" pitchFamily="18" charset="0"/>
                <a:ea typeface="宋体" panose="02010600030101010101" pitchFamily="2" charset="-122"/>
              </a:rPr>
              <a:t>堆 </a:t>
            </a:r>
            <a:r>
              <a:rPr lang="en-US" altLang="zh-CN" sz="1800" i="1" kern="100" dirty="0">
                <a:effectLst/>
                <a:latin typeface="Times New Roman" panose="02020603050405020304" pitchFamily="18" charset="0"/>
                <a:ea typeface="宋体" panose="02010600030101010101" pitchFamily="2" charset="-122"/>
              </a:rPr>
              <a:t>h</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和上调起始位置 </a:t>
            </a:r>
            <a:r>
              <a:rPr lang="en-US" altLang="zh-CN" sz="1800" i="1" kern="100" dirty="0">
                <a:effectLst/>
                <a:latin typeface="Times New Roman" panose="02020603050405020304" pitchFamily="18" charset="0"/>
                <a:ea typeface="宋体" panose="02010600030101010101" pitchFamily="2" charset="-122"/>
              </a:rPr>
              <a:t>i</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zh-CN" altLang="zh-CN" sz="1800" b="1" kern="100" dirty="0">
                <a:effectLst/>
                <a:latin typeface="Times New Roman" panose="02020603050405020304" pitchFamily="18" charset="0"/>
                <a:ea typeface="宋体" panose="02010600030101010101" pitchFamily="2" charset="-122"/>
              </a:rPr>
              <a:t>输出：</a:t>
            </a:r>
            <a:r>
              <a:rPr lang="zh-CN" altLang="zh-CN" sz="1800" kern="100" dirty="0">
                <a:effectLst/>
                <a:latin typeface="Times New Roman" panose="02020603050405020304" pitchFamily="18" charset="0"/>
                <a:ea typeface="宋体" panose="02010600030101010101" pitchFamily="2" charset="-122"/>
              </a:rPr>
              <a:t>上调后满足堆性质的</a:t>
            </a:r>
            <a:r>
              <a:rPr lang="en-US" altLang="zh-CN" sz="1800" i="1" kern="100" dirty="0">
                <a:effectLst/>
                <a:latin typeface="Times New Roman" panose="02020603050405020304" pitchFamily="18" charset="0"/>
                <a:ea typeface="宋体" panose="02010600030101010101" pitchFamily="2" charset="-122"/>
              </a:rPr>
              <a:t>h</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i="1" kern="100" dirty="0" err="1">
                <a:effectLst/>
                <a:latin typeface="Times New Roman" panose="02020603050405020304" pitchFamily="18" charset="0"/>
                <a:ea typeface="宋体" panose="02010600030101010101" pitchFamily="2" charset="-122"/>
              </a:rPr>
              <a:t>elem</a:t>
            </a:r>
            <a:r>
              <a:rPr lang="zh-CN" altLang="en-US" sz="1800" i="1" kern="100" dirty="0">
                <a:effectLst/>
                <a:latin typeface="Times New Roman" panose="02020603050405020304" pitchFamily="18" charset="0"/>
                <a:ea typeface="宋体" panose="02010600030101010101" pitchFamily="2" charset="-122"/>
              </a:rPr>
              <a:t>  </a:t>
            </a:r>
            <a:r>
              <a:rPr lang="en-US" altLang="zh-CN" sz="1800" i="1" kern="100" dirty="0">
                <a:effectLst/>
                <a:latin typeface="Times New Roman" panose="02020603050405020304" pitchFamily="18" charset="0"/>
                <a:ea typeface="宋体" panose="02010600030101010101" pitchFamily="2" charset="-122"/>
              </a:rPr>
              <a:t>← </a:t>
            </a:r>
            <a:r>
              <a:rPr lang="en-US" altLang="zh-CN" sz="1800" i="1" kern="100" dirty="0" err="1">
                <a:effectLst/>
                <a:latin typeface="Times New Roman" panose="02020603050405020304" pitchFamily="18" charset="0"/>
                <a:ea typeface="宋体" panose="02010600030101010101" pitchFamily="2" charset="-122"/>
              </a:rPr>
              <a:t>h.data</a:t>
            </a:r>
            <a:r>
              <a:rPr lang="en-US" altLang="zh-CN" sz="1800" kern="100" dirty="0">
                <a:effectLst/>
                <a:latin typeface="Times New Roman" panose="02020603050405020304" pitchFamily="18" charset="0"/>
                <a:ea typeface="宋体" panose="02010600030101010101" pitchFamily="2" charset="-122"/>
              </a:rPr>
              <a:t>[</a:t>
            </a:r>
            <a:r>
              <a:rPr lang="en-US" altLang="zh-CN" sz="1800" i="1" kern="100" dirty="0">
                <a:effectLst/>
                <a:latin typeface="Times New Roman" panose="02020603050405020304" pitchFamily="18" charset="0"/>
                <a:ea typeface="宋体" panose="02010600030101010101" pitchFamily="2" charset="-122"/>
              </a:rPr>
              <a:t>i</a:t>
            </a:r>
            <a:r>
              <a:rPr lang="en-US" altLang="zh-CN" sz="1800" kern="100" dirty="0">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b="1" kern="100" dirty="0">
                <a:effectLst/>
                <a:latin typeface="Times New Roman" panose="02020603050405020304" pitchFamily="18" charset="0"/>
                <a:ea typeface="宋体" panose="02010600030101010101" pitchFamily="2" charset="-122"/>
              </a:rPr>
              <a:t>while</a:t>
            </a:r>
            <a:r>
              <a:rPr lang="en-US" altLang="zh-CN" sz="1800" kern="100" dirty="0">
                <a:effectLst/>
                <a:latin typeface="Times New Roman" panose="02020603050405020304" pitchFamily="18" charset="0"/>
                <a:ea typeface="宋体" panose="02010600030101010101" pitchFamily="2" charset="-122"/>
              </a:rPr>
              <a:t> </a:t>
            </a:r>
            <a:r>
              <a:rPr lang="en-US" altLang="zh-CN" sz="1800" i="1" kern="100" dirty="0">
                <a:effectLst/>
                <a:latin typeface="Times New Roman" panose="02020603050405020304" pitchFamily="18" charset="0"/>
                <a:ea typeface="宋体" panose="02010600030101010101" pitchFamily="2" charset="-122"/>
              </a:rPr>
              <a:t>i</a:t>
            </a:r>
            <a:r>
              <a:rPr lang="en-US" altLang="zh-CN" sz="1800" kern="100" dirty="0">
                <a:effectLst/>
                <a:latin typeface="Times New Roman" panose="02020603050405020304" pitchFamily="18" charset="0"/>
                <a:ea typeface="宋体" panose="02010600030101010101" pitchFamily="2" charset="-122"/>
              </a:rPr>
              <a:t> &gt; 1 </a:t>
            </a:r>
            <a:r>
              <a:rPr lang="zh-CN" altLang="zh-CN" sz="1800" kern="100" dirty="0">
                <a:effectLst/>
                <a:latin typeface="Times New Roman" panose="02020603050405020304" pitchFamily="18" charset="0"/>
                <a:ea typeface="宋体" panose="02010600030101010101" pitchFamily="2" charset="-122"/>
              </a:rPr>
              <a:t>且 </a:t>
            </a:r>
            <a:r>
              <a:rPr lang="en-US" altLang="zh-CN" sz="1800" i="1" kern="100" dirty="0" err="1">
                <a:effectLst/>
                <a:latin typeface="Times New Roman" panose="02020603050405020304" pitchFamily="18" charset="0"/>
                <a:ea typeface="宋体" panose="02010600030101010101" pitchFamily="2" charset="-122"/>
              </a:rPr>
              <a:t>elem</a:t>
            </a:r>
            <a:r>
              <a:rPr lang="en-US" altLang="zh-CN" sz="1800" kern="100" dirty="0">
                <a:effectLst/>
                <a:latin typeface="Times New Roman" panose="02020603050405020304" pitchFamily="18" charset="0"/>
                <a:ea typeface="宋体" panose="02010600030101010101" pitchFamily="2" charset="-122"/>
              </a:rPr>
              <a:t> &lt; </a:t>
            </a:r>
            <a:r>
              <a:rPr lang="en-US" altLang="zh-CN" sz="1800" i="1" kern="100" dirty="0">
                <a:effectLst/>
                <a:latin typeface="Times New Roman" panose="02020603050405020304" pitchFamily="18" charset="0"/>
                <a:ea typeface="宋体" panose="02010600030101010101" pitchFamily="2" charset="-122"/>
              </a:rPr>
              <a:t>h</a:t>
            </a:r>
            <a:r>
              <a:rPr lang="en-US" altLang="zh-CN" sz="1800" kern="100" dirty="0">
                <a:effectLst/>
                <a:latin typeface="Times New Roman" panose="02020603050405020304" pitchFamily="18" charset="0"/>
                <a:ea typeface="宋体" panose="02010600030101010101" pitchFamily="2" charset="-122"/>
              </a:rPr>
              <a:t>[</a:t>
            </a:r>
            <a:r>
              <a:rPr lang="en-US" altLang="zh-CN" sz="1800" i="1" kern="100" dirty="0">
                <a:effectLst/>
                <a:latin typeface="Times New Roman" panose="02020603050405020304" pitchFamily="18" charset="0"/>
                <a:ea typeface="宋体" panose="02010600030101010101" pitchFamily="2" charset="-122"/>
              </a:rPr>
              <a:t>i</a:t>
            </a:r>
            <a:r>
              <a:rPr lang="en-US" altLang="zh-CN" sz="1800" kern="100" dirty="0">
                <a:effectLst/>
                <a:latin typeface="Times New Roman" panose="02020603050405020304" pitchFamily="18" charset="0"/>
                <a:ea typeface="宋体" panose="02010600030101010101" pitchFamily="2" charset="-122"/>
              </a:rPr>
              <a:t> / 2] </a:t>
            </a:r>
            <a:r>
              <a:rPr lang="en-US" altLang="zh-CN" sz="1800" b="1" kern="100" dirty="0">
                <a:effectLst/>
                <a:latin typeface="Times New Roman" panose="02020603050405020304" pitchFamily="18" charset="0"/>
                <a:ea typeface="宋体" panose="02010600030101010101" pitchFamily="2" charset="-122"/>
              </a:rPr>
              <a:t>do  </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当前结点小于其父结点</a:t>
            </a: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宋体" panose="02010600030101010101" pitchFamily="2" charset="-122"/>
              </a:rPr>
              <a:t>|  </a:t>
            </a:r>
            <a:r>
              <a:rPr lang="en-US" altLang="zh-CN" sz="1800" i="1" kern="100" dirty="0" err="1">
                <a:effectLst/>
                <a:latin typeface="Times New Roman" panose="02020603050405020304" pitchFamily="18" charset="0"/>
                <a:ea typeface="宋体" panose="02010600030101010101" pitchFamily="2" charset="-122"/>
              </a:rPr>
              <a:t>h.data</a:t>
            </a:r>
            <a:r>
              <a:rPr lang="en-US" altLang="zh-CN" sz="1800" kern="100" dirty="0">
                <a:effectLst/>
                <a:latin typeface="Times New Roman" panose="02020603050405020304" pitchFamily="18" charset="0"/>
                <a:ea typeface="宋体" panose="02010600030101010101" pitchFamily="2" charset="-122"/>
              </a:rPr>
              <a:t>[</a:t>
            </a:r>
            <a:r>
              <a:rPr lang="en-US" altLang="zh-CN" sz="1800" i="1" kern="100" dirty="0">
                <a:effectLst/>
                <a:latin typeface="Times New Roman" panose="02020603050405020304" pitchFamily="18" charset="0"/>
                <a:ea typeface="宋体" panose="02010600030101010101" pitchFamily="2" charset="-122"/>
              </a:rPr>
              <a:t>i</a:t>
            </a:r>
            <a:r>
              <a:rPr lang="en-US" altLang="zh-CN" sz="1800" kern="100" dirty="0">
                <a:effectLst/>
                <a:latin typeface="Times New Roman" panose="02020603050405020304" pitchFamily="18" charset="0"/>
                <a:ea typeface="宋体" panose="02010600030101010101" pitchFamily="2" charset="-122"/>
              </a:rPr>
              <a:t>] ←</a:t>
            </a:r>
            <a:r>
              <a:rPr lang="en-US" altLang="zh-CN" sz="1800" i="1" kern="100" dirty="0">
                <a:effectLst/>
                <a:latin typeface="Times New Roman" panose="02020603050405020304" pitchFamily="18" charset="0"/>
                <a:ea typeface="宋体" panose="02010600030101010101" pitchFamily="2" charset="-122"/>
              </a:rPr>
              <a:t> </a:t>
            </a:r>
            <a:r>
              <a:rPr lang="en-US" altLang="zh-CN" sz="1800" i="1" kern="100" dirty="0" err="1">
                <a:effectLst/>
                <a:latin typeface="Times New Roman" panose="02020603050405020304" pitchFamily="18" charset="0"/>
                <a:ea typeface="宋体" panose="02010600030101010101" pitchFamily="2" charset="-122"/>
              </a:rPr>
              <a:t>h.data</a:t>
            </a:r>
            <a:r>
              <a:rPr lang="en-US" altLang="zh-CN" sz="1800" kern="100" dirty="0">
                <a:effectLst/>
                <a:latin typeface="Times New Roman" panose="02020603050405020304" pitchFamily="18" charset="0"/>
                <a:ea typeface="宋体" panose="02010600030101010101" pitchFamily="2" charset="-122"/>
              </a:rPr>
              <a:t>[</a:t>
            </a:r>
            <a:r>
              <a:rPr lang="en-US" altLang="zh-CN" sz="1800" i="1" kern="100" dirty="0">
                <a:effectLst/>
                <a:latin typeface="Times New Roman" panose="02020603050405020304" pitchFamily="18" charset="0"/>
                <a:ea typeface="宋体" panose="02010600030101010101" pitchFamily="2" charset="-122"/>
              </a:rPr>
              <a:t>i </a:t>
            </a:r>
            <a:r>
              <a:rPr lang="en-US" altLang="zh-CN" sz="1800" kern="100" dirty="0">
                <a:effectLst/>
                <a:latin typeface="Times New Roman" panose="02020603050405020304" pitchFamily="18" charset="0"/>
                <a:ea typeface="宋体" panose="02010600030101010101" pitchFamily="2" charset="-122"/>
              </a:rPr>
              <a:t>/ 2]  //</a:t>
            </a:r>
            <a:r>
              <a:rPr lang="zh-CN" altLang="zh-CN" sz="1800" kern="100" dirty="0">
                <a:effectLst/>
                <a:latin typeface="Times New Roman" panose="02020603050405020304" pitchFamily="18" charset="0"/>
                <a:ea typeface="宋体" panose="02010600030101010101" pitchFamily="2" charset="-122"/>
              </a:rPr>
              <a:t>将</a:t>
            </a:r>
            <a:r>
              <a:rPr lang="en-US" altLang="zh-CN" sz="1800" i="1" kern="100" dirty="0">
                <a:effectLst/>
                <a:latin typeface="Times New Roman" panose="02020603050405020304" pitchFamily="18" charset="0"/>
                <a:ea typeface="宋体" panose="02010600030101010101" pitchFamily="2" charset="-122"/>
              </a:rPr>
              <a:t>i</a:t>
            </a:r>
            <a:r>
              <a:rPr lang="zh-CN" altLang="zh-CN" sz="1800" kern="100" dirty="0">
                <a:effectLst/>
                <a:latin typeface="Times New Roman" panose="02020603050405020304" pitchFamily="18" charset="0"/>
                <a:ea typeface="宋体" panose="02010600030101010101" pitchFamily="2" charset="-122"/>
              </a:rPr>
              <a:t>的父结点元素下移</a:t>
            </a: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宋体" panose="02010600030101010101" pitchFamily="2" charset="-122"/>
              </a:rPr>
              <a:t>|  </a:t>
            </a:r>
            <a:r>
              <a:rPr lang="en-US" altLang="zh-CN" sz="1800" i="1" kern="100" dirty="0">
                <a:effectLst/>
                <a:latin typeface="Times New Roman" panose="02020603050405020304" pitchFamily="18" charset="0"/>
                <a:ea typeface="宋体" panose="02010600030101010101" pitchFamily="2" charset="-122"/>
              </a:rPr>
              <a:t>i ← i </a:t>
            </a:r>
            <a:r>
              <a:rPr lang="en-US" altLang="zh-CN" sz="1800" kern="100" dirty="0">
                <a:effectLst/>
                <a:latin typeface="Times New Roman" panose="02020603050405020304" pitchFamily="18" charset="0"/>
                <a:ea typeface="宋体" panose="02010600030101010101" pitchFamily="2" charset="-122"/>
              </a:rPr>
              <a:t>/ 2  //</a:t>
            </a:r>
            <a:r>
              <a:rPr lang="en-US" altLang="zh-CN" sz="1800" i="1" kern="100" dirty="0">
                <a:effectLst/>
                <a:latin typeface="Times New Roman" panose="02020603050405020304" pitchFamily="18" charset="0"/>
                <a:ea typeface="宋体" panose="02010600030101010101" pitchFamily="2" charset="-122"/>
              </a:rPr>
              <a:t>i</a:t>
            </a:r>
            <a:r>
              <a:rPr lang="zh-CN" altLang="zh-CN" sz="1800" kern="100" dirty="0">
                <a:effectLst/>
                <a:latin typeface="Times New Roman" panose="02020603050405020304" pitchFamily="18" charset="0"/>
                <a:ea typeface="宋体" panose="02010600030101010101" pitchFamily="2" charset="-122"/>
              </a:rPr>
              <a:t>指向原结点的父结点，即向上调整</a:t>
            </a:r>
          </a:p>
          <a:p>
            <a:pPr marL="342900" lvl="0" indent="-342900" algn="just">
              <a:buFont typeface="+mj-lt"/>
              <a:buAutoNum type="arabicPeriod"/>
              <a:tabLst>
                <a:tab pos="269875" algn="l"/>
              </a:tabLst>
            </a:pPr>
            <a:r>
              <a:rPr lang="en-US" altLang="zh-CN" sz="1800" b="1" kern="100" dirty="0">
                <a:effectLst/>
                <a:latin typeface="Times New Roman" panose="02020603050405020304" pitchFamily="18" charset="0"/>
                <a:ea typeface="宋体" panose="02010600030101010101" pitchFamily="2" charset="-122"/>
              </a:rPr>
              <a:t>end</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i="1" kern="100" dirty="0" err="1">
                <a:effectLst/>
                <a:latin typeface="Times New Roman" panose="02020603050405020304" pitchFamily="18" charset="0"/>
                <a:ea typeface="宋体" panose="02010600030101010101" pitchFamily="2" charset="-122"/>
              </a:rPr>
              <a:t>h.data</a:t>
            </a:r>
            <a:r>
              <a:rPr lang="en-US" altLang="zh-CN" sz="1800" kern="100" dirty="0">
                <a:effectLst/>
                <a:latin typeface="Times New Roman" panose="02020603050405020304" pitchFamily="18" charset="0"/>
                <a:ea typeface="宋体" panose="02010600030101010101" pitchFamily="2" charset="-122"/>
              </a:rPr>
              <a:t>[</a:t>
            </a:r>
            <a:r>
              <a:rPr lang="en-US" altLang="zh-CN" sz="1800" i="1" kern="100" dirty="0">
                <a:effectLst/>
                <a:latin typeface="Times New Roman" panose="02020603050405020304" pitchFamily="18" charset="0"/>
                <a:ea typeface="宋体" panose="02010600030101010101" pitchFamily="2" charset="-122"/>
              </a:rPr>
              <a:t>i</a:t>
            </a:r>
            <a:r>
              <a:rPr lang="en-US" altLang="zh-CN" sz="1800" kern="100" dirty="0">
                <a:effectLst/>
                <a:latin typeface="Times New Roman" panose="02020603050405020304" pitchFamily="18" charset="0"/>
                <a:ea typeface="宋体" panose="02010600030101010101" pitchFamily="2" charset="-122"/>
              </a:rPr>
              <a:t>] ← </a:t>
            </a:r>
            <a:r>
              <a:rPr lang="en-US" altLang="zh-CN" sz="1800" i="1" kern="100" dirty="0" err="1">
                <a:effectLst/>
                <a:latin typeface="Times New Roman" panose="02020603050405020304" pitchFamily="18" charset="0"/>
                <a:ea typeface="宋体" panose="02010600030101010101" pitchFamily="2" charset="-122"/>
              </a:rPr>
              <a:t>elem</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989298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二叉堆的下调操作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6.3 </a:t>
            </a:r>
            <a:r>
              <a:rPr lang="zh-CN" altLang="en-US" dirty="0"/>
              <a:t>二叉堆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a:xfrm>
            <a:off x="568337" y="1124682"/>
            <a:ext cx="11055325" cy="5057775"/>
          </a:xfrm>
        </p:spPr>
        <p:txBody>
          <a:bodyPr/>
          <a:lstStyle/>
          <a:p>
            <a:r>
              <a:rPr lang="zh-CN" altLang="en-US" b="1" dirty="0">
                <a:solidFill>
                  <a:srgbClr val="009999"/>
                </a:solidFill>
              </a:rPr>
              <a:t>下调</a:t>
            </a:r>
            <a:r>
              <a:rPr lang="en-US" altLang="zh-CN" b="1" dirty="0">
                <a:solidFill>
                  <a:srgbClr val="009999"/>
                </a:solidFill>
              </a:rPr>
              <a:t>(</a:t>
            </a:r>
            <a:r>
              <a:rPr lang="en-US" altLang="zh-CN" b="1" dirty="0" err="1">
                <a:solidFill>
                  <a:srgbClr val="009999"/>
                </a:solidFill>
              </a:rPr>
              <a:t>siftdown</a:t>
            </a:r>
            <a:r>
              <a:rPr lang="en-US" altLang="zh-CN" b="1" dirty="0">
                <a:solidFill>
                  <a:srgbClr val="009999"/>
                </a:solidFill>
              </a:rPr>
              <a:t>)</a:t>
            </a:r>
            <a:r>
              <a:rPr lang="zh-CN" altLang="en-US" dirty="0"/>
              <a:t>操作：</a:t>
            </a:r>
            <a:endParaRPr lang="en-US" altLang="zh-CN" dirty="0"/>
          </a:p>
          <a:p>
            <a:pPr marL="342900" indent="-342900">
              <a:buFont typeface="Arial" panose="020B0604020202020204" pitchFamily="34" charset="0"/>
              <a:buChar char="•"/>
            </a:pPr>
            <a:r>
              <a:rPr lang="zh-CN" altLang="en-US" dirty="0"/>
              <a:t>如果堆中某结点 </a:t>
            </a:r>
            <a:r>
              <a:rPr lang="en-US" altLang="zh-CN" dirty="0"/>
              <a:t>i </a:t>
            </a:r>
            <a:r>
              <a:rPr lang="zh-CN" altLang="en-US" dirty="0"/>
              <a:t>大于其子结点，则要将其向“下”调整。</a:t>
            </a:r>
            <a:endParaRPr lang="en-US" altLang="zh-CN" dirty="0"/>
          </a:p>
          <a:p>
            <a:pPr marL="342900" indent="-342900">
              <a:buFont typeface="Arial" panose="020B0604020202020204" pitchFamily="34" charset="0"/>
              <a:buChar char="•"/>
            </a:pPr>
            <a:r>
              <a:rPr lang="zh-CN" altLang="en-US" dirty="0"/>
              <a:t>如果结点有两个子结点，且两个子结点均小于结点 </a:t>
            </a:r>
            <a:r>
              <a:rPr lang="en-US" altLang="zh-CN" dirty="0"/>
              <a:t>i</a:t>
            </a:r>
            <a:r>
              <a:rPr lang="zh-CN" altLang="en-US" dirty="0"/>
              <a:t>，交换时应选取它们中的</a:t>
            </a:r>
            <a:r>
              <a:rPr lang="zh-CN" altLang="en-US" dirty="0">
                <a:solidFill>
                  <a:srgbClr val="00B0F0"/>
                </a:solidFill>
              </a:rPr>
              <a:t>较小者</a:t>
            </a:r>
            <a:r>
              <a:rPr lang="zh-CN" altLang="en-US" dirty="0"/>
              <a:t>，只有这样才能保证调整之后三者的关系能够满足堆的性质</a:t>
            </a:r>
            <a:r>
              <a:rPr lang="en-US" altLang="zh-CN" dirty="0"/>
              <a:t>(</a:t>
            </a:r>
            <a:r>
              <a:rPr lang="zh-CN" altLang="en-US" dirty="0">
                <a:solidFill>
                  <a:srgbClr val="00B0F0"/>
                </a:solidFill>
              </a:rPr>
              <a:t>思考</a:t>
            </a:r>
            <a:r>
              <a:rPr lang="zh-CN" altLang="en-US" dirty="0"/>
              <a:t>）。</a:t>
            </a:r>
            <a:endParaRPr lang="en-US" altLang="zh-CN" dirty="0"/>
          </a:p>
          <a:p>
            <a:pPr marL="342900" indent="-342900">
              <a:buFont typeface="Arial" panose="020B0604020202020204" pitchFamily="34" charset="0"/>
              <a:buChar char="•"/>
            </a:pPr>
            <a:r>
              <a:rPr lang="zh-CN" altLang="en-US" dirty="0"/>
              <a:t>重复该过程，直到结点 </a:t>
            </a:r>
            <a:r>
              <a:rPr lang="en-US" altLang="zh-CN" dirty="0"/>
              <a:t>i </a:t>
            </a:r>
            <a:r>
              <a:rPr lang="zh-CN" altLang="en-US" dirty="0"/>
              <a:t>被调到叶结点位置或者和新的子结点大小关系满足条件。</a:t>
            </a:r>
            <a:endParaRPr lang="en-US" altLang="zh-CN" dirty="0"/>
          </a:p>
          <a:p>
            <a:r>
              <a:rPr lang="zh-CN" altLang="en-US" dirty="0"/>
              <a:t>如图演示了一次二叉堆的下调操作的过程，元素</a:t>
            </a:r>
            <a:r>
              <a:rPr lang="en-US" altLang="zh-CN" dirty="0"/>
              <a:t>7</a:t>
            </a:r>
            <a:r>
              <a:rPr lang="zh-CN" altLang="en-US" dirty="0"/>
              <a:t>从开始的根结点位置一直调整到了叶结点，注意每次要和左右子结点中值较小的元素进行交换。</a:t>
            </a:r>
            <a:endParaRPr lang="en-CN" dirty="0"/>
          </a:p>
        </p:txBody>
      </p:sp>
      <p:pic>
        <p:nvPicPr>
          <p:cNvPr id="2" name="图片 1">
            <a:extLst>
              <a:ext uri="{FF2B5EF4-FFF2-40B4-BE49-F238E27FC236}">
                <a16:creationId xmlns:a16="http://schemas.microsoft.com/office/drawing/2014/main" id="{46809E29-E84A-4F20-9052-30CBEAED97F7}"/>
              </a:ext>
            </a:extLst>
          </p:cNvPr>
          <p:cNvPicPr>
            <a:picLocks noChangeAspect="1"/>
          </p:cNvPicPr>
          <p:nvPr/>
        </p:nvPicPr>
        <p:blipFill>
          <a:blip r:embed="rId2"/>
          <a:stretch>
            <a:fillRect/>
          </a:stretch>
        </p:blipFill>
        <p:spPr>
          <a:xfrm>
            <a:off x="2739428" y="4503855"/>
            <a:ext cx="6637817" cy="2279112"/>
          </a:xfrm>
          <a:prstGeom prst="rect">
            <a:avLst/>
          </a:prstGeom>
        </p:spPr>
      </p:pic>
    </p:spTree>
    <p:extLst>
      <p:ext uri="{BB962C8B-B14F-4D97-AF65-F5344CB8AC3E}">
        <p14:creationId xmlns:p14="http://schemas.microsoft.com/office/powerpoint/2010/main" val="3135156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二叉堆的下调操作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6.3 </a:t>
            </a:r>
            <a:r>
              <a:rPr lang="zh-CN" altLang="en-US" dirty="0"/>
              <a:t>二叉堆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a:xfrm>
            <a:off x="568337" y="1124682"/>
            <a:ext cx="11055325" cy="5057775"/>
          </a:xfrm>
        </p:spPr>
        <p:txBody>
          <a:bodyPr/>
          <a:lstStyle/>
          <a:p>
            <a:r>
              <a:rPr lang="zh-CN" altLang="en-US" b="1" dirty="0">
                <a:solidFill>
                  <a:srgbClr val="009999"/>
                </a:solidFill>
              </a:rPr>
              <a:t>下调</a:t>
            </a:r>
            <a:r>
              <a:rPr lang="en-US" altLang="zh-CN" b="1" dirty="0">
                <a:solidFill>
                  <a:srgbClr val="009999"/>
                </a:solidFill>
              </a:rPr>
              <a:t>(</a:t>
            </a:r>
            <a:r>
              <a:rPr lang="en-US" altLang="zh-CN" b="1" dirty="0" err="1">
                <a:solidFill>
                  <a:srgbClr val="009999"/>
                </a:solidFill>
              </a:rPr>
              <a:t>siftdown</a:t>
            </a:r>
            <a:r>
              <a:rPr lang="en-US" altLang="zh-CN" b="1" dirty="0">
                <a:solidFill>
                  <a:srgbClr val="009999"/>
                </a:solidFill>
              </a:rPr>
              <a:t>)</a:t>
            </a:r>
            <a:r>
              <a:rPr lang="zh-CN" altLang="en-US" dirty="0"/>
              <a:t>操作：</a:t>
            </a:r>
            <a:endParaRPr lang="en-US" altLang="zh-CN" dirty="0"/>
          </a:p>
          <a:p>
            <a:r>
              <a:rPr lang="zh-CN" altLang="en-US" dirty="0"/>
              <a:t>如图演示了一次二叉堆的下调操作的过程，元素</a:t>
            </a:r>
            <a:r>
              <a:rPr lang="en-US" altLang="zh-CN" dirty="0"/>
              <a:t>7</a:t>
            </a:r>
            <a:r>
              <a:rPr lang="zh-CN" altLang="en-US" dirty="0"/>
              <a:t>从开始的根结点位置一直调整到了叶结点，注意每次要和左右子结点中值较小的元素进行交换。</a:t>
            </a:r>
            <a:endParaRPr lang="en-CN" dirty="0"/>
          </a:p>
        </p:txBody>
      </p:sp>
      <p:pic>
        <p:nvPicPr>
          <p:cNvPr id="2" name="图片 1">
            <a:extLst>
              <a:ext uri="{FF2B5EF4-FFF2-40B4-BE49-F238E27FC236}">
                <a16:creationId xmlns:a16="http://schemas.microsoft.com/office/drawing/2014/main" id="{46809E29-E84A-4F20-9052-30CBEAED97F7}"/>
              </a:ext>
            </a:extLst>
          </p:cNvPr>
          <p:cNvPicPr>
            <a:picLocks noChangeAspect="1"/>
          </p:cNvPicPr>
          <p:nvPr/>
        </p:nvPicPr>
        <p:blipFill>
          <a:blip r:embed="rId2"/>
          <a:stretch>
            <a:fillRect/>
          </a:stretch>
        </p:blipFill>
        <p:spPr>
          <a:xfrm>
            <a:off x="2739429" y="2514013"/>
            <a:ext cx="6637817" cy="2279112"/>
          </a:xfrm>
          <a:prstGeom prst="rect">
            <a:avLst/>
          </a:prstGeom>
        </p:spPr>
      </p:pic>
      <p:graphicFrame>
        <p:nvGraphicFramePr>
          <p:cNvPr id="10" name="表格 4">
            <a:extLst>
              <a:ext uri="{FF2B5EF4-FFF2-40B4-BE49-F238E27FC236}">
                <a16:creationId xmlns:a16="http://schemas.microsoft.com/office/drawing/2014/main" id="{623BCE08-3544-46DB-85C1-A26D3BE1D392}"/>
              </a:ext>
            </a:extLst>
          </p:cNvPr>
          <p:cNvGraphicFramePr>
            <a:graphicFrameLocks noGrp="1"/>
          </p:cNvGraphicFramePr>
          <p:nvPr>
            <p:extLst>
              <p:ext uri="{D42A27DB-BD31-4B8C-83A1-F6EECF244321}">
                <p14:modId xmlns:p14="http://schemas.microsoft.com/office/powerpoint/2010/main" val="2682160990"/>
              </p:ext>
            </p:extLst>
          </p:nvPr>
        </p:nvGraphicFramePr>
        <p:xfrm>
          <a:off x="1848631" y="4917581"/>
          <a:ext cx="2597245" cy="1036320"/>
        </p:xfrm>
        <a:graphic>
          <a:graphicData uri="http://schemas.openxmlformats.org/drawingml/2006/table">
            <a:tbl>
              <a:tblPr firstRow="1" bandRow="1">
                <a:tableStyleId>{073A0DAA-6AF3-43AB-8588-CEC1D06C72B9}</a:tableStyleId>
              </a:tblPr>
              <a:tblGrid>
                <a:gridCol w="371035">
                  <a:extLst>
                    <a:ext uri="{9D8B030D-6E8A-4147-A177-3AD203B41FA5}">
                      <a16:colId xmlns:a16="http://schemas.microsoft.com/office/drawing/2014/main" val="4106419593"/>
                    </a:ext>
                  </a:extLst>
                </a:gridCol>
                <a:gridCol w="371035">
                  <a:extLst>
                    <a:ext uri="{9D8B030D-6E8A-4147-A177-3AD203B41FA5}">
                      <a16:colId xmlns:a16="http://schemas.microsoft.com/office/drawing/2014/main" val="4202749020"/>
                    </a:ext>
                  </a:extLst>
                </a:gridCol>
                <a:gridCol w="371035">
                  <a:extLst>
                    <a:ext uri="{9D8B030D-6E8A-4147-A177-3AD203B41FA5}">
                      <a16:colId xmlns:a16="http://schemas.microsoft.com/office/drawing/2014/main" val="3360428691"/>
                    </a:ext>
                  </a:extLst>
                </a:gridCol>
                <a:gridCol w="371035">
                  <a:extLst>
                    <a:ext uri="{9D8B030D-6E8A-4147-A177-3AD203B41FA5}">
                      <a16:colId xmlns:a16="http://schemas.microsoft.com/office/drawing/2014/main" val="2362830320"/>
                    </a:ext>
                  </a:extLst>
                </a:gridCol>
                <a:gridCol w="371035">
                  <a:extLst>
                    <a:ext uri="{9D8B030D-6E8A-4147-A177-3AD203B41FA5}">
                      <a16:colId xmlns:a16="http://schemas.microsoft.com/office/drawing/2014/main" val="1805598196"/>
                    </a:ext>
                  </a:extLst>
                </a:gridCol>
                <a:gridCol w="371035">
                  <a:extLst>
                    <a:ext uri="{9D8B030D-6E8A-4147-A177-3AD203B41FA5}">
                      <a16:colId xmlns:a16="http://schemas.microsoft.com/office/drawing/2014/main" val="1459853097"/>
                    </a:ext>
                  </a:extLst>
                </a:gridCol>
                <a:gridCol w="371035">
                  <a:extLst>
                    <a:ext uri="{9D8B030D-6E8A-4147-A177-3AD203B41FA5}">
                      <a16:colId xmlns:a16="http://schemas.microsoft.com/office/drawing/2014/main" val="999134915"/>
                    </a:ext>
                  </a:extLst>
                </a:gridCol>
              </a:tblGrid>
              <a:tr h="434012">
                <a:tc>
                  <a:txBody>
                    <a:bodyPr/>
                    <a:lstStyle/>
                    <a:p>
                      <a:pPr algn="ctr"/>
                      <a:r>
                        <a:rPr lang="zh-CN" altLang="en-US" sz="1400" dirty="0">
                          <a:solidFill>
                            <a:schemeClr val="tx1"/>
                          </a:solidFill>
                        </a:rPr>
                        <a:t>结点</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6517451"/>
                  </a:ext>
                </a:extLst>
              </a:tr>
              <a:tr h="434012">
                <a:tc>
                  <a:txBody>
                    <a:bodyPr/>
                    <a:lstStyle/>
                    <a:p>
                      <a:pPr algn="ctr"/>
                      <a:r>
                        <a:rPr lang="zh-CN" altLang="en-US" sz="1400" dirty="0">
                          <a:solidFill>
                            <a:schemeClr val="tx1"/>
                          </a:solidFill>
                        </a:rPr>
                        <a:t>下标</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1</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2</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3</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4</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5</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6</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1505848"/>
                  </a:ext>
                </a:extLst>
              </a:tr>
            </a:tbl>
          </a:graphicData>
        </a:graphic>
      </p:graphicFrame>
      <p:sp>
        <p:nvSpPr>
          <p:cNvPr id="11" name="文本框 10">
            <a:extLst>
              <a:ext uri="{FF2B5EF4-FFF2-40B4-BE49-F238E27FC236}">
                <a16:creationId xmlns:a16="http://schemas.microsoft.com/office/drawing/2014/main" id="{FA25EE86-709D-48DA-B7E8-9FD2230B627D}"/>
              </a:ext>
            </a:extLst>
          </p:cNvPr>
          <p:cNvSpPr txBox="1"/>
          <p:nvPr/>
        </p:nvSpPr>
        <p:spPr>
          <a:xfrm>
            <a:off x="2230820" y="5007076"/>
            <a:ext cx="338554" cy="369332"/>
          </a:xfrm>
          <a:prstGeom prst="rect">
            <a:avLst/>
          </a:prstGeom>
          <a:noFill/>
        </p:spPr>
        <p:txBody>
          <a:bodyPr wrap="none" rtlCol="0">
            <a:spAutoFit/>
          </a:bodyPr>
          <a:lstStyle/>
          <a:p>
            <a:r>
              <a:rPr lang="en-US" altLang="zh-CN" dirty="0">
                <a:solidFill>
                  <a:srgbClr val="007684"/>
                </a:solidFill>
                <a:latin typeface="Arial Black" panose="020B0A04020102020204" pitchFamily="34" charset="0"/>
              </a:rPr>
              <a:t>7</a:t>
            </a:r>
            <a:endParaRPr lang="zh-CN" altLang="en-US" dirty="0">
              <a:solidFill>
                <a:srgbClr val="007684"/>
              </a:solidFill>
              <a:latin typeface="Arial Black" panose="020B0A04020102020204" pitchFamily="34" charset="0"/>
            </a:endParaRPr>
          </a:p>
        </p:txBody>
      </p:sp>
      <p:sp>
        <p:nvSpPr>
          <p:cNvPr id="12" name="文本框 11">
            <a:extLst>
              <a:ext uri="{FF2B5EF4-FFF2-40B4-BE49-F238E27FC236}">
                <a16:creationId xmlns:a16="http://schemas.microsoft.com/office/drawing/2014/main" id="{CD166A50-6311-46CA-B893-33682E674C01}"/>
              </a:ext>
            </a:extLst>
          </p:cNvPr>
          <p:cNvSpPr txBox="1"/>
          <p:nvPr/>
        </p:nvSpPr>
        <p:spPr>
          <a:xfrm>
            <a:off x="2613009" y="5007076"/>
            <a:ext cx="338554" cy="369332"/>
          </a:xfrm>
          <a:prstGeom prst="rect">
            <a:avLst/>
          </a:prstGeom>
          <a:noFill/>
        </p:spPr>
        <p:txBody>
          <a:bodyPr wrap="none" rtlCol="0">
            <a:spAutoFit/>
          </a:bodyPr>
          <a:lstStyle/>
          <a:p>
            <a:r>
              <a:rPr lang="en-US" altLang="zh-CN" dirty="0">
                <a:solidFill>
                  <a:srgbClr val="007684"/>
                </a:solidFill>
                <a:latin typeface="Arial Black" panose="020B0A04020102020204" pitchFamily="34" charset="0"/>
              </a:rPr>
              <a:t>2</a:t>
            </a:r>
            <a:endParaRPr lang="zh-CN" altLang="en-US" dirty="0">
              <a:solidFill>
                <a:srgbClr val="007684"/>
              </a:solidFill>
              <a:latin typeface="Arial Black" panose="020B0A04020102020204" pitchFamily="34" charset="0"/>
            </a:endParaRPr>
          </a:p>
        </p:txBody>
      </p:sp>
      <p:sp>
        <p:nvSpPr>
          <p:cNvPr id="13" name="文本框 2">
            <a:extLst>
              <a:ext uri="{FF2B5EF4-FFF2-40B4-BE49-F238E27FC236}">
                <a16:creationId xmlns:a16="http://schemas.microsoft.com/office/drawing/2014/main" id="{5A9885A0-11F6-4835-873E-7BFB16E5588F}"/>
              </a:ext>
            </a:extLst>
          </p:cNvPr>
          <p:cNvSpPr txBox="1"/>
          <p:nvPr/>
        </p:nvSpPr>
        <p:spPr>
          <a:xfrm>
            <a:off x="2987315" y="5007076"/>
            <a:ext cx="33855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007684"/>
                </a:solidFill>
                <a:latin typeface="Arial Black" panose="020B0A04020102020204" pitchFamily="34" charset="0"/>
              </a:rPr>
              <a:t>3</a:t>
            </a:r>
            <a:endParaRPr lang="zh-CN" altLang="en-US" dirty="0">
              <a:solidFill>
                <a:srgbClr val="007684"/>
              </a:solidFill>
              <a:latin typeface="Arial Black" panose="020B0A04020102020204" pitchFamily="34" charset="0"/>
            </a:endParaRPr>
          </a:p>
        </p:txBody>
      </p:sp>
      <p:sp>
        <p:nvSpPr>
          <p:cNvPr id="14" name="文本框 2">
            <a:extLst>
              <a:ext uri="{FF2B5EF4-FFF2-40B4-BE49-F238E27FC236}">
                <a16:creationId xmlns:a16="http://schemas.microsoft.com/office/drawing/2014/main" id="{0ADCD808-6C16-40B0-990C-0CED08CA96C2}"/>
              </a:ext>
            </a:extLst>
          </p:cNvPr>
          <p:cNvSpPr txBox="1"/>
          <p:nvPr/>
        </p:nvSpPr>
        <p:spPr>
          <a:xfrm>
            <a:off x="3333752" y="5007076"/>
            <a:ext cx="33855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007684"/>
                </a:solidFill>
                <a:latin typeface="Arial Black" panose="020B0A04020102020204" pitchFamily="34" charset="0"/>
              </a:rPr>
              <a:t>6</a:t>
            </a:r>
            <a:endParaRPr lang="zh-CN" altLang="en-US" dirty="0">
              <a:solidFill>
                <a:srgbClr val="007684"/>
              </a:solidFill>
              <a:latin typeface="Arial Black" panose="020B0A04020102020204" pitchFamily="34" charset="0"/>
            </a:endParaRPr>
          </a:p>
        </p:txBody>
      </p:sp>
      <p:sp>
        <p:nvSpPr>
          <p:cNvPr id="15" name="文本框 2">
            <a:extLst>
              <a:ext uri="{FF2B5EF4-FFF2-40B4-BE49-F238E27FC236}">
                <a16:creationId xmlns:a16="http://schemas.microsoft.com/office/drawing/2014/main" id="{D7390167-AA79-47D0-9F09-9855A9F7A0C3}"/>
              </a:ext>
            </a:extLst>
          </p:cNvPr>
          <p:cNvSpPr txBox="1"/>
          <p:nvPr/>
        </p:nvSpPr>
        <p:spPr>
          <a:xfrm>
            <a:off x="3720537" y="5007076"/>
            <a:ext cx="33855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007684"/>
                </a:solidFill>
                <a:latin typeface="Arial Black" panose="020B0A04020102020204" pitchFamily="34" charset="0"/>
              </a:rPr>
              <a:t>5</a:t>
            </a:r>
            <a:endParaRPr lang="zh-CN" altLang="en-US" dirty="0">
              <a:solidFill>
                <a:srgbClr val="007684"/>
              </a:solidFill>
              <a:latin typeface="Arial Black" panose="020B0A04020102020204" pitchFamily="34" charset="0"/>
            </a:endParaRPr>
          </a:p>
        </p:txBody>
      </p:sp>
      <p:sp>
        <p:nvSpPr>
          <p:cNvPr id="16" name="文本框 2">
            <a:extLst>
              <a:ext uri="{FF2B5EF4-FFF2-40B4-BE49-F238E27FC236}">
                <a16:creationId xmlns:a16="http://schemas.microsoft.com/office/drawing/2014/main" id="{EF8138AB-3AE2-4FF4-A992-9E031F8FB60F}"/>
              </a:ext>
            </a:extLst>
          </p:cNvPr>
          <p:cNvSpPr txBox="1"/>
          <p:nvPr/>
        </p:nvSpPr>
        <p:spPr>
          <a:xfrm>
            <a:off x="4091027" y="5007076"/>
            <a:ext cx="33855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007684"/>
                </a:solidFill>
                <a:latin typeface="Arial Black" panose="020B0A04020102020204" pitchFamily="34" charset="0"/>
              </a:rPr>
              <a:t>4</a:t>
            </a:r>
            <a:endParaRPr lang="zh-CN" altLang="en-US" dirty="0">
              <a:solidFill>
                <a:srgbClr val="007684"/>
              </a:solidFill>
              <a:latin typeface="Arial Black" panose="020B0A04020102020204" pitchFamily="34" charset="0"/>
            </a:endParaRPr>
          </a:p>
        </p:txBody>
      </p:sp>
      <p:graphicFrame>
        <p:nvGraphicFramePr>
          <p:cNvPr id="17" name="表格 4">
            <a:extLst>
              <a:ext uri="{FF2B5EF4-FFF2-40B4-BE49-F238E27FC236}">
                <a16:creationId xmlns:a16="http://schemas.microsoft.com/office/drawing/2014/main" id="{9BC68666-EF2E-4C60-8700-AB2BB29A67F7}"/>
              </a:ext>
            </a:extLst>
          </p:cNvPr>
          <p:cNvGraphicFramePr>
            <a:graphicFrameLocks noGrp="1"/>
          </p:cNvGraphicFramePr>
          <p:nvPr>
            <p:extLst>
              <p:ext uri="{D42A27DB-BD31-4B8C-83A1-F6EECF244321}">
                <p14:modId xmlns:p14="http://schemas.microsoft.com/office/powerpoint/2010/main" val="2744801599"/>
              </p:ext>
            </p:extLst>
          </p:nvPr>
        </p:nvGraphicFramePr>
        <p:xfrm>
          <a:off x="4996479" y="4947538"/>
          <a:ext cx="2597245" cy="1036320"/>
        </p:xfrm>
        <a:graphic>
          <a:graphicData uri="http://schemas.openxmlformats.org/drawingml/2006/table">
            <a:tbl>
              <a:tblPr firstRow="1" bandRow="1">
                <a:tableStyleId>{073A0DAA-6AF3-43AB-8588-CEC1D06C72B9}</a:tableStyleId>
              </a:tblPr>
              <a:tblGrid>
                <a:gridCol w="371035">
                  <a:extLst>
                    <a:ext uri="{9D8B030D-6E8A-4147-A177-3AD203B41FA5}">
                      <a16:colId xmlns:a16="http://schemas.microsoft.com/office/drawing/2014/main" val="4106419593"/>
                    </a:ext>
                  </a:extLst>
                </a:gridCol>
                <a:gridCol w="371035">
                  <a:extLst>
                    <a:ext uri="{9D8B030D-6E8A-4147-A177-3AD203B41FA5}">
                      <a16:colId xmlns:a16="http://schemas.microsoft.com/office/drawing/2014/main" val="4202749020"/>
                    </a:ext>
                  </a:extLst>
                </a:gridCol>
                <a:gridCol w="371035">
                  <a:extLst>
                    <a:ext uri="{9D8B030D-6E8A-4147-A177-3AD203B41FA5}">
                      <a16:colId xmlns:a16="http://schemas.microsoft.com/office/drawing/2014/main" val="3360428691"/>
                    </a:ext>
                  </a:extLst>
                </a:gridCol>
                <a:gridCol w="371035">
                  <a:extLst>
                    <a:ext uri="{9D8B030D-6E8A-4147-A177-3AD203B41FA5}">
                      <a16:colId xmlns:a16="http://schemas.microsoft.com/office/drawing/2014/main" val="2362830320"/>
                    </a:ext>
                  </a:extLst>
                </a:gridCol>
                <a:gridCol w="371035">
                  <a:extLst>
                    <a:ext uri="{9D8B030D-6E8A-4147-A177-3AD203B41FA5}">
                      <a16:colId xmlns:a16="http://schemas.microsoft.com/office/drawing/2014/main" val="1805598196"/>
                    </a:ext>
                  </a:extLst>
                </a:gridCol>
                <a:gridCol w="371035">
                  <a:extLst>
                    <a:ext uri="{9D8B030D-6E8A-4147-A177-3AD203B41FA5}">
                      <a16:colId xmlns:a16="http://schemas.microsoft.com/office/drawing/2014/main" val="1459853097"/>
                    </a:ext>
                  </a:extLst>
                </a:gridCol>
                <a:gridCol w="371035">
                  <a:extLst>
                    <a:ext uri="{9D8B030D-6E8A-4147-A177-3AD203B41FA5}">
                      <a16:colId xmlns:a16="http://schemas.microsoft.com/office/drawing/2014/main" val="999134915"/>
                    </a:ext>
                  </a:extLst>
                </a:gridCol>
              </a:tblGrid>
              <a:tr h="434012">
                <a:tc>
                  <a:txBody>
                    <a:bodyPr/>
                    <a:lstStyle/>
                    <a:p>
                      <a:pPr algn="ctr"/>
                      <a:r>
                        <a:rPr lang="zh-CN" altLang="en-US" sz="1400" dirty="0">
                          <a:solidFill>
                            <a:schemeClr val="tx1"/>
                          </a:solidFill>
                        </a:rPr>
                        <a:t>结点</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6517451"/>
                  </a:ext>
                </a:extLst>
              </a:tr>
              <a:tr h="434012">
                <a:tc>
                  <a:txBody>
                    <a:bodyPr/>
                    <a:lstStyle/>
                    <a:p>
                      <a:pPr algn="ctr"/>
                      <a:r>
                        <a:rPr lang="zh-CN" altLang="en-US" sz="1400" dirty="0">
                          <a:solidFill>
                            <a:schemeClr val="tx1"/>
                          </a:solidFill>
                        </a:rPr>
                        <a:t>下标</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1</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2</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3</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4</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5</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6</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1505848"/>
                  </a:ext>
                </a:extLst>
              </a:tr>
            </a:tbl>
          </a:graphicData>
        </a:graphic>
      </p:graphicFrame>
      <p:sp>
        <p:nvSpPr>
          <p:cNvPr id="18" name="文本框 17">
            <a:extLst>
              <a:ext uri="{FF2B5EF4-FFF2-40B4-BE49-F238E27FC236}">
                <a16:creationId xmlns:a16="http://schemas.microsoft.com/office/drawing/2014/main" id="{2C114618-6000-49FB-A5EA-7644188AFD7A}"/>
              </a:ext>
            </a:extLst>
          </p:cNvPr>
          <p:cNvSpPr txBox="1"/>
          <p:nvPr/>
        </p:nvSpPr>
        <p:spPr>
          <a:xfrm>
            <a:off x="5378668" y="5037033"/>
            <a:ext cx="338554" cy="369332"/>
          </a:xfrm>
          <a:prstGeom prst="rect">
            <a:avLst/>
          </a:prstGeom>
          <a:noFill/>
        </p:spPr>
        <p:txBody>
          <a:bodyPr wrap="none" rtlCol="0">
            <a:spAutoFit/>
          </a:bodyPr>
          <a:lstStyle/>
          <a:p>
            <a:r>
              <a:rPr lang="en-US" altLang="zh-CN" dirty="0">
                <a:solidFill>
                  <a:srgbClr val="FF7C80"/>
                </a:solidFill>
                <a:latin typeface="Arial Black" panose="020B0A04020102020204" pitchFamily="34" charset="0"/>
              </a:rPr>
              <a:t>2</a:t>
            </a:r>
            <a:endParaRPr lang="zh-CN" altLang="en-US" dirty="0">
              <a:solidFill>
                <a:srgbClr val="FF7C80"/>
              </a:solidFill>
              <a:latin typeface="Arial Black" panose="020B0A04020102020204" pitchFamily="34" charset="0"/>
            </a:endParaRPr>
          </a:p>
        </p:txBody>
      </p:sp>
      <p:sp>
        <p:nvSpPr>
          <p:cNvPr id="19" name="文本框 18">
            <a:extLst>
              <a:ext uri="{FF2B5EF4-FFF2-40B4-BE49-F238E27FC236}">
                <a16:creationId xmlns:a16="http://schemas.microsoft.com/office/drawing/2014/main" id="{FE55C108-90E5-479D-84D7-22FC881D1C93}"/>
              </a:ext>
            </a:extLst>
          </p:cNvPr>
          <p:cNvSpPr txBox="1"/>
          <p:nvPr/>
        </p:nvSpPr>
        <p:spPr>
          <a:xfrm>
            <a:off x="5760857" y="5037033"/>
            <a:ext cx="338554" cy="369332"/>
          </a:xfrm>
          <a:prstGeom prst="rect">
            <a:avLst/>
          </a:prstGeom>
          <a:noFill/>
        </p:spPr>
        <p:txBody>
          <a:bodyPr wrap="none" rtlCol="0">
            <a:spAutoFit/>
          </a:bodyPr>
          <a:lstStyle/>
          <a:p>
            <a:r>
              <a:rPr lang="en-US" altLang="zh-CN" dirty="0">
                <a:solidFill>
                  <a:srgbClr val="FF7C80"/>
                </a:solidFill>
                <a:latin typeface="Arial Black" panose="020B0A04020102020204" pitchFamily="34" charset="0"/>
              </a:rPr>
              <a:t>7</a:t>
            </a:r>
            <a:endParaRPr lang="zh-CN" altLang="en-US" dirty="0">
              <a:solidFill>
                <a:srgbClr val="FF7C80"/>
              </a:solidFill>
              <a:latin typeface="Arial Black" panose="020B0A04020102020204" pitchFamily="34" charset="0"/>
            </a:endParaRPr>
          </a:p>
        </p:txBody>
      </p:sp>
      <p:sp>
        <p:nvSpPr>
          <p:cNvPr id="20" name="文本框 2">
            <a:extLst>
              <a:ext uri="{FF2B5EF4-FFF2-40B4-BE49-F238E27FC236}">
                <a16:creationId xmlns:a16="http://schemas.microsoft.com/office/drawing/2014/main" id="{55DB43BC-4528-4808-9816-1348AB23BC4B}"/>
              </a:ext>
            </a:extLst>
          </p:cNvPr>
          <p:cNvSpPr txBox="1"/>
          <p:nvPr/>
        </p:nvSpPr>
        <p:spPr>
          <a:xfrm>
            <a:off x="6135163" y="5037033"/>
            <a:ext cx="33855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007684"/>
                </a:solidFill>
                <a:latin typeface="Arial Black" panose="020B0A04020102020204" pitchFamily="34" charset="0"/>
              </a:rPr>
              <a:t>3</a:t>
            </a:r>
            <a:endParaRPr lang="zh-CN" altLang="en-US" dirty="0">
              <a:solidFill>
                <a:srgbClr val="007684"/>
              </a:solidFill>
              <a:latin typeface="Arial Black" panose="020B0A04020102020204" pitchFamily="34" charset="0"/>
            </a:endParaRPr>
          </a:p>
        </p:txBody>
      </p:sp>
      <p:sp>
        <p:nvSpPr>
          <p:cNvPr id="21" name="文本框 2">
            <a:extLst>
              <a:ext uri="{FF2B5EF4-FFF2-40B4-BE49-F238E27FC236}">
                <a16:creationId xmlns:a16="http://schemas.microsoft.com/office/drawing/2014/main" id="{4CF6CFFA-6054-4E88-9C77-A4324D1A34FF}"/>
              </a:ext>
            </a:extLst>
          </p:cNvPr>
          <p:cNvSpPr txBox="1"/>
          <p:nvPr/>
        </p:nvSpPr>
        <p:spPr>
          <a:xfrm>
            <a:off x="6481600" y="5037033"/>
            <a:ext cx="33855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007684"/>
                </a:solidFill>
                <a:latin typeface="Arial Black" panose="020B0A04020102020204" pitchFamily="34" charset="0"/>
              </a:rPr>
              <a:t>6</a:t>
            </a:r>
            <a:endParaRPr lang="zh-CN" altLang="en-US" dirty="0">
              <a:solidFill>
                <a:srgbClr val="007684"/>
              </a:solidFill>
              <a:latin typeface="Arial Black" panose="020B0A04020102020204" pitchFamily="34" charset="0"/>
            </a:endParaRPr>
          </a:p>
        </p:txBody>
      </p:sp>
      <p:sp>
        <p:nvSpPr>
          <p:cNvPr id="22" name="文本框 2">
            <a:extLst>
              <a:ext uri="{FF2B5EF4-FFF2-40B4-BE49-F238E27FC236}">
                <a16:creationId xmlns:a16="http://schemas.microsoft.com/office/drawing/2014/main" id="{129742AC-6C80-48B1-80EE-118B6EBAB1D8}"/>
              </a:ext>
            </a:extLst>
          </p:cNvPr>
          <p:cNvSpPr txBox="1"/>
          <p:nvPr/>
        </p:nvSpPr>
        <p:spPr>
          <a:xfrm>
            <a:off x="6868385" y="5037033"/>
            <a:ext cx="33855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007684"/>
                </a:solidFill>
                <a:latin typeface="Arial Black" panose="020B0A04020102020204" pitchFamily="34" charset="0"/>
              </a:rPr>
              <a:t>5</a:t>
            </a:r>
            <a:endParaRPr lang="zh-CN" altLang="en-US" dirty="0">
              <a:solidFill>
                <a:srgbClr val="007684"/>
              </a:solidFill>
              <a:latin typeface="Arial Black" panose="020B0A04020102020204" pitchFamily="34" charset="0"/>
            </a:endParaRPr>
          </a:p>
        </p:txBody>
      </p:sp>
      <p:sp>
        <p:nvSpPr>
          <p:cNvPr id="23" name="文本框 2">
            <a:extLst>
              <a:ext uri="{FF2B5EF4-FFF2-40B4-BE49-F238E27FC236}">
                <a16:creationId xmlns:a16="http://schemas.microsoft.com/office/drawing/2014/main" id="{52E6B72D-FD5A-448E-9E55-69669748785C}"/>
              </a:ext>
            </a:extLst>
          </p:cNvPr>
          <p:cNvSpPr txBox="1"/>
          <p:nvPr/>
        </p:nvSpPr>
        <p:spPr>
          <a:xfrm>
            <a:off x="7238875" y="5037033"/>
            <a:ext cx="33855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007684"/>
                </a:solidFill>
                <a:latin typeface="Arial Black" panose="020B0A04020102020204" pitchFamily="34" charset="0"/>
              </a:rPr>
              <a:t>4</a:t>
            </a:r>
            <a:endParaRPr lang="zh-CN" altLang="en-US" dirty="0">
              <a:solidFill>
                <a:srgbClr val="007684"/>
              </a:solidFill>
              <a:latin typeface="Arial Black" panose="020B0A04020102020204" pitchFamily="34" charset="0"/>
            </a:endParaRPr>
          </a:p>
        </p:txBody>
      </p:sp>
      <p:sp>
        <p:nvSpPr>
          <p:cNvPr id="24" name="任意多边形: 形状 23">
            <a:extLst>
              <a:ext uri="{FF2B5EF4-FFF2-40B4-BE49-F238E27FC236}">
                <a16:creationId xmlns:a16="http://schemas.microsoft.com/office/drawing/2014/main" id="{263A34ED-057A-4AC0-B650-5AA4DC55427F}"/>
              </a:ext>
            </a:extLst>
          </p:cNvPr>
          <p:cNvSpPr/>
          <p:nvPr/>
        </p:nvSpPr>
        <p:spPr>
          <a:xfrm>
            <a:off x="2362999" y="4668609"/>
            <a:ext cx="451755" cy="394144"/>
          </a:xfrm>
          <a:custGeom>
            <a:avLst/>
            <a:gdLst>
              <a:gd name="connsiteX0" fmla="*/ 0 w 1087820"/>
              <a:gd name="connsiteY0" fmla="*/ 386262 h 394144"/>
              <a:gd name="connsiteX1" fmla="*/ 512379 w 1087820"/>
              <a:gd name="connsiteY1" fmla="*/ 6 h 394144"/>
              <a:gd name="connsiteX2" fmla="*/ 1087820 w 1087820"/>
              <a:gd name="connsiteY2" fmla="*/ 394144 h 394144"/>
            </a:gdLst>
            <a:ahLst/>
            <a:cxnLst>
              <a:cxn ang="0">
                <a:pos x="connsiteX0" y="connsiteY0"/>
              </a:cxn>
              <a:cxn ang="0">
                <a:pos x="connsiteX1" y="connsiteY1"/>
              </a:cxn>
              <a:cxn ang="0">
                <a:pos x="connsiteX2" y="connsiteY2"/>
              </a:cxn>
            </a:cxnLst>
            <a:rect l="l" t="t" r="r" b="b"/>
            <a:pathLst>
              <a:path w="1087820" h="394144">
                <a:moveTo>
                  <a:pt x="0" y="386262"/>
                </a:moveTo>
                <a:cubicBezTo>
                  <a:pt x="165538" y="192477"/>
                  <a:pt x="331076" y="-1308"/>
                  <a:pt x="512379" y="6"/>
                </a:cubicBezTo>
                <a:cubicBezTo>
                  <a:pt x="693682" y="1320"/>
                  <a:pt x="890751" y="197732"/>
                  <a:pt x="1087820" y="394144"/>
                </a:cubicBezTo>
              </a:path>
            </a:pathLst>
          </a:custGeom>
          <a:noFill/>
          <a:ln>
            <a:solidFill>
              <a:srgbClr val="FF66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3CAA4527-FE51-43D3-8E1E-B54DD247B4A2}"/>
              </a:ext>
            </a:extLst>
          </p:cNvPr>
          <p:cNvSpPr/>
          <p:nvPr/>
        </p:nvSpPr>
        <p:spPr>
          <a:xfrm>
            <a:off x="5909367" y="4677271"/>
            <a:ext cx="1141030" cy="394144"/>
          </a:xfrm>
          <a:custGeom>
            <a:avLst/>
            <a:gdLst>
              <a:gd name="connsiteX0" fmla="*/ 0 w 1087820"/>
              <a:gd name="connsiteY0" fmla="*/ 386262 h 394144"/>
              <a:gd name="connsiteX1" fmla="*/ 512379 w 1087820"/>
              <a:gd name="connsiteY1" fmla="*/ 6 h 394144"/>
              <a:gd name="connsiteX2" fmla="*/ 1087820 w 1087820"/>
              <a:gd name="connsiteY2" fmla="*/ 394144 h 394144"/>
            </a:gdLst>
            <a:ahLst/>
            <a:cxnLst>
              <a:cxn ang="0">
                <a:pos x="connsiteX0" y="connsiteY0"/>
              </a:cxn>
              <a:cxn ang="0">
                <a:pos x="connsiteX1" y="connsiteY1"/>
              </a:cxn>
              <a:cxn ang="0">
                <a:pos x="connsiteX2" y="connsiteY2"/>
              </a:cxn>
            </a:cxnLst>
            <a:rect l="l" t="t" r="r" b="b"/>
            <a:pathLst>
              <a:path w="1087820" h="394144">
                <a:moveTo>
                  <a:pt x="0" y="386262"/>
                </a:moveTo>
                <a:cubicBezTo>
                  <a:pt x="165538" y="192477"/>
                  <a:pt x="331076" y="-1308"/>
                  <a:pt x="512379" y="6"/>
                </a:cubicBezTo>
                <a:cubicBezTo>
                  <a:pt x="693682" y="1320"/>
                  <a:pt x="890751" y="197732"/>
                  <a:pt x="1087820" y="394144"/>
                </a:cubicBezTo>
              </a:path>
            </a:pathLst>
          </a:custGeom>
          <a:noFill/>
          <a:ln>
            <a:solidFill>
              <a:srgbClr val="FF660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6" name="表格 4">
            <a:extLst>
              <a:ext uri="{FF2B5EF4-FFF2-40B4-BE49-F238E27FC236}">
                <a16:creationId xmlns:a16="http://schemas.microsoft.com/office/drawing/2014/main" id="{27A8E321-9D28-4BE9-ABA5-1FEF2BA889A5}"/>
              </a:ext>
            </a:extLst>
          </p:cNvPr>
          <p:cNvGraphicFramePr>
            <a:graphicFrameLocks noGrp="1"/>
          </p:cNvGraphicFramePr>
          <p:nvPr>
            <p:extLst>
              <p:ext uri="{D42A27DB-BD31-4B8C-83A1-F6EECF244321}">
                <p14:modId xmlns:p14="http://schemas.microsoft.com/office/powerpoint/2010/main" val="1015597482"/>
              </p:ext>
            </p:extLst>
          </p:nvPr>
        </p:nvGraphicFramePr>
        <p:xfrm>
          <a:off x="8158129" y="4941546"/>
          <a:ext cx="2597245" cy="1036320"/>
        </p:xfrm>
        <a:graphic>
          <a:graphicData uri="http://schemas.openxmlformats.org/drawingml/2006/table">
            <a:tbl>
              <a:tblPr firstRow="1" bandRow="1">
                <a:tableStyleId>{073A0DAA-6AF3-43AB-8588-CEC1D06C72B9}</a:tableStyleId>
              </a:tblPr>
              <a:tblGrid>
                <a:gridCol w="371035">
                  <a:extLst>
                    <a:ext uri="{9D8B030D-6E8A-4147-A177-3AD203B41FA5}">
                      <a16:colId xmlns:a16="http://schemas.microsoft.com/office/drawing/2014/main" val="4106419593"/>
                    </a:ext>
                  </a:extLst>
                </a:gridCol>
                <a:gridCol w="371035">
                  <a:extLst>
                    <a:ext uri="{9D8B030D-6E8A-4147-A177-3AD203B41FA5}">
                      <a16:colId xmlns:a16="http://schemas.microsoft.com/office/drawing/2014/main" val="4202749020"/>
                    </a:ext>
                  </a:extLst>
                </a:gridCol>
                <a:gridCol w="371035">
                  <a:extLst>
                    <a:ext uri="{9D8B030D-6E8A-4147-A177-3AD203B41FA5}">
                      <a16:colId xmlns:a16="http://schemas.microsoft.com/office/drawing/2014/main" val="3360428691"/>
                    </a:ext>
                  </a:extLst>
                </a:gridCol>
                <a:gridCol w="371035">
                  <a:extLst>
                    <a:ext uri="{9D8B030D-6E8A-4147-A177-3AD203B41FA5}">
                      <a16:colId xmlns:a16="http://schemas.microsoft.com/office/drawing/2014/main" val="2362830320"/>
                    </a:ext>
                  </a:extLst>
                </a:gridCol>
                <a:gridCol w="371035">
                  <a:extLst>
                    <a:ext uri="{9D8B030D-6E8A-4147-A177-3AD203B41FA5}">
                      <a16:colId xmlns:a16="http://schemas.microsoft.com/office/drawing/2014/main" val="1805598196"/>
                    </a:ext>
                  </a:extLst>
                </a:gridCol>
                <a:gridCol w="371035">
                  <a:extLst>
                    <a:ext uri="{9D8B030D-6E8A-4147-A177-3AD203B41FA5}">
                      <a16:colId xmlns:a16="http://schemas.microsoft.com/office/drawing/2014/main" val="1459853097"/>
                    </a:ext>
                  </a:extLst>
                </a:gridCol>
                <a:gridCol w="371035">
                  <a:extLst>
                    <a:ext uri="{9D8B030D-6E8A-4147-A177-3AD203B41FA5}">
                      <a16:colId xmlns:a16="http://schemas.microsoft.com/office/drawing/2014/main" val="999134915"/>
                    </a:ext>
                  </a:extLst>
                </a:gridCol>
              </a:tblGrid>
              <a:tr h="434012">
                <a:tc>
                  <a:txBody>
                    <a:bodyPr/>
                    <a:lstStyle/>
                    <a:p>
                      <a:pPr algn="ctr"/>
                      <a:r>
                        <a:rPr lang="zh-CN" altLang="en-US" sz="1400" dirty="0">
                          <a:solidFill>
                            <a:schemeClr val="tx1"/>
                          </a:solidFill>
                        </a:rPr>
                        <a:t>结点</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zh-CN" altLang="en-US" sz="140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6517451"/>
                  </a:ext>
                </a:extLst>
              </a:tr>
              <a:tr h="434012">
                <a:tc>
                  <a:txBody>
                    <a:bodyPr/>
                    <a:lstStyle/>
                    <a:p>
                      <a:pPr algn="ctr"/>
                      <a:r>
                        <a:rPr lang="zh-CN" altLang="en-US" sz="1400" dirty="0">
                          <a:solidFill>
                            <a:schemeClr val="tx1"/>
                          </a:solidFill>
                        </a:rPr>
                        <a:t>下标</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1</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2</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3</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4</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5</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rPr>
                        <a:t>6</a:t>
                      </a:r>
                      <a:endParaRPr lang="zh-CN" altLang="en-US" sz="140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1505848"/>
                  </a:ext>
                </a:extLst>
              </a:tr>
            </a:tbl>
          </a:graphicData>
        </a:graphic>
      </p:graphicFrame>
      <p:sp>
        <p:nvSpPr>
          <p:cNvPr id="27" name="文本框 26">
            <a:extLst>
              <a:ext uri="{FF2B5EF4-FFF2-40B4-BE49-F238E27FC236}">
                <a16:creationId xmlns:a16="http://schemas.microsoft.com/office/drawing/2014/main" id="{8F2B5B05-6430-4579-86B6-27D425360944}"/>
              </a:ext>
            </a:extLst>
          </p:cNvPr>
          <p:cNvSpPr txBox="1"/>
          <p:nvPr/>
        </p:nvSpPr>
        <p:spPr>
          <a:xfrm>
            <a:off x="8540318" y="5031041"/>
            <a:ext cx="338554" cy="369332"/>
          </a:xfrm>
          <a:prstGeom prst="rect">
            <a:avLst/>
          </a:prstGeom>
          <a:noFill/>
        </p:spPr>
        <p:txBody>
          <a:bodyPr wrap="none" rtlCol="0">
            <a:spAutoFit/>
          </a:bodyPr>
          <a:lstStyle/>
          <a:p>
            <a:r>
              <a:rPr lang="en-US" altLang="zh-CN" dirty="0">
                <a:solidFill>
                  <a:srgbClr val="009999"/>
                </a:solidFill>
                <a:latin typeface="Arial Black" panose="020B0A04020102020204" pitchFamily="34" charset="0"/>
              </a:rPr>
              <a:t>2</a:t>
            </a:r>
            <a:endParaRPr lang="zh-CN" altLang="en-US" dirty="0">
              <a:solidFill>
                <a:srgbClr val="009999"/>
              </a:solidFill>
              <a:latin typeface="Arial Black" panose="020B0A04020102020204" pitchFamily="34" charset="0"/>
            </a:endParaRPr>
          </a:p>
        </p:txBody>
      </p:sp>
      <p:sp>
        <p:nvSpPr>
          <p:cNvPr id="28" name="文本框 27">
            <a:extLst>
              <a:ext uri="{FF2B5EF4-FFF2-40B4-BE49-F238E27FC236}">
                <a16:creationId xmlns:a16="http://schemas.microsoft.com/office/drawing/2014/main" id="{293B4544-F782-41D7-9D95-C1560155C727}"/>
              </a:ext>
            </a:extLst>
          </p:cNvPr>
          <p:cNvSpPr txBox="1"/>
          <p:nvPr/>
        </p:nvSpPr>
        <p:spPr>
          <a:xfrm>
            <a:off x="8922507" y="5031041"/>
            <a:ext cx="338554" cy="369332"/>
          </a:xfrm>
          <a:prstGeom prst="rect">
            <a:avLst/>
          </a:prstGeom>
          <a:noFill/>
        </p:spPr>
        <p:txBody>
          <a:bodyPr wrap="none" rtlCol="0">
            <a:spAutoFit/>
          </a:bodyPr>
          <a:lstStyle/>
          <a:p>
            <a:r>
              <a:rPr lang="en-US" altLang="zh-CN" dirty="0">
                <a:solidFill>
                  <a:srgbClr val="FF6600"/>
                </a:solidFill>
                <a:latin typeface="Arial Black" panose="020B0A04020102020204" pitchFamily="34" charset="0"/>
              </a:rPr>
              <a:t>5</a:t>
            </a:r>
            <a:endParaRPr lang="zh-CN" altLang="en-US" dirty="0">
              <a:solidFill>
                <a:srgbClr val="FF6600"/>
              </a:solidFill>
              <a:latin typeface="Arial Black" panose="020B0A04020102020204" pitchFamily="34" charset="0"/>
            </a:endParaRPr>
          </a:p>
        </p:txBody>
      </p:sp>
      <p:sp>
        <p:nvSpPr>
          <p:cNvPr id="29" name="文本框 2">
            <a:extLst>
              <a:ext uri="{FF2B5EF4-FFF2-40B4-BE49-F238E27FC236}">
                <a16:creationId xmlns:a16="http://schemas.microsoft.com/office/drawing/2014/main" id="{4D903D01-539F-4E03-971D-5F072648CBFB}"/>
              </a:ext>
            </a:extLst>
          </p:cNvPr>
          <p:cNvSpPr txBox="1"/>
          <p:nvPr/>
        </p:nvSpPr>
        <p:spPr>
          <a:xfrm>
            <a:off x="9296813" y="5031041"/>
            <a:ext cx="33855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009999"/>
                </a:solidFill>
                <a:latin typeface="Arial Black" panose="020B0A04020102020204" pitchFamily="34" charset="0"/>
              </a:rPr>
              <a:t>3</a:t>
            </a:r>
            <a:endParaRPr lang="zh-CN" altLang="en-US" dirty="0">
              <a:solidFill>
                <a:srgbClr val="009999"/>
              </a:solidFill>
              <a:latin typeface="Arial Black" panose="020B0A04020102020204" pitchFamily="34" charset="0"/>
            </a:endParaRPr>
          </a:p>
        </p:txBody>
      </p:sp>
      <p:sp>
        <p:nvSpPr>
          <p:cNvPr id="30" name="文本框 2">
            <a:extLst>
              <a:ext uri="{FF2B5EF4-FFF2-40B4-BE49-F238E27FC236}">
                <a16:creationId xmlns:a16="http://schemas.microsoft.com/office/drawing/2014/main" id="{8F635006-5ED9-4C06-84B8-1B5C2ED4E7C3}"/>
              </a:ext>
            </a:extLst>
          </p:cNvPr>
          <p:cNvSpPr txBox="1"/>
          <p:nvPr/>
        </p:nvSpPr>
        <p:spPr>
          <a:xfrm>
            <a:off x="9643250" y="5031041"/>
            <a:ext cx="33855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007684"/>
                </a:solidFill>
                <a:latin typeface="Arial Black" panose="020B0A04020102020204" pitchFamily="34" charset="0"/>
              </a:rPr>
              <a:t>6</a:t>
            </a:r>
            <a:endParaRPr lang="zh-CN" altLang="en-US" dirty="0">
              <a:solidFill>
                <a:srgbClr val="007684"/>
              </a:solidFill>
              <a:latin typeface="Arial Black" panose="020B0A04020102020204" pitchFamily="34" charset="0"/>
            </a:endParaRPr>
          </a:p>
        </p:txBody>
      </p:sp>
      <p:sp>
        <p:nvSpPr>
          <p:cNvPr id="31" name="文本框 2">
            <a:extLst>
              <a:ext uri="{FF2B5EF4-FFF2-40B4-BE49-F238E27FC236}">
                <a16:creationId xmlns:a16="http://schemas.microsoft.com/office/drawing/2014/main" id="{651F1D05-82FF-4B86-913D-7C500012CDF4}"/>
              </a:ext>
            </a:extLst>
          </p:cNvPr>
          <p:cNvSpPr txBox="1"/>
          <p:nvPr/>
        </p:nvSpPr>
        <p:spPr>
          <a:xfrm>
            <a:off x="10030035" y="5031041"/>
            <a:ext cx="33855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FF6600"/>
                </a:solidFill>
                <a:latin typeface="Arial Black" panose="020B0A04020102020204" pitchFamily="34" charset="0"/>
              </a:rPr>
              <a:t>7</a:t>
            </a:r>
            <a:endParaRPr lang="zh-CN" altLang="en-US" dirty="0">
              <a:solidFill>
                <a:srgbClr val="FF6600"/>
              </a:solidFill>
              <a:latin typeface="Arial Black" panose="020B0A04020102020204" pitchFamily="34" charset="0"/>
            </a:endParaRPr>
          </a:p>
        </p:txBody>
      </p:sp>
      <p:sp>
        <p:nvSpPr>
          <p:cNvPr id="32" name="文本框 2">
            <a:extLst>
              <a:ext uri="{FF2B5EF4-FFF2-40B4-BE49-F238E27FC236}">
                <a16:creationId xmlns:a16="http://schemas.microsoft.com/office/drawing/2014/main" id="{0D509067-7BF7-4CDF-ABD5-51903C4F6487}"/>
              </a:ext>
            </a:extLst>
          </p:cNvPr>
          <p:cNvSpPr txBox="1"/>
          <p:nvPr/>
        </p:nvSpPr>
        <p:spPr>
          <a:xfrm>
            <a:off x="10400525" y="5031041"/>
            <a:ext cx="33855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rgbClr val="007684"/>
                </a:solidFill>
                <a:latin typeface="Arial Black" panose="020B0A04020102020204" pitchFamily="34" charset="0"/>
              </a:rPr>
              <a:t>4</a:t>
            </a:r>
            <a:endParaRPr lang="zh-CN" altLang="en-US" dirty="0">
              <a:solidFill>
                <a:srgbClr val="007684"/>
              </a:solidFill>
              <a:latin typeface="Arial Black" panose="020B0A04020102020204" pitchFamily="34" charset="0"/>
            </a:endParaRPr>
          </a:p>
        </p:txBody>
      </p:sp>
      <p:sp>
        <p:nvSpPr>
          <p:cNvPr id="33" name="文本框 32">
            <a:extLst>
              <a:ext uri="{FF2B5EF4-FFF2-40B4-BE49-F238E27FC236}">
                <a16:creationId xmlns:a16="http://schemas.microsoft.com/office/drawing/2014/main" id="{EADB510B-A96B-470F-8FB3-BD98D79957F7}"/>
              </a:ext>
            </a:extLst>
          </p:cNvPr>
          <p:cNvSpPr txBox="1"/>
          <p:nvPr/>
        </p:nvSpPr>
        <p:spPr>
          <a:xfrm>
            <a:off x="4429581" y="6101512"/>
            <a:ext cx="3260829" cy="369332"/>
          </a:xfrm>
          <a:prstGeom prst="rect">
            <a:avLst/>
          </a:prstGeom>
          <a:solidFill>
            <a:srgbClr val="009999"/>
          </a:solid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对应堆的顺序表中的下调操作</a:t>
            </a:r>
          </a:p>
        </p:txBody>
      </p:sp>
    </p:spTree>
    <p:extLst>
      <p:ext uri="{BB962C8B-B14F-4D97-AF65-F5344CB8AC3E}">
        <p14:creationId xmlns:p14="http://schemas.microsoft.com/office/powerpoint/2010/main" val="3616898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二叉堆的下调操作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6.3 </a:t>
            </a:r>
            <a:r>
              <a:rPr lang="zh-CN" altLang="en-US" dirty="0"/>
              <a:t>二叉堆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a:xfrm>
            <a:off x="584225" y="1124682"/>
            <a:ext cx="11055325" cy="5057775"/>
          </a:xfrm>
        </p:spPr>
        <p:txBody>
          <a:bodyPr/>
          <a:lstStyle/>
          <a:p>
            <a:r>
              <a:rPr lang="zh-CN" altLang="en-US" dirty="0"/>
              <a:t>下调操作同样可以使用上调操作的方法来避免交换操作，使用该方法实现的下调操作算法如下。对于下调操作而言，循环的次数也不会超过树的高度，因此时间复杂度为</a:t>
            </a:r>
            <a:r>
              <a:rPr lang="en-US" altLang="zh-CN" dirty="0"/>
              <a:t>O(log n)</a:t>
            </a:r>
            <a:r>
              <a:rPr lang="zh-CN" altLang="en-US" dirty="0"/>
              <a:t>。</a:t>
            </a:r>
            <a:endParaRPr lang="en-CN" dirty="0"/>
          </a:p>
        </p:txBody>
      </p:sp>
      <p:sp>
        <p:nvSpPr>
          <p:cNvPr id="10" name="Rectangle 4">
            <a:extLst>
              <a:ext uri="{FF2B5EF4-FFF2-40B4-BE49-F238E27FC236}">
                <a16:creationId xmlns:a16="http://schemas.microsoft.com/office/drawing/2014/main" id="{AD5E50AC-3A1B-410C-A6CA-CB8C8797EAE4}"/>
              </a:ext>
            </a:extLst>
          </p:cNvPr>
          <p:cNvSpPr/>
          <p:nvPr/>
        </p:nvSpPr>
        <p:spPr>
          <a:xfrm>
            <a:off x="1330766" y="2265691"/>
            <a:ext cx="9228405" cy="4391943"/>
          </a:xfrm>
          <a:prstGeom prst="rect">
            <a:avLst/>
          </a:pr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indent="266700" algn="just"/>
            <a:r>
              <a:rPr lang="zh-CN" altLang="zh-CN" sz="1400" b="1" kern="100" dirty="0">
                <a:effectLst/>
                <a:latin typeface="Times New Roman" panose="02020603050405020304" pitchFamily="18" charset="0"/>
                <a:ea typeface="宋体" panose="02010600030101010101" pitchFamily="2" charset="-122"/>
              </a:rPr>
              <a:t>算法</a:t>
            </a:r>
            <a:r>
              <a:rPr lang="en-US" altLang="zh-CN" sz="1400" b="1" kern="100" dirty="0">
                <a:effectLst/>
                <a:latin typeface="Times New Roman" panose="02020603050405020304" pitchFamily="18" charset="0"/>
                <a:ea typeface="宋体" panose="02010600030101010101" pitchFamily="2" charset="-122"/>
              </a:rPr>
              <a:t>6-2</a:t>
            </a:r>
            <a:r>
              <a:rPr lang="zh-CN" altLang="zh-CN" sz="1400" b="1" kern="100" dirty="0">
                <a:effectLst/>
                <a:latin typeface="Times New Roman" panose="02020603050405020304" pitchFamily="18" charset="0"/>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二叉堆的下调操作</a:t>
            </a:r>
            <a:r>
              <a:rPr lang="en-US" altLang="zh-CN" sz="1400" kern="100" dirty="0">
                <a:effectLst/>
                <a:latin typeface="Times New Roman" panose="02020603050405020304" pitchFamily="18" charset="0"/>
                <a:ea typeface="宋体" panose="02010600030101010101" pitchFamily="2" charset="-122"/>
              </a:rPr>
              <a:t> </a:t>
            </a:r>
            <a:r>
              <a:rPr lang="en-US" altLang="zh-CN" sz="1400" kern="100" dirty="0" err="1">
                <a:effectLst/>
                <a:latin typeface="Times New Roman" panose="02020603050405020304" pitchFamily="18" charset="0"/>
                <a:ea typeface="宋体" panose="02010600030101010101" pitchFamily="2" charset="-122"/>
              </a:rPr>
              <a:t>SiftDown</a:t>
            </a:r>
            <a:r>
              <a:rPr lang="en-US" altLang="zh-CN" sz="1400" kern="100" dirty="0">
                <a:effectLst/>
                <a:latin typeface="Times New Roman" panose="02020603050405020304" pitchFamily="18" charset="0"/>
                <a:ea typeface="宋体" panose="02010600030101010101" pitchFamily="2" charset="-122"/>
              </a:rPr>
              <a:t>(</a:t>
            </a:r>
            <a:r>
              <a:rPr lang="en-US" altLang="zh-CN" sz="1400" i="1" kern="100" dirty="0">
                <a:effectLst/>
                <a:latin typeface="Times New Roman" panose="02020603050405020304" pitchFamily="18" charset="0"/>
                <a:ea typeface="宋体" panose="02010600030101010101" pitchFamily="2" charset="-122"/>
              </a:rPr>
              <a:t>h, i</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indent="266700" algn="just"/>
            <a:r>
              <a:rPr lang="zh-CN" altLang="zh-CN" sz="1400" b="1" kern="100" dirty="0">
                <a:effectLst/>
                <a:latin typeface="Times New Roman" panose="02020603050405020304" pitchFamily="18" charset="0"/>
                <a:ea typeface="宋体" panose="02010600030101010101" pitchFamily="2" charset="-122"/>
              </a:rPr>
              <a:t>输入：</a:t>
            </a:r>
            <a:r>
              <a:rPr lang="zh-CN" altLang="zh-CN" sz="1400" kern="100" dirty="0">
                <a:effectLst/>
                <a:latin typeface="Times New Roman" panose="02020603050405020304" pitchFamily="18" charset="0"/>
                <a:ea typeface="宋体" panose="02010600030101010101" pitchFamily="2" charset="-122"/>
              </a:rPr>
              <a:t>堆 </a:t>
            </a:r>
            <a:r>
              <a:rPr lang="en-US" altLang="zh-CN" sz="1400" i="1" kern="100" dirty="0">
                <a:effectLst/>
                <a:latin typeface="Times New Roman" panose="02020603050405020304" pitchFamily="18" charset="0"/>
                <a:ea typeface="宋体" panose="02010600030101010101" pitchFamily="2" charset="-122"/>
              </a:rPr>
              <a:t>h</a:t>
            </a:r>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和下调起始位置 </a:t>
            </a:r>
            <a:r>
              <a:rPr lang="en-US" altLang="zh-CN" sz="1400" i="1" kern="100" dirty="0">
                <a:effectLst/>
                <a:latin typeface="Times New Roman" panose="02020603050405020304" pitchFamily="18" charset="0"/>
                <a:ea typeface="宋体" panose="02010600030101010101" pitchFamily="2" charset="-122"/>
              </a:rPr>
              <a:t>i</a:t>
            </a:r>
            <a:endParaRPr lang="zh-CN" altLang="zh-CN" sz="1400" kern="100" dirty="0">
              <a:effectLst/>
              <a:latin typeface="Times New Roman" panose="02020603050405020304" pitchFamily="18" charset="0"/>
              <a:ea typeface="宋体" panose="02010600030101010101" pitchFamily="2" charset="-122"/>
            </a:endParaRPr>
          </a:p>
          <a:p>
            <a:pPr indent="266700" algn="just"/>
            <a:r>
              <a:rPr lang="zh-CN" altLang="zh-CN" sz="1400" b="1" kern="100" dirty="0">
                <a:effectLst/>
                <a:latin typeface="Times New Roman" panose="02020603050405020304" pitchFamily="18" charset="0"/>
                <a:ea typeface="宋体" panose="02010600030101010101" pitchFamily="2" charset="-122"/>
              </a:rPr>
              <a:t>输出：</a:t>
            </a:r>
            <a:r>
              <a:rPr lang="zh-CN" altLang="zh-CN" sz="1400" kern="100" dirty="0">
                <a:effectLst/>
                <a:latin typeface="Times New Roman" panose="02020603050405020304" pitchFamily="18" charset="0"/>
                <a:ea typeface="宋体" panose="02010600030101010101" pitchFamily="2" charset="-122"/>
              </a:rPr>
              <a:t>下调后满足堆性质的</a:t>
            </a:r>
            <a:r>
              <a:rPr lang="en-US" altLang="zh-CN" sz="1400" i="1" kern="100" dirty="0">
                <a:effectLst/>
                <a:latin typeface="Times New Roman" panose="02020603050405020304" pitchFamily="18" charset="0"/>
                <a:ea typeface="宋体" panose="02010600030101010101" pitchFamily="2" charset="-122"/>
              </a:rPr>
              <a:t>h</a:t>
            </a:r>
            <a:endParaRPr lang="zh-CN" altLang="zh-CN" sz="1400" kern="100" dirty="0">
              <a:effectLst/>
              <a:latin typeface="Times New Roman" panose="02020603050405020304" pitchFamily="18" charset="0"/>
              <a:ea typeface="宋体" panose="02010600030101010101" pitchFamily="2" charset="-122"/>
            </a:endParaRPr>
          </a:p>
          <a:p>
            <a:pPr marL="342900" lvl="0" indent="-342900" algn="l">
              <a:buFont typeface="+mj-lt"/>
              <a:buAutoNum type="arabicPeriod"/>
            </a:pPr>
            <a:r>
              <a:rPr lang="en-US" altLang="zh-CN" sz="1400" i="1" kern="100" dirty="0">
                <a:effectLst/>
                <a:latin typeface="Times New Roman" panose="02020603050405020304" pitchFamily="18" charset="0"/>
                <a:ea typeface="宋体" panose="02010600030101010101" pitchFamily="2" charset="-122"/>
              </a:rPr>
              <a:t>last </a:t>
            </a:r>
            <a:r>
              <a:rPr lang="en-US" altLang="zh-CN" sz="1400" kern="100" dirty="0">
                <a:effectLst/>
                <a:latin typeface="Times New Roman" panose="02020603050405020304" pitchFamily="18" charset="0"/>
                <a:ea typeface="宋体" panose="02010600030101010101" pitchFamily="2" charset="-122"/>
              </a:rPr>
              <a:t>← </a:t>
            </a:r>
            <a:r>
              <a:rPr lang="en-US" altLang="zh-CN" sz="1400" i="1" kern="100" dirty="0" err="1">
                <a:effectLst/>
                <a:latin typeface="Times New Roman" panose="02020603050405020304" pitchFamily="18" charset="0"/>
                <a:ea typeface="宋体" panose="02010600030101010101" pitchFamily="2" charset="-122"/>
              </a:rPr>
              <a:t>h.size</a:t>
            </a:r>
            <a:r>
              <a:rPr lang="en-US" altLang="zh-CN" sz="1400" i="1" kern="100" dirty="0">
                <a:effectLst/>
                <a:latin typeface="Times New Roman" panose="02020603050405020304" pitchFamily="18" charset="0"/>
                <a:ea typeface="宋体" panose="02010600030101010101" pitchFamily="2" charset="-122"/>
              </a:rPr>
              <a:t>  </a:t>
            </a:r>
            <a:r>
              <a:rPr lang="en-US" altLang="zh-CN" sz="1400" kern="100" dirty="0">
                <a:effectLst/>
                <a:latin typeface="Times New Roman" panose="02020603050405020304" pitchFamily="18" charset="0"/>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这是最后一个元素的位置</a:t>
            </a:r>
          </a:p>
          <a:p>
            <a:pPr marL="342900" lvl="0" indent="-342900" algn="l">
              <a:buFont typeface="+mj-lt"/>
              <a:buAutoNum type="arabicPeriod"/>
            </a:pPr>
            <a:r>
              <a:rPr lang="en-US" altLang="zh-CN" sz="1400" i="1" kern="100" dirty="0" err="1">
                <a:effectLst/>
                <a:latin typeface="Times New Roman" panose="02020603050405020304" pitchFamily="18" charset="0"/>
                <a:ea typeface="宋体" panose="02010600030101010101" pitchFamily="2" charset="-122"/>
              </a:rPr>
              <a:t>elem</a:t>
            </a:r>
            <a:r>
              <a:rPr lang="en-US" altLang="zh-CN" sz="1400" kern="100" dirty="0">
                <a:effectLst/>
                <a:latin typeface="Times New Roman" panose="02020603050405020304" pitchFamily="18" charset="0"/>
                <a:ea typeface="宋体" panose="02010600030101010101" pitchFamily="2" charset="-122"/>
              </a:rPr>
              <a:t> ← </a:t>
            </a:r>
            <a:r>
              <a:rPr lang="en-US" altLang="zh-CN" sz="1400" i="1" kern="100" dirty="0" err="1">
                <a:effectLst/>
                <a:latin typeface="Times New Roman" panose="02020603050405020304" pitchFamily="18" charset="0"/>
                <a:ea typeface="宋体" panose="02010600030101010101" pitchFamily="2" charset="-122"/>
              </a:rPr>
              <a:t>h.data</a:t>
            </a:r>
            <a:r>
              <a:rPr lang="en-US" altLang="zh-CN" sz="1400" kern="100" dirty="0">
                <a:effectLst/>
                <a:latin typeface="Times New Roman" panose="02020603050405020304" pitchFamily="18" charset="0"/>
                <a:ea typeface="宋体" panose="02010600030101010101" pitchFamily="2" charset="-122"/>
              </a:rPr>
              <a:t>[</a:t>
            </a:r>
            <a:r>
              <a:rPr lang="en-US" altLang="zh-CN" sz="1400" i="1" kern="100" dirty="0">
                <a:effectLst/>
                <a:latin typeface="Times New Roman" panose="02020603050405020304" pitchFamily="18" charset="0"/>
                <a:ea typeface="宋体" panose="02010600030101010101" pitchFamily="2" charset="-122"/>
              </a:rPr>
              <a:t>i</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342900" lvl="0" indent="-342900" algn="l">
              <a:buFont typeface="+mj-lt"/>
              <a:buAutoNum type="arabicPeriod"/>
            </a:pPr>
            <a:r>
              <a:rPr lang="en-US" altLang="zh-CN" sz="1400" b="1" kern="100" dirty="0">
                <a:effectLst/>
                <a:latin typeface="Times New Roman" panose="02020603050405020304" pitchFamily="18" charset="0"/>
                <a:ea typeface="宋体" panose="02010600030101010101" pitchFamily="2" charset="-122"/>
              </a:rPr>
              <a:t>while true</a:t>
            </a:r>
            <a:r>
              <a:rPr lang="en-US" altLang="zh-CN" sz="1400" kern="100" dirty="0">
                <a:effectLst/>
                <a:latin typeface="Times New Roman" panose="02020603050405020304" pitchFamily="18" charset="0"/>
                <a:ea typeface="宋体" panose="02010600030101010101" pitchFamily="2" charset="-122"/>
              </a:rPr>
              <a:t> </a:t>
            </a:r>
            <a:r>
              <a:rPr lang="en-US" altLang="zh-CN" sz="1400" b="1" kern="100" dirty="0">
                <a:effectLst/>
                <a:latin typeface="Times New Roman" panose="02020603050405020304" pitchFamily="18" charset="0"/>
                <a:ea typeface="宋体" panose="02010600030101010101" pitchFamily="2" charset="-122"/>
              </a:rPr>
              <a:t>do</a:t>
            </a:r>
            <a:endParaRPr lang="zh-CN" altLang="zh-CN" sz="1400" kern="100" dirty="0">
              <a:effectLst/>
              <a:latin typeface="Times New Roman" panose="02020603050405020304" pitchFamily="18" charset="0"/>
              <a:ea typeface="宋体" panose="02010600030101010101" pitchFamily="2" charset="-122"/>
            </a:endParaRPr>
          </a:p>
          <a:p>
            <a:pPr marL="342900" lvl="0" indent="-342900" algn="l">
              <a:buFont typeface="+mj-lt"/>
              <a:buAutoNum type="arabicPeriod"/>
            </a:pPr>
            <a:r>
              <a:rPr lang="en-US" altLang="zh-CN" sz="1400" kern="100" dirty="0">
                <a:effectLst/>
                <a:latin typeface="Times New Roman" panose="02020603050405020304" pitchFamily="18" charset="0"/>
                <a:ea typeface="宋体" panose="02010600030101010101" pitchFamily="2" charset="-122"/>
              </a:rPr>
              <a:t>|  </a:t>
            </a:r>
            <a:r>
              <a:rPr lang="en-US" altLang="zh-CN" sz="1400" i="1" kern="100" dirty="0">
                <a:effectLst/>
                <a:latin typeface="Times New Roman" panose="02020603050405020304" pitchFamily="18" charset="0"/>
                <a:ea typeface="宋体" panose="02010600030101010101" pitchFamily="2" charset="-122"/>
              </a:rPr>
              <a:t>child</a:t>
            </a:r>
            <a:r>
              <a:rPr lang="en-US" altLang="zh-CN" sz="1400" kern="100" dirty="0">
                <a:effectLst/>
                <a:latin typeface="Times New Roman" panose="02020603050405020304" pitchFamily="18" charset="0"/>
                <a:ea typeface="宋体" panose="02010600030101010101" pitchFamily="2" charset="-122"/>
              </a:rPr>
              <a:t> ← 2</a:t>
            </a:r>
            <a:r>
              <a:rPr lang="en-US" altLang="zh-CN" sz="1400" i="1" kern="100" dirty="0">
                <a:effectLst/>
                <a:latin typeface="Times New Roman" panose="02020603050405020304" pitchFamily="18" charset="0"/>
                <a:ea typeface="宋体" panose="02010600030101010101" pitchFamily="2" charset="-122"/>
              </a:rPr>
              <a:t>i</a:t>
            </a:r>
            <a:r>
              <a:rPr lang="en-US" altLang="zh-CN" sz="1400" kern="100" dirty="0">
                <a:effectLst/>
                <a:latin typeface="Times New Roman" panose="02020603050405020304" pitchFamily="18" charset="0"/>
                <a:ea typeface="宋体" panose="02010600030101010101" pitchFamily="2" charset="-122"/>
              </a:rPr>
              <a:t>  //</a:t>
            </a:r>
            <a:r>
              <a:rPr lang="en-US" altLang="zh-CN" sz="1400" i="1" kern="100" dirty="0">
                <a:effectLst/>
                <a:latin typeface="Times New Roman" panose="02020603050405020304" pitchFamily="18" charset="0"/>
                <a:ea typeface="宋体" panose="02010600030101010101" pitchFamily="2" charset="-122"/>
              </a:rPr>
              <a:t>child</a:t>
            </a:r>
            <a:r>
              <a:rPr lang="zh-CN" altLang="zh-CN" sz="1400" kern="100" dirty="0">
                <a:effectLst/>
                <a:latin typeface="Times New Roman" panose="02020603050405020304" pitchFamily="18" charset="0"/>
                <a:ea typeface="宋体" panose="02010600030101010101" pitchFamily="2" charset="-122"/>
              </a:rPr>
              <a:t>当前是</a:t>
            </a:r>
            <a:r>
              <a:rPr lang="en-US" altLang="zh-CN" sz="1400" i="1" kern="100" dirty="0">
                <a:effectLst/>
                <a:latin typeface="Times New Roman" panose="02020603050405020304" pitchFamily="18" charset="0"/>
                <a:ea typeface="宋体" panose="02010600030101010101" pitchFamily="2" charset="-122"/>
              </a:rPr>
              <a:t>i</a:t>
            </a:r>
            <a:r>
              <a:rPr lang="zh-CN" altLang="zh-CN" sz="1400" kern="100" dirty="0">
                <a:effectLst/>
                <a:latin typeface="Times New Roman" panose="02020603050405020304" pitchFamily="18" charset="0"/>
                <a:ea typeface="宋体" panose="02010600030101010101" pitchFamily="2" charset="-122"/>
              </a:rPr>
              <a:t>的左孩子的位置</a:t>
            </a:r>
          </a:p>
          <a:p>
            <a:pPr marL="342900" lvl="0" indent="-342900" algn="l">
              <a:buFont typeface="+mj-lt"/>
              <a:buAutoNum type="arabicPeriod"/>
            </a:pPr>
            <a:r>
              <a:rPr lang="en-US" altLang="zh-CN" sz="1400" kern="100" dirty="0">
                <a:effectLst/>
                <a:latin typeface="Times New Roman" panose="02020603050405020304" pitchFamily="18" charset="0"/>
                <a:ea typeface="宋体" panose="02010600030101010101" pitchFamily="2" charset="-122"/>
              </a:rPr>
              <a:t>|  </a:t>
            </a:r>
            <a:r>
              <a:rPr lang="en-US" altLang="zh-CN" sz="1400" b="1" kern="100" dirty="0">
                <a:effectLst/>
                <a:latin typeface="Times New Roman" panose="02020603050405020304" pitchFamily="18" charset="0"/>
                <a:ea typeface="宋体" panose="02010600030101010101" pitchFamily="2" charset="-122"/>
              </a:rPr>
              <a:t>if</a:t>
            </a:r>
            <a:r>
              <a:rPr lang="en-US" altLang="zh-CN" sz="1400" kern="100" dirty="0">
                <a:effectLst/>
                <a:latin typeface="Times New Roman" panose="02020603050405020304" pitchFamily="18" charset="0"/>
                <a:ea typeface="宋体" panose="02010600030101010101" pitchFamily="2" charset="-122"/>
              </a:rPr>
              <a:t> </a:t>
            </a:r>
            <a:r>
              <a:rPr lang="en-US" altLang="zh-CN" sz="1400" i="1" kern="100" dirty="0">
                <a:effectLst/>
                <a:latin typeface="Times New Roman" panose="02020603050405020304" pitchFamily="18" charset="0"/>
                <a:ea typeface="宋体" panose="02010600030101010101" pitchFamily="2" charset="-122"/>
              </a:rPr>
              <a:t>child&lt;last</a:t>
            </a:r>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且</a:t>
            </a:r>
            <a:r>
              <a:rPr lang="en-US" altLang="zh-CN" sz="1400" i="1" kern="100" dirty="0" err="1">
                <a:effectLst/>
                <a:latin typeface="Times New Roman" panose="02020603050405020304" pitchFamily="18" charset="0"/>
                <a:ea typeface="宋体" panose="02010600030101010101" pitchFamily="2" charset="-122"/>
              </a:rPr>
              <a:t>h.data</a:t>
            </a:r>
            <a:r>
              <a:rPr lang="en-US" altLang="zh-CN" sz="1400" kern="100" dirty="0">
                <a:effectLst/>
                <a:latin typeface="Times New Roman" panose="02020603050405020304" pitchFamily="18" charset="0"/>
                <a:ea typeface="宋体" panose="02010600030101010101" pitchFamily="2" charset="-122"/>
              </a:rPr>
              <a:t>[</a:t>
            </a:r>
            <a:r>
              <a:rPr lang="en-US" altLang="zh-CN" sz="1400" i="1" kern="100" dirty="0">
                <a:effectLst/>
                <a:latin typeface="Times New Roman" panose="02020603050405020304" pitchFamily="18" charset="0"/>
                <a:ea typeface="宋体" panose="02010600030101010101" pitchFamily="2" charset="-122"/>
              </a:rPr>
              <a:t>child</a:t>
            </a:r>
            <a:r>
              <a:rPr lang="en-US" altLang="zh-CN" sz="1400" kern="100" dirty="0">
                <a:effectLst/>
                <a:latin typeface="Times New Roman" panose="02020603050405020304" pitchFamily="18" charset="0"/>
                <a:ea typeface="宋体" panose="02010600030101010101" pitchFamily="2" charset="-122"/>
              </a:rPr>
              <a:t>+1]&lt;</a:t>
            </a:r>
            <a:r>
              <a:rPr lang="en-US" altLang="zh-CN" sz="1400" i="1" kern="100" dirty="0" err="1">
                <a:effectLst/>
                <a:latin typeface="Times New Roman" panose="02020603050405020304" pitchFamily="18" charset="0"/>
                <a:ea typeface="宋体" panose="02010600030101010101" pitchFamily="2" charset="-122"/>
              </a:rPr>
              <a:t>h.data</a:t>
            </a:r>
            <a:r>
              <a:rPr lang="en-US" altLang="zh-CN" sz="1400" kern="100" dirty="0">
                <a:effectLst/>
                <a:latin typeface="Times New Roman" panose="02020603050405020304" pitchFamily="18" charset="0"/>
                <a:ea typeface="宋体" panose="02010600030101010101" pitchFamily="2" charset="-122"/>
              </a:rPr>
              <a:t>[</a:t>
            </a:r>
            <a:r>
              <a:rPr lang="en-US" altLang="zh-CN" sz="1400" i="1" kern="100" dirty="0">
                <a:effectLst/>
                <a:latin typeface="Times New Roman" panose="02020603050405020304" pitchFamily="18" charset="0"/>
                <a:ea typeface="宋体" panose="02010600030101010101" pitchFamily="2" charset="-122"/>
              </a:rPr>
              <a:t>child</a:t>
            </a:r>
            <a:r>
              <a:rPr lang="en-US" altLang="zh-CN" sz="1400" kern="100" dirty="0">
                <a:effectLst/>
                <a:latin typeface="Times New Roman" panose="02020603050405020304" pitchFamily="18" charset="0"/>
                <a:ea typeface="宋体" panose="02010600030101010101" pitchFamily="2" charset="-122"/>
              </a:rPr>
              <a:t>] </a:t>
            </a:r>
            <a:r>
              <a:rPr lang="en-US" altLang="zh-CN" sz="1400" b="1" kern="100" dirty="0">
                <a:effectLst/>
                <a:latin typeface="Times New Roman" panose="02020603050405020304" pitchFamily="18" charset="0"/>
                <a:ea typeface="宋体" panose="02010600030101010101" pitchFamily="2" charset="-122"/>
              </a:rPr>
              <a:t>then</a:t>
            </a:r>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如果</a:t>
            </a:r>
            <a:r>
              <a:rPr lang="en-US" altLang="zh-CN" sz="1400" i="1" kern="100" dirty="0">
                <a:effectLst/>
                <a:latin typeface="Times New Roman" panose="02020603050405020304" pitchFamily="18" charset="0"/>
                <a:ea typeface="宋体" panose="02010600030101010101" pitchFamily="2" charset="-122"/>
              </a:rPr>
              <a:t>i</a:t>
            </a:r>
            <a:r>
              <a:rPr lang="zh-CN" altLang="zh-CN" sz="1400" kern="100" dirty="0">
                <a:effectLst/>
                <a:latin typeface="Times New Roman" panose="02020603050405020304" pitchFamily="18" charset="0"/>
                <a:ea typeface="宋体" panose="02010600030101010101" pitchFamily="2" charset="-122"/>
              </a:rPr>
              <a:t>有右孩子并且右孩子更小</a:t>
            </a:r>
          </a:p>
          <a:p>
            <a:pPr marL="342900" lvl="0" indent="-342900" algn="l">
              <a:buFont typeface="+mj-lt"/>
              <a:buAutoNum type="arabicPeriod"/>
            </a:pPr>
            <a:r>
              <a:rPr lang="en-US" altLang="zh-CN" sz="1400" kern="100" dirty="0">
                <a:effectLst/>
                <a:latin typeface="Times New Roman" panose="02020603050405020304" pitchFamily="18" charset="0"/>
                <a:ea typeface="宋体" panose="02010600030101010101" pitchFamily="2" charset="-122"/>
              </a:rPr>
              <a:t>|  |  </a:t>
            </a:r>
            <a:r>
              <a:rPr lang="en-US" altLang="zh-CN" sz="1400" i="1" kern="100" dirty="0">
                <a:effectLst/>
                <a:latin typeface="Times New Roman" panose="02020603050405020304" pitchFamily="18" charset="0"/>
                <a:ea typeface="宋体" panose="02010600030101010101" pitchFamily="2" charset="-122"/>
              </a:rPr>
              <a:t>child ← child</a:t>
            </a:r>
            <a:r>
              <a:rPr lang="en-US" altLang="zh-CN" sz="1400" kern="100" dirty="0">
                <a:effectLst/>
                <a:latin typeface="Times New Roman" panose="02020603050405020304" pitchFamily="18" charset="0"/>
                <a:ea typeface="宋体" panose="02010600030101010101" pitchFamily="2" charset="-122"/>
              </a:rPr>
              <a:t> + 1  //</a:t>
            </a:r>
            <a:r>
              <a:rPr lang="en-US" altLang="zh-CN" sz="1400" i="1" kern="100" dirty="0">
                <a:effectLst/>
                <a:latin typeface="Times New Roman" panose="02020603050405020304" pitchFamily="18" charset="0"/>
                <a:ea typeface="宋体" panose="02010600030101010101" pitchFamily="2" charset="-122"/>
              </a:rPr>
              <a:t>child</a:t>
            </a:r>
            <a:r>
              <a:rPr lang="zh-CN" altLang="zh-CN" sz="1400" kern="100" dirty="0">
                <a:effectLst/>
                <a:latin typeface="Times New Roman" panose="02020603050405020304" pitchFamily="18" charset="0"/>
                <a:ea typeface="宋体" panose="02010600030101010101" pitchFamily="2" charset="-122"/>
              </a:rPr>
              <a:t>更新为</a:t>
            </a:r>
            <a:r>
              <a:rPr lang="en-US" altLang="zh-CN" sz="1400" i="1" kern="100" dirty="0">
                <a:effectLst/>
                <a:latin typeface="Times New Roman" panose="02020603050405020304" pitchFamily="18" charset="0"/>
                <a:ea typeface="宋体" panose="02010600030101010101" pitchFamily="2" charset="-122"/>
              </a:rPr>
              <a:t>i</a:t>
            </a:r>
            <a:r>
              <a:rPr lang="zh-CN" altLang="zh-CN" sz="1400" kern="100" dirty="0">
                <a:effectLst/>
                <a:latin typeface="Times New Roman" panose="02020603050405020304" pitchFamily="18" charset="0"/>
                <a:ea typeface="宋体" panose="02010600030101010101" pitchFamily="2" charset="-122"/>
              </a:rPr>
              <a:t>的右孩子的位置</a:t>
            </a:r>
          </a:p>
          <a:p>
            <a:pPr marL="342900" lvl="0" indent="-342900" algn="l">
              <a:buFont typeface="+mj-lt"/>
              <a:buAutoNum type="arabicPeriod"/>
            </a:pPr>
            <a:r>
              <a:rPr lang="en-US" altLang="zh-CN" sz="1400" kern="100" dirty="0">
                <a:effectLst/>
                <a:latin typeface="Times New Roman" panose="02020603050405020304" pitchFamily="18" charset="0"/>
                <a:ea typeface="宋体" panose="02010600030101010101" pitchFamily="2" charset="-122"/>
              </a:rPr>
              <a:t>|  </a:t>
            </a:r>
            <a:r>
              <a:rPr lang="en-US" altLang="zh-CN" sz="1400" b="1" kern="100" dirty="0">
                <a:effectLst/>
                <a:latin typeface="Times New Roman" panose="02020603050405020304" pitchFamily="18" charset="0"/>
                <a:ea typeface="宋体" panose="02010600030101010101" pitchFamily="2" charset="-122"/>
              </a:rPr>
              <a:t>else if</a:t>
            </a:r>
            <a:r>
              <a:rPr lang="en-US" altLang="zh-CN" sz="1400" i="1" kern="100" dirty="0">
                <a:effectLst/>
                <a:latin typeface="Times New Roman" panose="02020603050405020304" pitchFamily="18" charset="0"/>
                <a:ea typeface="宋体" panose="02010600030101010101" pitchFamily="2" charset="-122"/>
              </a:rPr>
              <a:t> child</a:t>
            </a:r>
            <a:r>
              <a:rPr lang="zh-CN" altLang="en-US" sz="1400" i="1" kern="100" dirty="0">
                <a:effectLst/>
                <a:latin typeface="Times New Roman" panose="02020603050405020304" pitchFamily="18" charset="0"/>
                <a:ea typeface="宋体" panose="02010600030101010101" pitchFamily="2" charset="-122"/>
              </a:rPr>
              <a:t> </a:t>
            </a:r>
            <a:r>
              <a:rPr lang="en-US" altLang="zh-CN" sz="1400" i="1" kern="100" dirty="0">
                <a:effectLst/>
                <a:latin typeface="Times New Roman" panose="02020603050405020304" pitchFamily="18" charset="0"/>
                <a:ea typeface="宋体" panose="02010600030101010101" pitchFamily="2" charset="-122"/>
              </a:rPr>
              <a:t>&gt;</a:t>
            </a:r>
            <a:r>
              <a:rPr lang="zh-CN" altLang="en-US" sz="1400" i="1" kern="100" dirty="0">
                <a:effectLst/>
                <a:latin typeface="Times New Roman" panose="02020603050405020304" pitchFamily="18" charset="0"/>
                <a:ea typeface="宋体" panose="02010600030101010101" pitchFamily="2" charset="-122"/>
              </a:rPr>
              <a:t> </a:t>
            </a:r>
            <a:r>
              <a:rPr lang="en-US" altLang="zh-CN" sz="1400" i="1" kern="100" dirty="0">
                <a:effectLst/>
                <a:latin typeface="Times New Roman" panose="02020603050405020304" pitchFamily="18" charset="0"/>
                <a:ea typeface="宋体" panose="02010600030101010101" pitchFamily="2" charset="-122"/>
              </a:rPr>
              <a:t>last</a:t>
            </a:r>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如果</a:t>
            </a:r>
            <a:r>
              <a:rPr lang="en-US" altLang="zh-CN" sz="1400" i="1" kern="100" dirty="0">
                <a:effectLst/>
                <a:latin typeface="Times New Roman" panose="02020603050405020304" pitchFamily="18" charset="0"/>
                <a:ea typeface="宋体" panose="02010600030101010101" pitchFamily="2" charset="-122"/>
              </a:rPr>
              <a:t>i</a:t>
            </a:r>
            <a:r>
              <a:rPr lang="zh-CN" altLang="zh-CN" sz="1400" kern="100" dirty="0">
                <a:effectLst/>
                <a:latin typeface="Times New Roman" panose="02020603050405020304" pitchFamily="18" charset="0"/>
                <a:ea typeface="宋体" panose="02010600030101010101" pitchFamily="2" charset="-122"/>
              </a:rPr>
              <a:t>是叶子结点</a:t>
            </a:r>
          </a:p>
          <a:p>
            <a:pPr marL="342900" lvl="0" indent="-342900" algn="l">
              <a:buFont typeface="+mj-lt"/>
              <a:buAutoNum type="arabicPeriod"/>
            </a:pPr>
            <a:r>
              <a:rPr lang="en-US" altLang="zh-CN" sz="1400" kern="100" dirty="0">
                <a:effectLst/>
                <a:latin typeface="Times New Roman" panose="02020603050405020304" pitchFamily="18" charset="0"/>
                <a:ea typeface="宋体" panose="02010600030101010101" pitchFamily="2" charset="-122"/>
              </a:rPr>
              <a:t>|  |  </a:t>
            </a:r>
            <a:r>
              <a:rPr lang="en-US" altLang="zh-CN" sz="1400" b="1" kern="100" dirty="0">
                <a:effectLst/>
                <a:latin typeface="Times New Roman" panose="02020603050405020304" pitchFamily="18" charset="0"/>
                <a:ea typeface="宋体" panose="02010600030101010101" pitchFamily="2" charset="-122"/>
              </a:rPr>
              <a:t>break</a:t>
            </a:r>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已经调整到底，跳出循环</a:t>
            </a:r>
          </a:p>
          <a:p>
            <a:pPr marL="342900" lvl="0" indent="-342900" algn="l">
              <a:buFont typeface="+mj-lt"/>
              <a:buAutoNum type="arabicPeriod"/>
            </a:pPr>
            <a:r>
              <a:rPr lang="en-US" altLang="zh-CN" sz="1400" kern="100" dirty="0">
                <a:effectLst/>
                <a:latin typeface="Times New Roman" panose="02020603050405020304" pitchFamily="18" charset="0"/>
                <a:ea typeface="宋体" panose="02010600030101010101" pitchFamily="2" charset="-122"/>
              </a:rPr>
              <a:t>|  </a:t>
            </a:r>
            <a:r>
              <a:rPr lang="en-US" altLang="zh-CN" sz="1400" b="1" kern="100" dirty="0">
                <a:effectLst/>
                <a:latin typeface="Times New Roman" panose="02020603050405020304" pitchFamily="18" charset="0"/>
                <a:ea typeface="宋体" panose="02010600030101010101" pitchFamily="2" charset="-122"/>
              </a:rPr>
              <a:t>end</a:t>
            </a:r>
            <a:endParaRPr lang="zh-CN" altLang="zh-CN" sz="1400" kern="100" dirty="0">
              <a:effectLst/>
              <a:latin typeface="Times New Roman" panose="02020603050405020304" pitchFamily="18" charset="0"/>
              <a:ea typeface="宋体" panose="02010600030101010101" pitchFamily="2" charset="-122"/>
            </a:endParaRPr>
          </a:p>
          <a:p>
            <a:pPr marL="342900" lvl="0" indent="-342900" algn="l">
              <a:buFont typeface="+mj-lt"/>
              <a:buAutoNum type="arabicPeriod"/>
            </a:pPr>
            <a:r>
              <a:rPr lang="en-US" altLang="zh-CN" sz="1400" kern="100" dirty="0">
                <a:effectLst/>
                <a:latin typeface="Times New Roman" panose="02020603050405020304" pitchFamily="18" charset="0"/>
                <a:ea typeface="宋体" panose="02010600030101010101" pitchFamily="2" charset="-122"/>
              </a:rPr>
              <a:t>|  </a:t>
            </a:r>
            <a:r>
              <a:rPr lang="en-US" altLang="zh-CN" sz="1400" b="1" kern="100" dirty="0">
                <a:effectLst/>
                <a:latin typeface="Times New Roman" panose="02020603050405020304" pitchFamily="18" charset="0"/>
                <a:ea typeface="宋体" panose="02010600030101010101" pitchFamily="2" charset="-122"/>
              </a:rPr>
              <a:t>if</a:t>
            </a:r>
            <a:r>
              <a:rPr lang="en-US" altLang="zh-CN" sz="1400" kern="100" dirty="0">
                <a:effectLst/>
                <a:latin typeface="Times New Roman" panose="02020603050405020304" pitchFamily="18" charset="0"/>
                <a:ea typeface="宋体" panose="02010600030101010101" pitchFamily="2" charset="-122"/>
              </a:rPr>
              <a:t> </a:t>
            </a:r>
            <a:r>
              <a:rPr lang="en-US" altLang="zh-CN" sz="1400" i="1" kern="100" dirty="0" err="1">
                <a:effectLst/>
                <a:latin typeface="Times New Roman" panose="02020603050405020304" pitchFamily="18" charset="0"/>
                <a:ea typeface="宋体" panose="02010600030101010101" pitchFamily="2" charset="-122"/>
              </a:rPr>
              <a:t>h.data</a:t>
            </a:r>
            <a:r>
              <a:rPr lang="en-US" altLang="zh-CN" sz="1400" kern="100" dirty="0">
                <a:effectLst/>
                <a:latin typeface="Times New Roman" panose="02020603050405020304" pitchFamily="18" charset="0"/>
                <a:ea typeface="宋体" panose="02010600030101010101" pitchFamily="2" charset="-122"/>
              </a:rPr>
              <a:t>[</a:t>
            </a:r>
            <a:r>
              <a:rPr lang="en-US" altLang="zh-CN" sz="1400" i="1" kern="100" dirty="0">
                <a:effectLst/>
                <a:latin typeface="Times New Roman" panose="02020603050405020304" pitchFamily="18" charset="0"/>
                <a:ea typeface="宋体" panose="02010600030101010101" pitchFamily="2" charset="-122"/>
              </a:rPr>
              <a:t>child</a:t>
            </a:r>
            <a:r>
              <a:rPr lang="en-US" altLang="zh-CN" sz="1400" kern="100" dirty="0">
                <a:effectLst/>
                <a:latin typeface="Times New Roman" panose="02020603050405020304" pitchFamily="18" charset="0"/>
                <a:ea typeface="宋体" panose="02010600030101010101" pitchFamily="2" charset="-122"/>
              </a:rPr>
              <a:t>] &lt; </a:t>
            </a:r>
            <a:r>
              <a:rPr lang="en-US" altLang="zh-CN" sz="1400" i="1" kern="100" dirty="0" err="1">
                <a:effectLst/>
                <a:latin typeface="Times New Roman" panose="02020603050405020304" pitchFamily="18" charset="0"/>
                <a:ea typeface="宋体" panose="02010600030101010101" pitchFamily="2" charset="-122"/>
              </a:rPr>
              <a:t>elem</a:t>
            </a:r>
            <a:r>
              <a:rPr lang="en-US" altLang="zh-CN" sz="1400" i="1" kern="100" dirty="0">
                <a:effectLst/>
                <a:latin typeface="Times New Roman" panose="02020603050405020304" pitchFamily="18" charset="0"/>
                <a:ea typeface="宋体" panose="02010600030101010101" pitchFamily="2" charset="-122"/>
              </a:rPr>
              <a:t> </a:t>
            </a:r>
            <a:r>
              <a:rPr lang="en-US" altLang="zh-CN" sz="1400" b="1" kern="100" dirty="0">
                <a:effectLst/>
                <a:latin typeface="Times New Roman" panose="02020603050405020304" pitchFamily="18" charset="0"/>
                <a:ea typeface="宋体" panose="02010600030101010101" pitchFamily="2" charset="-122"/>
              </a:rPr>
              <a:t>then  //</a:t>
            </a:r>
            <a:r>
              <a:rPr lang="zh-CN" altLang="zh-CN" sz="1400" kern="100" dirty="0">
                <a:effectLst/>
                <a:latin typeface="Times New Roman" panose="02020603050405020304" pitchFamily="18" charset="0"/>
                <a:ea typeface="宋体" panose="02010600030101010101" pitchFamily="2" charset="-122"/>
              </a:rPr>
              <a:t>若较小的孩子比</a:t>
            </a:r>
            <a:r>
              <a:rPr lang="en-US" altLang="zh-CN" sz="1400" i="1" kern="100" dirty="0" err="1">
                <a:effectLst/>
                <a:latin typeface="Times New Roman" panose="02020603050405020304" pitchFamily="18" charset="0"/>
                <a:ea typeface="宋体" panose="02010600030101010101" pitchFamily="2" charset="-122"/>
              </a:rPr>
              <a:t>elem</a:t>
            </a:r>
            <a:r>
              <a:rPr lang="zh-CN" altLang="zh-CN" sz="1400" kern="100" dirty="0">
                <a:effectLst/>
                <a:latin typeface="Times New Roman" panose="02020603050405020304" pitchFamily="18" charset="0"/>
                <a:ea typeface="宋体" panose="02010600030101010101" pitchFamily="2" charset="-122"/>
              </a:rPr>
              <a:t>小</a:t>
            </a:r>
          </a:p>
          <a:p>
            <a:pPr marL="342900" lvl="0" indent="-342900" algn="l">
              <a:buFont typeface="+mj-lt"/>
              <a:buAutoNum type="arabicPeriod"/>
            </a:pPr>
            <a:r>
              <a:rPr lang="en-US" altLang="zh-CN" sz="1400" kern="100" dirty="0">
                <a:effectLst/>
                <a:latin typeface="Times New Roman" panose="02020603050405020304" pitchFamily="18" charset="0"/>
                <a:ea typeface="宋体" panose="02010600030101010101" pitchFamily="2" charset="-122"/>
              </a:rPr>
              <a:t>|  |  </a:t>
            </a:r>
            <a:r>
              <a:rPr lang="en-US" altLang="zh-CN" sz="1400" i="1" kern="100" dirty="0" err="1">
                <a:effectLst/>
                <a:latin typeface="Times New Roman" panose="02020603050405020304" pitchFamily="18" charset="0"/>
                <a:ea typeface="宋体" panose="02010600030101010101" pitchFamily="2" charset="-122"/>
              </a:rPr>
              <a:t>h.data</a:t>
            </a:r>
            <a:r>
              <a:rPr lang="en-US" altLang="zh-CN" sz="1400" kern="100" dirty="0">
                <a:effectLst/>
                <a:latin typeface="Times New Roman" panose="02020603050405020304" pitchFamily="18" charset="0"/>
                <a:ea typeface="宋体" panose="02010600030101010101" pitchFamily="2" charset="-122"/>
              </a:rPr>
              <a:t>[</a:t>
            </a:r>
            <a:r>
              <a:rPr lang="en-US" altLang="zh-CN" sz="1400" i="1" kern="100" dirty="0">
                <a:effectLst/>
                <a:latin typeface="Times New Roman" panose="02020603050405020304" pitchFamily="18" charset="0"/>
                <a:ea typeface="宋体" panose="02010600030101010101" pitchFamily="2" charset="-122"/>
              </a:rPr>
              <a:t>i</a:t>
            </a:r>
            <a:r>
              <a:rPr lang="en-US" altLang="zh-CN" sz="1400" kern="100" dirty="0">
                <a:effectLst/>
                <a:latin typeface="Times New Roman" panose="02020603050405020304" pitchFamily="18" charset="0"/>
                <a:ea typeface="宋体" panose="02010600030101010101" pitchFamily="2" charset="-122"/>
              </a:rPr>
              <a:t>] ← </a:t>
            </a:r>
            <a:r>
              <a:rPr lang="en-US" altLang="zh-CN" sz="1400" i="1" kern="100" dirty="0" err="1">
                <a:effectLst/>
                <a:latin typeface="Times New Roman" panose="02020603050405020304" pitchFamily="18" charset="0"/>
                <a:ea typeface="宋体" panose="02010600030101010101" pitchFamily="2" charset="-122"/>
              </a:rPr>
              <a:t>h.data</a:t>
            </a:r>
            <a:r>
              <a:rPr lang="en-US" altLang="zh-CN" sz="1400" kern="100" dirty="0">
                <a:effectLst/>
                <a:latin typeface="Times New Roman" panose="02020603050405020304" pitchFamily="18" charset="0"/>
                <a:ea typeface="宋体" panose="02010600030101010101" pitchFamily="2" charset="-122"/>
              </a:rPr>
              <a:t>[</a:t>
            </a:r>
            <a:r>
              <a:rPr lang="en-US" altLang="zh-CN" sz="1400" i="1" kern="100" dirty="0">
                <a:effectLst/>
                <a:latin typeface="Times New Roman" panose="02020603050405020304" pitchFamily="18" charset="0"/>
                <a:ea typeface="宋体" panose="02010600030101010101" pitchFamily="2" charset="-122"/>
              </a:rPr>
              <a:t>child</a:t>
            </a:r>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将较小的孩子结点上移</a:t>
            </a:r>
          </a:p>
          <a:p>
            <a:pPr marL="342900" lvl="0" indent="-342900" algn="l">
              <a:buFont typeface="+mj-lt"/>
              <a:buAutoNum type="arabicPeriod"/>
            </a:pPr>
            <a:r>
              <a:rPr lang="en-US" altLang="zh-CN" sz="1400" kern="100" dirty="0">
                <a:effectLst/>
                <a:latin typeface="Times New Roman" panose="02020603050405020304" pitchFamily="18" charset="0"/>
                <a:ea typeface="宋体" panose="02010600030101010101" pitchFamily="2" charset="-122"/>
              </a:rPr>
              <a:t>|  |  </a:t>
            </a:r>
            <a:r>
              <a:rPr lang="en-US" altLang="zh-CN" sz="1400" i="1" kern="100" dirty="0">
                <a:effectLst/>
                <a:latin typeface="Times New Roman" panose="02020603050405020304" pitchFamily="18" charset="0"/>
                <a:ea typeface="宋体" panose="02010600030101010101" pitchFamily="2" charset="-122"/>
              </a:rPr>
              <a:t>i ← child</a:t>
            </a:r>
            <a:r>
              <a:rPr lang="en-US" altLang="zh-CN" sz="1400" kern="100" dirty="0">
                <a:effectLst/>
                <a:latin typeface="Times New Roman" panose="02020603050405020304" pitchFamily="18" charset="0"/>
                <a:ea typeface="宋体" panose="02010600030101010101" pitchFamily="2" charset="-122"/>
              </a:rPr>
              <a:t>  //</a:t>
            </a:r>
            <a:r>
              <a:rPr lang="en-US" altLang="zh-CN" sz="1400" i="1" kern="100" dirty="0">
                <a:effectLst/>
                <a:latin typeface="Times New Roman" panose="02020603050405020304" pitchFamily="18" charset="0"/>
                <a:ea typeface="宋体" panose="02010600030101010101" pitchFamily="2" charset="-122"/>
              </a:rPr>
              <a:t>i</a:t>
            </a:r>
            <a:r>
              <a:rPr lang="zh-CN" altLang="zh-CN" sz="1400" kern="100" dirty="0">
                <a:effectLst/>
                <a:latin typeface="Times New Roman" panose="02020603050405020304" pitchFamily="18" charset="0"/>
                <a:ea typeface="宋体" panose="02010600030101010101" pitchFamily="2" charset="-122"/>
              </a:rPr>
              <a:t>指向原结点的孩子结点，即向下调整</a:t>
            </a:r>
          </a:p>
          <a:p>
            <a:pPr marL="342900" lvl="0" indent="-342900" algn="l">
              <a:buFont typeface="+mj-lt"/>
              <a:buAutoNum type="arabicPeriod"/>
            </a:pPr>
            <a:r>
              <a:rPr lang="en-US" altLang="zh-CN" sz="1400" kern="100" dirty="0">
                <a:effectLst/>
                <a:latin typeface="Times New Roman" panose="02020603050405020304" pitchFamily="18" charset="0"/>
                <a:ea typeface="宋体" panose="02010600030101010101" pitchFamily="2" charset="-122"/>
              </a:rPr>
              <a:t>|  </a:t>
            </a:r>
            <a:r>
              <a:rPr lang="en-US" altLang="zh-CN" sz="1400" b="1" kern="100" dirty="0">
                <a:effectLst/>
                <a:latin typeface="Times New Roman" panose="02020603050405020304" pitchFamily="18" charset="0"/>
                <a:ea typeface="宋体" panose="02010600030101010101" pitchFamily="2" charset="-122"/>
              </a:rPr>
              <a:t>else  //</a:t>
            </a:r>
            <a:r>
              <a:rPr lang="zh-CN" altLang="zh-CN" sz="1400" kern="100" dirty="0">
                <a:effectLst/>
                <a:latin typeface="Times New Roman" panose="02020603050405020304" pitchFamily="18" charset="0"/>
                <a:ea typeface="宋体" panose="02010600030101010101" pitchFamily="2" charset="-122"/>
              </a:rPr>
              <a:t>若所有孩子都不比</a:t>
            </a:r>
            <a:r>
              <a:rPr lang="en-US" altLang="zh-CN" sz="1400" i="1" kern="100" dirty="0" err="1">
                <a:effectLst/>
                <a:latin typeface="Times New Roman" panose="02020603050405020304" pitchFamily="18" charset="0"/>
                <a:ea typeface="宋体" panose="02010600030101010101" pitchFamily="2" charset="-122"/>
              </a:rPr>
              <a:t>elem</a:t>
            </a:r>
            <a:r>
              <a:rPr lang="zh-CN" altLang="zh-CN" sz="1400" kern="100" dirty="0">
                <a:effectLst/>
                <a:latin typeface="Times New Roman" panose="02020603050405020304" pitchFamily="18" charset="0"/>
                <a:ea typeface="宋体" panose="02010600030101010101" pitchFamily="2" charset="-122"/>
              </a:rPr>
              <a:t>小</a:t>
            </a:r>
          </a:p>
          <a:p>
            <a:pPr marL="342900" lvl="0" indent="-342900" algn="l">
              <a:buFont typeface="+mj-lt"/>
              <a:buAutoNum type="arabicPeriod"/>
            </a:pPr>
            <a:r>
              <a:rPr lang="en-US" altLang="zh-CN" sz="1400" kern="100" dirty="0">
                <a:effectLst/>
                <a:latin typeface="Times New Roman" panose="02020603050405020304" pitchFamily="18" charset="0"/>
                <a:ea typeface="宋体" panose="02010600030101010101" pitchFamily="2" charset="-122"/>
              </a:rPr>
              <a:t>|  |  </a:t>
            </a:r>
            <a:r>
              <a:rPr lang="en-US" altLang="zh-CN" sz="1400" b="1" kern="100" dirty="0">
                <a:effectLst/>
                <a:latin typeface="Times New Roman" panose="02020603050405020304" pitchFamily="18" charset="0"/>
                <a:ea typeface="宋体" panose="02010600030101010101" pitchFamily="2" charset="-122"/>
              </a:rPr>
              <a:t>break  //</a:t>
            </a:r>
            <a:r>
              <a:rPr lang="zh-CN" altLang="zh-CN" sz="1400" kern="100" dirty="0">
                <a:effectLst/>
                <a:latin typeface="Times New Roman" panose="02020603050405020304" pitchFamily="18" charset="0"/>
                <a:ea typeface="宋体" panose="02010600030101010101" pitchFamily="2" charset="-122"/>
              </a:rPr>
              <a:t>则找到了</a:t>
            </a:r>
            <a:r>
              <a:rPr lang="en-US" altLang="zh-CN" sz="1400" i="1" kern="100" dirty="0" err="1">
                <a:effectLst/>
                <a:latin typeface="Times New Roman" panose="02020603050405020304" pitchFamily="18" charset="0"/>
                <a:ea typeface="宋体" panose="02010600030101010101" pitchFamily="2" charset="-122"/>
              </a:rPr>
              <a:t>elem</a:t>
            </a:r>
            <a:r>
              <a:rPr lang="zh-CN" altLang="zh-CN" sz="1400" kern="100" dirty="0">
                <a:effectLst/>
                <a:latin typeface="Times New Roman" panose="02020603050405020304" pitchFamily="18" charset="0"/>
                <a:ea typeface="宋体" panose="02010600030101010101" pitchFamily="2" charset="-122"/>
              </a:rPr>
              <a:t>的最终位置，跳出循环</a:t>
            </a:r>
          </a:p>
          <a:p>
            <a:pPr marL="342900" lvl="0" indent="-342900" algn="l">
              <a:buFont typeface="+mj-lt"/>
              <a:buAutoNum type="arabicPeriod"/>
            </a:pPr>
            <a:r>
              <a:rPr lang="en-US" altLang="zh-CN" sz="1400" kern="100" dirty="0">
                <a:effectLst/>
                <a:latin typeface="Times New Roman" panose="02020603050405020304" pitchFamily="18" charset="0"/>
                <a:ea typeface="宋体" panose="02010600030101010101" pitchFamily="2" charset="-122"/>
              </a:rPr>
              <a:t>|  </a:t>
            </a:r>
            <a:r>
              <a:rPr lang="en-US" altLang="zh-CN" sz="1400" b="1" kern="100" dirty="0">
                <a:effectLst/>
                <a:latin typeface="Times New Roman" panose="02020603050405020304" pitchFamily="18" charset="0"/>
                <a:ea typeface="宋体" panose="02010600030101010101" pitchFamily="2" charset="-122"/>
              </a:rPr>
              <a:t>end</a:t>
            </a:r>
            <a:endParaRPr lang="zh-CN" altLang="zh-CN" sz="1400" kern="100" dirty="0">
              <a:effectLst/>
              <a:latin typeface="Times New Roman" panose="02020603050405020304" pitchFamily="18" charset="0"/>
              <a:ea typeface="宋体" panose="02010600030101010101" pitchFamily="2" charset="-122"/>
            </a:endParaRPr>
          </a:p>
          <a:p>
            <a:pPr marL="342900" lvl="0" indent="-342900" algn="l">
              <a:buFont typeface="+mj-lt"/>
              <a:buAutoNum type="arabicPeriod"/>
            </a:pPr>
            <a:r>
              <a:rPr lang="en-US" altLang="zh-CN" sz="1400" b="1" kern="100" dirty="0">
                <a:effectLst/>
                <a:latin typeface="Times New Roman" panose="02020603050405020304" pitchFamily="18" charset="0"/>
                <a:ea typeface="宋体" panose="02010600030101010101" pitchFamily="2" charset="-122"/>
              </a:rPr>
              <a:t>end</a:t>
            </a:r>
            <a:endParaRPr lang="zh-CN" altLang="zh-CN" sz="1400" kern="100" dirty="0">
              <a:effectLst/>
              <a:latin typeface="Times New Roman" panose="02020603050405020304" pitchFamily="18" charset="0"/>
              <a:ea typeface="宋体" panose="02010600030101010101" pitchFamily="2" charset="-122"/>
            </a:endParaRPr>
          </a:p>
          <a:p>
            <a:pPr marL="342900" lvl="0" indent="-342900" algn="l">
              <a:buFont typeface="+mj-lt"/>
              <a:buAutoNum type="arabicPeriod"/>
            </a:pPr>
            <a:r>
              <a:rPr lang="en-US" altLang="zh-CN" sz="1400" i="1" kern="100" dirty="0" err="1">
                <a:effectLst/>
                <a:latin typeface="Times New Roman" panose="02020603050405020304" pitchFamily="18" charset="0"/>
                <a:ea typeface="宋体" panose="02010600030101010101" pitchFamily="2" charset="-122"/>
              </a:rPr>
              <a:t>h.data</a:t>
            </a:r>
            <a:r>
              <a:rPr lang="en-US" altLang="zh-CN" sz="1400" kern="100" dirty="0">
                <a:effectLst/>
                <a:latin typeface="Times New Roman" panose="02020603050405020304" pitchFamily="18" charset="0"/>
                <a:ea typeface="宋体" panose="02010600030101010101" pitchFamily="2" charset="-122"/>
              </a:rPr>
              <a:t>[</a:t>
            </a:r>
            <a:r>
              <a:rPr lang="en-US" altLang="zh-CN" sz="1400" i="1" kern="100" dirty="0">
                <a:effectLst/>
                <a:latin typeface="Times New Roman" panose="02020603050405020304" pitchFamily="18" charset="0"/>
                <a:ea typeface="宋体" panose="02010600030101010101" pitchFamily="2" charset="-122"/>
              </a:rPr>
              <a:t>i</a:t>
            </a:r>
            <a:r>
              <a:rPr lang="en-US" altLang="zh-CN" sz="1400" kern="100" dirty="0">
                <a:effectLst/>
                <a:latin typeface="Times New Roman" panose="02020603050405020304" pitchFamily="18" charset="0"/>
                <a:ea typeface="宋体" panose="02010600030101010101" pitchFamily="2" charset="-122"/>
              </a:rPr>
              <a:t>] ← </a:t>
            </a:r>
            <a:r>
              <a:rPr lang="en-US" altLang="zh-CN" sz="1400" i="1" kern="100" dirty="0" err="1">
                <a:effectLst/>
                <a:latin typeface="Times New Roman" panose="02020603050405020304" pitchFamily="18" charset="0"/>
                <a:ea typeface="宋体" panose="02010600030101010101" pitchFamily="2" charset="-122"/>
              </a:rPr>
              <a:t>elem</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108856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二叉堆的插入操作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6.3 </a:t>
            </a:r>
            <a:r>
              <a:rPr lang="zh-CN" altLang="en-US" dirty="0"/>
              <a:t>二叉堆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r>
              <a:rPr lang="zh-CN" altLang="en-US" b="1" dirty="0">
                <a:solidFill>
                  <a:srgbClr val="009999"/>
                </a:solidFill>
              </a:rPr>
              <a:t>插入</a:t>
            </a:r>
            <a:r>
              <a:rPr lang="zh-CN" altLang="en-US" dirty="0"/>
              <a:t>操作：</a:t>
            </a:r>
            <a:endParaRPr lang="en-US" altLang="zh-CN" dirty="0"/>
          </a:p>
          <a:p>
            <a:r>
              <a:rPr lang="zh-CN" altLang="en-US" dirty="0"/>
              <a:t>有了上调与下调两个基本操作后，堆的插入操作就可以实现为向堆中</a:t>
            </a:r>
            <a:r>
              <a:rPr lang="zh-CN" altLang="en-US" dirty="0">
                <a:solidFill>
                  <a:srgbClr val="009999"/>
                </a:solidFill>
              </a:rPr>
              <a:t>追加待插入的元素</a:t>
            </a:r>
            <a:r>
              <a:rPr lang="zh-CN" altLang="en-US" dirty="0"/>
              <a:t>，然后用上调操作将其调整到合适的位置来完成堆的调整，时间复杂度同样是</a:t>
            </a:r>
            <a:r>
              <a:rPr lang="en-US" altLang="zh-CN" dirty="0"/>
              <a:t>O(log n)</a:t>
            </a:r>
            <a:r>
              <a:rPr lang="zh-CN" altLang="en-US" dirty="0"/>
              <a:t>。插入操作算法如下所示。</a:t>
            </a:r>
            <a:endParaRPr lang="en-CN" dirty="0"/>
          </a:p>
        </p:txBody>
      </p:sp>
      <p:sp>
        <p:nvSpPr>
          <p:cNvPr id="10" name="Rectangle 4">
            <a:extLst>
              <a:ext uri="{FF2B5EF4-FFF2-40B4-BE49-F238E27FC236}">
                <a16:creationId xmlns:a16="http://schemas.microsoft.com/office/drawing/2014/main" id="{A2298019-5B43-492A-936C-A923B5754A2D}"/>
              </a:ext>
            </a:extLst>
          </p:cNvPr>
          <p:cNvSpPr/>
          <p:nvPr/>
        </p:nvSpPr>
        <p:spPr>
          <a:xfrm>
            <a:off x="1467613" y="2953434"/>
            <a:ext cx="9288548" cy="3167966"/>
          </a:xfrm>
          <a:prstGeom prst="rect">
            <a:avLst/>
          </a:pr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indent="266700" algn="just"/>
            <a:r>
              <a:rPr lang="zh-CN" altLang="zh-CN" sz="2400" b="1" kern="100" dirty="0">
                <a:effectLst/>
                <a:latin typeface="Times New Roman" panose="02020603050405020304" pitchFamily="18" charset="0"/>
                <a:ea typeface="宋体" panose="02010600030101010101" pitchFamily="2" charset="-122"/>
              </a:rPr>
              <a:t>算法</a:t>
            </a:r>
            <a:r>
              <a:rPr lang="en-US" altLang="zh-CN" sz="2400" b="1" kern="100" dirty="0">
                <a:effectLst/>
                <a:latin typeface="Times New Roman" panose="02020603050405020304" pitchFamily="18" charset="0"/>
                <a:ea typeface="宋体" panose="02010600030101010101" pitchFamily="2" charset="-122"/>
              </a:rPr>
              <a:t>6-3</a:t>
            </a:r>
            <a:r>
              <a:rPr lang="zh-CN" altLang="zh-CN" sz="2400" b="1" kern="100" dirty="0">
                <a:effectLst/>
                <a:latin typeface="Times New Roman" panose="02020603050405020304" pitchFamily="18" charset="0"/>
                <a:ea typeface="宋体" panose="02010600030101010101" pitchFamily="2" charset="-122"/>
              </a:rPr>
              <a:t>：</a:t>
            </a:r>
            <a:r>
              <a:rPr lang="zh-CN" altLang="zh-CN" sz="2400" kern="100" dirty="0">
                <a:effectLst/>
                <a:latin typeface="Times New Roman" panose="02020603050405020304" pitchFamily="18" charset="0"/>
                <a:ea typeface="宋体" panose="02010600030101010101" pitchFamily="2" charset="-122"/>
              </a:rPr>
              <a:t>二叉堆的插入操作</a:t>
            </a:r>
            <a:r>
              <a:rPr lang="en-US" altLang="zh-CN" sz="2400" kern="100" dirty="0">
                <a:effectLst/>
                <a:latin typeface="Times New Roman" panose="02020603050405020304" pitchFamily="18" charset="0"/>
                <a:ea typeface="宋体" panose="02010600030101010101" pitchFamily="2" charset="-122"/>
              </a:rPr>
              <a:t> Insert(</a:t>
            </a:r>
            <a:r>
              <a:rPr lang="en-US" altLang="zh-CN" sz="2400" i="1" kern="100" dirty="0">
                <a:effectLst/>
                <a:latin typeface="Times New Roman" panose="02020603050405020304" pitchFamily="18" charset="0"/>
                <a:ea typeface="宋体" panose="02010600030101010101" pitchFamily="2" charset="-122"/>
              </a:rPr>
              <a:t>h, x</a:t>
            </a:r>
            <a:r>
              <a:rPr lang="en-US" altLang="zh-CN" sz="2400" kern="100" dirty="0">
                <a:effectLst/>
                <a:latin typeface="Times New Roman" panose="02020603050405020304" pitchFamily="18" charset="0"/>
                <a:ea typeface="宋体" panose="02010600030101010101" pitchFamily="2" charset="-122"/>
              </a:rPr>
              <a:t>)</a:t>
            </a:r>
            <a:endParaRPr lang="zh-CN" altLang="zh-CN" sz="2400" kern="100" dirty="0">
              <a:effectLst/>
              <a:latin typeface="Times New Roman" panose="02020603050405020304" pitchFamily="18" charset="0"/>
              <a:ea typeface="宋体" panose="02010600030101010101" pitchFamily="2" charset="-122"/>
            </a:endParaRPr>
          </a:p>
          <a:p>
            <a:pPr indent="266700" algn="just"/>
            <a:r>
              <a:rPr lang="zh-CN" altLang="zh-CN" sz="2400" b="1" kern="100" dirty="0">
                <a:effectLst/>
                <a:latin typeface="Times New Roman" panose="02020603050405020304" pitchFamily="18" charset="0"/>
                <a:ea typeface="宋体" panose="02010600030101010101" pitchFamily="2" charset="-122"/>
              </a:rPr>
              <a:t>输入：</a:t>
            </a:r>
            <a:r>
              <a:rPr lang="zh-CN" altLang="zh-CN" sz="2400" kern="100" dirty="0">
                <a:effectLst/>
                <a:latin typeface="Times New Roman" panose="02020603050405020304" pitchFamily="18" charset="0"/>
                <a:ea typeface="宋体" panose="02010600030101010101" pitchFamily="2" charset="-122"/>
              </a:rPr>
              <a:t>堆 </a:t>
            </a:r>
            <a:r>
              <a:rPr lang="en-US" altLang="zh-CN" sz="2400" i="1" kern="100" dirty="0">
                <a:effectLst/>
                <a:latin typeface="Times New Roman" panose="02020603050405020304" pitchFamily="18" charset="0"/>
                <a:ea typeface="宋体" panose="02010600030101010101" pitchFamily="2" charset="-122"/>
              </a:rPr>
              <a:t>h</a:t>
            </a:r>
            <a:r>
              <a:rPr lang="en-US" altLang="zh-CN" sz="2400" kern="100" dirty="0">
                <a:effectLst/>
                <a:latin typeface="Times New Roman" panose="02020603050405020304" pitchFamily="18" charset="0"/>
                <a:ea typeface="宋体" panose="02010600030101010101" pitchFamily="2" charset="-122"/>
              </a:rPr>
              <a:t> </a:t>
            </a:r>
            <a:r>
              <a:rPr lang="zh-CN" altLang="zh-CN" sz="2400" kern="100" dirty="0">
                <a:effectLst/>
                <a:latin typeface="Times New Roman" panose="02020603050405020304" pitchFamily="18" charset="0"/>
                <a:ea typeface="宋体" panose="02010600030101010101" pitchFamily="2" charset="-122"/>
              </a:rPr>
              <a:t>和待插入元素 </a:t>
            </a:r>
            <a:r>
              <a:rPr lang="en-US" altLang="zh-CN" sz="2400" i="1" kern="100" dirty="0">
                <a:effectLst/>
                <a:latin typeface="Times New Roman" panose="02020603050405020304" pitchFamily="18" charset="0"/>
                <a:ea typeface="宋体" panose="02010600030101010101" pitchFamily="2" charset="-122"/>
              </a:rPr>
              <a:t>x</a:t>
            </a:r>
            <a:endParaRPr lang="zh-CN" altLang="zh-CN" sz="2400" kern="100" dirty="0">
              <a:effectLst/>
              <a:latin typeface="Times New Roman" panose="02020603050405020304" pitchFamily="18" charset="0"/>
              <a:ea typeface="宋体" panose="02010600030101010101" pitchFamily="2" charset="-122"/>
            </a:endParaRPr>
          </a:p>
          <a:p>
            <a:pPr indent="266700" algn="just"/>
            <a:r>
              <a:rPr lang="zh-CN" altLang="zh-CN" sz="2400" b="1" kern="100" dirty="0">
                <a:effectLst/>
                <a:latin typeface="Times New Roman" panose="02020603050405020304" pitchFamily="18" charset="0"/>
                <a:ea typeface="宋体" panose="02010600030101010101" pitchFamily="2" charset="-122"/>
              </a:rPr>
              <a:t>输出：</a:t>
            </a:r>
            <a:r>
              <a:rPr lang="zh-CN" altLang="zh-CN" sz="2400" kern="100" dirty="0">
                <a:effectLst/>
                <a:latin typeface="Times New Roman" panose="02020603050405020304" pitchFamily="18" charset="0"/>
                <a:ea typeface="宋体" panose="02010600030101010101" pitchFamily="2" charset="-122"/>
              </a:rPr>
              <a:t>将元素插入后的堆</a:t>
            </a:r>
          </a:p>
          <a:p>
            <a:pPr marL="342900" lvl="0" indent="-342900" algn="just">
              <a:buFont typeface="+mj-lt"/>
              <a:buAutoNum type="arabicPeriod"/>
              <a:tabLst>
                <a:tab pos="269875" algn="l"/>
              </a:tabLst>
            </a:pPr>
            <a:r>
              <a:rPr lang="en-US" altLang="zh-CN" sz="2400" i="1" kern="100" dirty="0" err="1">
                <a:effectLst/>
                <a:latin typeface="Times New Roman" panose="02020603050405020304" pitchFamily="18" charset="0"/>
                <a:ea typeface="宋体" panose="02010600030101010101" pitchFamily="2" charset="-122"/>
              </a:rPr>
              <a:t>h.size</a:t>
            </a:r>
            <a:r>
              <a:rPr lang="en-US" altLang="zh-CN" sz="2400" i="1" kern="100" dirty="0">
                <a:effectLst/>
                <a:latin typeface="Times New Roman" panose="02020603050405020304" pitchFamily="18" charset="0"/>
                <a:ea typeface="宋体" panose="02010600030101010101" pitchFamily="2" charset="-122"/>
              </a:rPr>
              <a:t> ← </a:t>
            </a:r>
            <a:r>
              <a:rPr lang="en-US" altLang="zh-CN" sz="2400" i="1" kern="100" dirty="0" err="1">
                <a:effectLst/>
                <a:latin typeface="Times New Roman" panose="02020603050405020304" pitchFamily="18" charset="0"/>
                <a:ea typeface="宋体" panose="02010600030101010101" pitchFamily="2" charset="-122"/>
              </a:rPr>
              <a:t>h.size</a:t>
            </a:r>
            <a:r>
              <a:rPr lang="en-US" altLang="zh-CN" sz="2400" kern="100" dirty="0">
                <a:effectLst/>
                <a:latin typeface="Times New Roman" panose="02020603050405020304" pitchFamily="18" charset="0"/>
                <a:ea typeface="宋体" panose="02010600030101010101" pitchFamily="2" charset="-122"/>
              </a:rPr>
              <a:t> + 1</a:t>
            </a:r>
            <a:r>
              <a:rPr lang="zh-CN" altLang="en-US" sz="2400" kern="100" dirty="0">
                <a:effectLst/>
                <a:latin typeface="Times New Roman" panose="02020603050405020304" pitchFamily="18" charset="0"/>
                <a:ea typeface="宋体" panose="02010600030101010101" pitchFamily="2" charset="-122"/>
              </a:rPr>
              <a:t>  </a:t>
            </a:r>
            <a:r>
              <a:rPr lang="en-US" altLang="zh-CN" sz="2400" kern="100" dirty="0">
                <a:effectLst/>
                <a:latin typeface="Times New Roman" panose="02020603050405020304" pitchFamily="18" charset="0"/>
                <a:ea typeface="宋体" panose="02010600030101010101" pitchFamily="2" charset="-122"/>
              </a:rPr>
              <a:t>//</a:t>
            </a:r>
            <a:r>
              <a:rPr lang="zh-CN" altLang="en-US" sz="2400" kern="100" dirty="0">
                <a:effectLst/>
                <a:latin typeface="Times New Roman" panose="02020603050405020304" pitchFamily="18" charset="0"/>
                <a:ea typeface="宋体" panose="02010600030101010101" pitchFamily="2" charset="-122"/>
              </a:rPr>
              <a:t>堆的长度加</a:t>
            </a:r>
            <a:r>
              <a:rPr lang="en-US" altLang="zh-CN" sz="2400" kern="100" dirty="0">
                <a:effectLst/>
                <a:latin typeface="Times New Roman" panose="02020603050405020304" pitchFamily="18" charset="0"/>
                <a:ea typeface="宋体" panose="02010600030101010101" pitchFamily="2" charset="-122"/>
              </a:rPr>
              <a:t>1</a:t>
            </a:r>
            <a:endParaRPr lang="zh-CN" altLang="zh-CN" sz="24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2400" i="1" kern="100" dirty="0">
                <a:effectLst/>
                <a:latin typeface="Times New Roman" panose="02020603050405020304" pitchFamily="18" charset="0"/>
                <a:ea typeface="宋体" panose="02010600030101010101" pitchFamily="2" charset="-122"/>
              </a:rPr>
              <a:t>last</a:t>
            </a:r>
            <a:r>
              <a:rPr lang="en-US" altLang="zh-CN" sz="2400" kern="100" dirty="0">
                <a:effectLst/>
                <a:latin typeface="Times New Roman" panose="02020603050405020304" pitchFamily="18" charset="0"/>
                <a:ea typeface="宋体" panose="02010600030101010101" pitchFamily="2" charset="-122"/>
              </a:rPr>
              <a:t> ← </a:t>
            </a:r>
            <a:r>
              <a:rPr lang="en-US" altLang="zh-CN" sz="2400" i="1" kern="100" dirty="0" err="1">
                <a:effectLst/>
                <a:latin typeface="Times New Roman" panose="02020603050405020304" pitchFamily="18" charset="0"/>
                <a:ea typeface="宋体" panose="02010600030101010101" pitchFamily="2" charset="-122"/>
              </a:rPr>
              <a:t>h.size</a:t>
            </a:r>
            <a:endParaRPr lang="zh-CN" altLang="zh-CN" sz="24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2400" i="1" kern="100" dirty="0" err="1">
                <a:effectLst/>
                <a:latin typeface="Times New Roman" panose="02020603050405020304" pitchFamily="18" charset="0"/>
                <a:ea typeface="宋体" panose="02010600030101010101" pitchFamily="2" charset="-122"/>
              </a:rPr>
              <a:t>h.data</a:t>
            </a:r>
            <a:r>
              <a:rPr lang="en-US" altLang="zh-CN" sz="2400" kern="100" dirty="0">
                <a:effectLst/>
                <a:latin typeface="Times New Roman" panose="02020603050405020304" pitchFamily="18" charset="0"/>
                <a:ea typeface="宋体" panose="02010600030101010101" pitchFamily="2" charset="-122"/>
              </a:rPr>
              <a:t>[</a:t>
            </a:r>
            <a:r>
              <a:rPr lang="en-US" altLang="zh-CN" sz="2400" i="1" kern="100" dirty="0">
                <a:effectLst/>
                <a:latin typeface="Times New Roman" panose="02020603050405020304" pitchFamily="18" charset="0"/>
                <a:ea typeface="宋体" panose="02010600030101010101" pitchFamily="2" charset="-122"/>
              </a:rPr>
              <a:t>last</a:t>
            </a:r>
            <a:r>
              <a:rPr lang="en-US" altLang="zh-CN" sz="2400" kern="100" dirty="0">
                <a:effectLst/>
                <a:latin typeface="Times New Roman" panose="02020603050405020304" pitchFamily="18" charset="0"/>
                <a:ea typeface="宋体" panose="02010600030101010101" pitchFamily="2" charset="-122"/>
              </a:rPr>
              <a:t>] ← </a:t>
            </a:r>
            <a:r>
              <a:rPr lang="en-US" altLang="zh-CN" sz="2400" i="1" kern="100" dirty="0">
                <a:effectLst/>
                <a:latin typeface="Times New Roman" panose="02020603050405020304" pitchFamily="18" charset="0"/>
                <a:ea typeface="宋体" panose="02010600030101010101" pitchFamily="2" charset="-122"/>
              </a:rPr>
              <a:t>x  </a:t>
            </a:r>
            <a:r>
              <a:rPr lang="en-US" altLang="zh-CN" sz="2400" kern="100" dirty="0">
                <a:effectLst/>
                <a:latin typeface="Times New Roman" panose="02020603050405020304" pitchFamily="18" charset="0"/>
                <a:ea typeface="宋体" panose="02010600030101010101" pitchFamily="2" charset="-122"/>
              </a:rPr>
              <a:t>//</a:t>
            </a:r>
            <a:r>
              <a:rPr lang="zh-CN" altLang="zh-CN" sz="2400" kern="100" dirty="0">
                <a:solidFill>
                  <a:srgbClr val="FFFF00"/>
                </a:solidFill>
                <a:effectLst/>
                <a:latin typeface="Times New Roman" panose="02020603050405020304" pitchFamily="18" charset="0"/>
                <a:ea typeface="宋体" panose="02010600030101010101" pitchFamily="2" charset="-122"/>
              </a:rPr>
              <a:t>暂时将</a:t>
            </a:r>
            <a:r>
              <a:rPr lang="en-US" altLang="zh-CN" sz="2400" i="1" kern="100" dirty="0">
                <a:solidFill>
                  <a:srgbClr val="FFFF00"/>
                </a:solidFill>
                <a:effectLst/>
                <a:latin typeface="Times New Roman" panose="02020603050405020304" pitchFamily="18" charset="0"/>
                <a:ea typeface="宋体" panose="02010600030101010101" pitchFamily="2" charset="-122"/>
              </a:rPr>
              <a:t>x</a:t>
            </a:r>
            <a:r>
              <a:rPr lang="zh-CN" altLang="zh-CN" sz="2400" kern="100" dirty="0">
                <a:solidFill>
                  <a:srgbClr val="FFFF00"/>
                </a:solidFill>
                <a:effectLst/>
                <a:latin typeface="Times New Roman" panose="02020603050405020304" pitchFamily="18" charset="0"/>
                <a:ea typeface="宋体" panose="02010600030101010101" pitchFamily="2" charset="-122"/>
              </a:rPr>
              <a:t>放入最后一个元素的位置</a:t>
            </a:r>
          </a:p>
          <a:p>
            <a:pPr marL="342900" lvl="0" indent="-342900" algn="just">
              <a:buFont typeface="+mj-lt"/>
              <a:buAutoNum type="arabicPeriod"/>
              <a:tabLst>
                <a:tab pos="269875" algn="l"/>
              </a:tabLst>
            </a:pPr>
            <a:r>
              <a:rPr lang="en-US" altLang="zh-CN" sz="2400" kern="100" dirty="0" err="1">
                <a:effectLst/>
                <a:latin typeface="Times New Roman" panose="02020603050405020304" pitchFamily="18" charset="0"/>
                <a:ea typeface="宋体" panose="02010600030101010101" pitchFamily="2" charset="-122"/>
              </a:rPr>
              <a:t>SiftUp</a:t>
            </a:r>
            <a:r>
              <a:rPr lang="en-US" altLang="zh-CN" sz="2400" kern="100" dirty="0">
                <a:effectLst/>
                <a:latin typeface="Times New Roman" panose="02020603050405020304" pitchFamily="18" charset="0"/>
                <a:ea typeface="宋体" panose="02010600030101010101" pitchFamily="2" charset="-122"/>
              </a:rPr>
              <a:t>(</a:t>
            </a:r>
            <a:r>
              <a:rPr lang="en-US" altLang="zh-CN" sz="2400" i="1" kern="100" dirty="0">
                <a:effectLst/>
                <a:latin typeface="Times New Roman" panose="02020603050405020304" pitchFamily="18" charset="0"/>
                <a:ea typeface="宋体" panose="02010600030101010101" pitchFamily="2" charset="-122"/>
              </a:rPr>
              <a:t>h</a:t>
            </a:r>
            <a:r>
              <a:rPr lang="en-US" altLang="zh-CN" sz="2400" kern="100" dirty="0">
                <a:effectLst/>
                <a:latin typeface="Times New Roman" panose="02020603050405020304" pitchFamily="18" charset="0"/>
                <a:ea typeface="宋体" panose="02010600030101010101" pitchFamily="2" charset="-122"/>
              </a:rPr>
              <a:t>, </a:t>
            </a:r>
            <a:r>
              <a:rPr lang="en-US" altLang="zh-CN" sz="2400" i="1" kern="100" dirty="0">
                <a:effectLst/>
                <a:latin typeface="Times New Roman" panose="02020603050405020304" pitchFamily="18" charset="0"/>
                <a:ea typeface="宋体" panose="02010600030101010101" pitchFamily="2" charset="-122"/>
              </a:rPr>
              <a:t>last</a:t>
            </a:r>
            <a:r>
              <a:rPr lang="en-US" altLang="zh-CN" sz="2400" kern="100" dirty="0">
                <a:effectLst/>
                <a:latin typeface="Times New Roman" panose="02020603050405020304" pitchFamily="18" charset="0"/>
                <a:ea typeface="宋体" panose="02010600030101010101" pitchFamily="2" charset="-122"/>
              </a:rPr>
              <a:t>)  //</a:t>
            </a:r>
            <a:r>
              <a:rPr lang="zh-CN" altLang="zh-CN" sz="2400" kern="100" dirty="0">
                <a:effectLst/>
                <a:latin typeface="Times New Roman" panose="02020603050405020304" pitchFamily="18" charset="0"/>
                <a:ea typeface="宋体" panose="02010600030101010101" pitchFamily="2" charset="-122"/>
              </a:rPr>
              <a:t>从最后一个位置上调</a:t>
            </a:r>
          </a:p>
        </p:txBody>
      </p:sp>
    </p:spTree>
    <p:extLst>
      <p:ext uri="{BB962C8B-B14F-4D97-AF65-F5344CB8AC3E}">
        <p14:creationId xmlns:p14="http://schemas.microsoft.com/office/powerpoint/2010/main" val="1686555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sp>
        <p:nvSpPr>
          <p:cNvPr id="7" name="矩形 6"/>
          <p:cNvSpPr/>
          <p:nvPr/>
        </p:nvSpPr>
        <p:spPr>
          <a:xfrm>
            <a:off x="4593028" y="3439840"/>
            <a:ext cx="3005951" cy="769441"/>
          </a:xfrm>
          <a:prstGeom prst="rect">
            <a:avLst/>
          </a:prstGeom>
        </p:spPr>
        <p:txBody>
          <a:bodyPr wrap="none">
            <a:spAutoFit/>
          </a:bodyPr>
          <a:lstStyle/>
          <a:p>
            <a:pPr algn="ctr"/>
            <a:r>
              <a:rPr lang="zh-CN" altLang="en-US"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优先级队列</a:t>
            </a:r>
          </a:p>
        </p:txBody>
      </p:sp>
      <p:sp>
        <p:nvSpPr>
          <p:cNvPr id="8" name="矩形 7"/>
          <p:cNvSpPr/>
          <p:nvPr/>
        </p:nvSpPr>
        <p:spPr>
          <a:xfrm>
            <a:off x="5261476" y="2445722"/>
            <a:ext cx="1669048" cy="646331"/>
          </a:xfrm>
          <a:prstGeom prst="rect">
            <a:avLst/>
          </a:prstGeom>
        </p:spPr>
        <p:txBody>
          <a:bodyPr wrap="none">
            <a:spAutoFit/>
          </a:bodyPr>
          <a:lstStyle/>
          <a:p>
            <a:pPr algn="ct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 </a:t>
            </a:r>
            <a:r>
              <a:rPr lang="en-US" altLang="zh-CN"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 </a:t>
            </a: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章</a:t>
            </a:r>
          </a:p>
        </p:txBody>
      </p:sp>
      <p:sp>
        <p:nvSpPr>
          <p:cNvPr id="30" name="文本框 29">
            <a:extLst>
              <a:ext uri="{FF2B5EF4-FFF2-40B4-BE49-F238E27FC236}">
                <a16:creationId xmlns:a16="http://schemas.microsoft.com/office/drawing/2014/main" id="{01EF47B7-ACB2-48A4-B6FF-CD0A170062B0}"/>
              </a:ext>
            </a:extLst>
          </p:cNvPr>
          <p:cNvSpPr txBox="1"/>
          <p:nvPr/>
        </p:nvSpPr>
        <p:spPr>
          <a:xfrm>
            <a:off x="4034782" y="4861769"/>
            <a:ext cx="4122438" cy="430374"/>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韩文弢</a:t>
            </a:r>
          </a:p>
        </p:txBody>
      </p:sp>
      <p:sp>
        <p:nvSpPr>
          <p:cNvPr id="31" name="文本框 30">
            <a:extLst>
              <a:ext uri="{FF2B5EF4-FFF2-40B4-BE49-F238E27FC236}">
                <a16:creationId xmlns:a16="http://schemas.microsoft.com/office/drawing/2014/main" id="{450B8CC5-78DC-4EBA-8877-DC819C7FB976}"/>
              </a:ext>
            </a:extLst>
          </p:cNvPr>
          <p:cNvSpPr txBox="1"/>
          <p:nvPr/>
        </p:nvSpPr>
        <p:spPr>
          <a:xfrm>
            <a:off x="3016738" y="5305446"/>
            <a:ext cx="6158524" cy="396583"/>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清华大学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6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15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30"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二叉堆的删除操作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6.3 </a:t>
            </a:r>
            <a:r>
              <a:rPr lang="zh-CN" altLang="en-US" dirty="0"/>
              <a:t>二叉堆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r>
              <a:rPr lang="zh-CN" altLang="en-US" b="1" dirty="0">
                <a:solidFill>
                  <a:srgbClr val="009999"/>
                </a:solidFill>
              </a:rPr>
              <a:t>删除</a:t>
            </a:r>
            <a:r>
              <a:rPr lang="zh-CN" altLang="en-US" dirty="0"/>
              <a:t>操作：</a:t>
            </a:r>
            <a:endParaRPr lang="en-US" altLang="zh-CN" dirty="0"/>
          </a:p>
          <a:p>
            <a:r>
              <a:rPr lang="zh-CN" altLang="en-US" dirty="0"/>
              <a:t>删除操作所要提取的最小元素就是堆中的第一个元素，然后可以把堆中的最后一个元素挪到第一个位置，并通过下调操作将这个元素调整到合适的位置，时间复杂度是</a:t>
            </a:r>
            <a:r>
              <a:rPr lang="en-US" altLang="zh-CN" dirty="0"/>
              <a:t>O(log n)</a:t>
            </a:r>
            <a:r>
              <a:rPr lang="zh-CN" altLang="en-US" dirty="0"/>
              <a:t>。删除操作算法如下所示。</a:t>
            </a:r>
            <a:endParaRPr lang="en-CN" dirty="0"/>
          </a:p>
        </p:txBody>
      </p:sp>
      <p:sp>
        <p:nvSpPr>
          <p:cNvPr id="10" name="Rectangle 4">
            <a:extLst>
              <a:ext uri="{FF2B5EF4-FFF2-40B4-BE49-F238E27FC236}">
                <a16:creationId xmlns:a16="http://schemas.microsoft.com/office/drawing/2014/main" id="{A2298019-5B43-492A-936C-A923B5754A2D}"/>
              </a:ext>
            </a:extLst>
          </p:cNvPr>
          <p:cNvSpPr/>
          <p:nvPr/>
        </p:nvSpPr>
        <p:spPr>
          <a:xfrm>
            <a:off x="896852" y="2978833"/>
            <a:ext cx="10430069" cy="3355291"/>
          </a:xfrm>
          <a:prstGeom prst="rect">
            <a:avLst/>
          </a:pr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indent="266700" algn="just"/>
            <a:r>
              <a:rPr lang="zh-CN" altLang="zh-CN" sz="2000" b="1" kern="100" dirty="0">
                <a:effectLst/>
                <a:latin typeface="Times New Roman" panose="02020603050405020304" pitchFamily="18" charset="0"/>
                <a:ea typeface="宋体" panose="02010600030101010101" pitchFamily="2" charset="-122"/>
              </a:rPr>
              <a:t>算法</a:t>
            </a:r>
            <a:r>
              <a:rPr lang="en-US" altLang="zh-CN" sz="2000" b="1" kern="100" dirty="0">
                <a:effectLst/>
                <a:latin typeface="Times New Roman" panose="02020603050405020304" pitchFamily="18" charset="0"/>
                <a:ea typeface="宋体" panose="02010600030101010101" pitchFamily="2" charset="-122"/>
              </a:rPr>
              <a:t>6-4</a:t>
            </a:r>
            <a:r>
              <a:rPr lang="zh-CN" altLang="zh-CN" sz="2000" b="1" kern="100" dirty="0">
                <a:effectLst/>
                <a:latin typeface="Times New Roman" panose="02020603050405020304" pitchFamily="18" charset="0"/>
                <a:ea typeface="宋体" panose="02010600030101010101" pitchFamily="2" charset="-122"/>
              </a:rPr>
              <a:t>：</a:t>
            </a:r>
            <a:r>
              <a:rPr lang="zh-CN" altLang="zh-CN" sz="2000" kern="100" dirty="0">
                <a:effectLst/>
                <a:latin typeface="Times New Roman" panose="02020603050405020304" pitchFamily="18" charset="0"/>
                <a:ea typeface="宋体" panose="02010600030101010101" pitchFamily="2" charset="-122"/>
              </a:rPr>
              <a:t>二叉堆的删顶操作 </a:t>
            </a:r>
            <a:r>
              <a:rPr lang="en-US" altLang="zh-CN" sz="2000" kern="100" dirty="0" err="1">
                <a:effectLst/>
                <a:latin typeface="Times New Roman" panose="02020603050405020304" pitchFamily="18" charset="0"/>
                <a:ea typeface="宋体" panose="02010600030101010101" pitchFamily="2" charset="-122"/>
              </a:rPr>
              <a:t>ExtractMin</a:t>
            </a:r>
            <a:r>
              <a:rPr lang="en-US" altLang="zh-CN" sz="2000" kern="100" dirty="0">
                <a:effectLst/>
                <a:latin typeface="Times New Roman" panose="02020603050405020304" pitchFamily="18" charset="0"/>
                <a:ea typeface="宋体" panose="02010600030101010101" pitchFamily="2" charset="-122"/>
              </a:rPr>
              <a:t>(</a:t>
            </a:r>
            <a:r>
              <a:rPr lang="en-US" altLang="zh-CN" sz="2000" i="1" kern="100" dirty="0">
                <a:effectLst/>
                <a:latin typeface="Times New Roman" panose="02020603050405020304" pitchFamily="18" charset="0"/>
                <a:ea typeface="宋体" panose="02010600030101010101" pitchFamily="2" charset="-122"/>
              </a:rPr>
              <a:t>h</a:t>
            </a:r>
            <a:r>
              <a:rPr lang="en-US" altLang="zh-CN" sz="2000" kern="100" dirty="0">
                <a:effectLst/>
                <a:latin typeface="Times New Roman" panose="02020603050405020304" pitchFamily="18" charset="0"/>
                <a:ea typeface="宋体" panose="02010600030101010101" pitchFamily="2" charset="-122"/>
              </a:rPr>
              <a:t>)</a:t>
            </a:r>
            <a:endParaRPr lang="zh-CN" altLang="zh-CN" sz="2000" kern="100" dirty="0">
              <a:effectLst/>
              <a:latin typeface="Times New Roman" panose="02020603050405020304" pitchFamily="18" charset="0"/>
              <a:ea typeface="宋体" panose="02010600030101010101" pitchFamily="2" charset="-122"/>
            </a:endParaRPr>
          </a:p>
          <a:p>
            <a:pPr indent="266700" algn="just"/>
            <a:r>
              <a:rPr lang="zh-CN" altLang="zh-CN" sz="2000" b="1" kern="100" dirty="0">
                <a:effectLst/>
                <a:latin typeface="Times New Roman" panose="02020603050405020304" pitchFamily="18" charset="0"/>
                <a:ea typeface="宋体" panose="02010600030101010101" pitchFamily="2" charset="-122"/>
              </a:rPr>
              <a:t>输入：</a:t>
            </a:r>
            <a:r>
              <a:rPr lang="zh-CN" altLang="zh-CN" sz="2000" kern="100" dirty="0">
                <a:effectLst/>
                <a:latin typeface="Times New Roman" panose="02020603050405020304" pitchFamily="18" charset="0"/>
                <a:ea typeface="宋体" panose="02010600030101010101" pitchFamily="2" charset="-122"/>
              </a:rPr>
              <a:t>堆 </a:t>
            </a:r>
            <a:r>
              <a:rPr lang="en-US" altLang="zh-CN" sz="2000" i="1" kern="100" dirty="0">
                <a:effectLst/>
                <a:latin typeface="Times New Roman" panose="02020603050405020304" pitchFamily="18" charset="0"/>
                <a:ea typeface="宋体" panose="02010600030101010101" pitchFamily="2" charset="-122"/>
              </a:rPr>
              <a:t>h</a:t>
            </a:r>
            <a:endParaRPr lang="zh-CN" altLang="zh-CN" sz="2000" kern="100" dirty="0">
              <a:effectLst/>
              <a:latin typeface="Times New Roman" panose="02020603050405020304" pitchFamily="18" charset="0"/>
              <a:ea typeface="宋体" panose="02010600030101010101" pitchFamily="2" charset="-122"/>
            </a:endParaRPr>
          </a:p>
          <a:p>
            <a:pPr indent="266700" algn="just"/>
            <a:r>
              <a:rPr lang="zh-CN" altLang="zh-CN" sz="2000" b="1" kern="100" dirty="0">
                <a:effectLst/>
                <a:latin typeface="Times New Roman" panose="02020603050405020304" pitchFamily="18" charset="0"/>
                <a:ea typeface="宋体" panose="02010600030101010101" pitchFamily="2" charset="-122"/>
              </a:rPr>
              <a:t>输出：</a:t>
            </a:r>
            <a:r>
              <a:rPr lang="en-US" altLang="zh-CN" sz="2000" i="1" kern="100" dirty="0">
                <a:effectLst/>
                <a:latin typeface="Times New Roman" panose="02020603050405020304" pitchFamily="18" charset="0"/>
                <a:ea typeface="宋体" panose="02010600030101010101" pitchFamily="2" charset="-122"/>
              </a:rPr>
              <a:t>h</a:t>
            </a:r>
            <a:r>
              <a:rPr lang="zh-CN" altLang="zh-CN" sz="2000" kern="100" dirty="0">
                <a:effectLst/>
                <a:latin typeface="Times New Roman" panose="02020603050405020304" pitchFamily="18" charset="0"/>
                <a:ea typeface="宋体" panose="02010600030101010101" pitchFamily="2" charset="-122"/>
              </a:rPr>
              <a:t>中的最小元，以及删除了最小元素后的堆</a:t>
            </a:r>
            <a:r>
              <a:rPr lang="en-US" altLang="zh-CN" sz="2000" i="1" kern="100" dirty="0">
                <a:effectLst/>
                <a:latin typeface="Times New Roman" panose="02020603050405020304" pitchFamily="18" charset="0"/>
                <a:ea typeface="宋体" panose="02010600030101010101" pitchFamily="2" charset="-122"/>
              </a:rPr>
              <a:t>h</a:t>
            </a:r>
            <a:endParaRPr lang="zh-CN" altLang="zh-CN" sz="20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pPr>
            <a:r>
              <a:rPr lang="en-US" altLang="zh-CN" sz="2000" i="1" kern="100" dirty="0" err="1">
                <a:effectLst/>
                <a:latin typeface="Times New Roman" panose="02020603050405020304" pitchFamily="18" charset="0"/>
                <a:ea typeface="宋体" panose="02010600030101010101" pitchFamily="2" charset="-122"/>
              </a:rPr>
              <a:t>min_key</a:t>
            </a:r>
            <a:r>
              <a:rPr lang="en-US" altLang="zh-CN" sz="2000" kern="100" dirty="0">
                <a:effectLst/>
                <a:latin typeface="Times New Roman" panose="02020603050405020304" pitchFamily="18" charset="0"/>
                <a:ea typeface="宋体" panose="02010600030101010101" pitchFamily="2" charset="-122"/>
              </a:rPr>
              <a:t> ← </a:t>
            </a:r>
            <a:r>
              <a:rPr lang="en-US" altLang="zh-CN" sz="2000" i="1" kern="100" dirty="0" err="1">
                <a:effectLst/>
                <a:latin typeface="Times New Roman" panose="02020603050405020304" pitchFamily="18" charset="0"/>
                <a:ea typeface="宋体" panose="02010600030101010101" pitchFamily="2" charset="-122"/>
              </a:rPr>
              <a:t>h.data</a:t>
            </a:r>
            <a:r>
              <a:rPr lang="en-US" altLang="zh-CN" sz="2000" kern="100" dirty="0">
                <a:effectLst/>
                <a:latin typeface="Times New Roman" panose="02020603050405020304" pitchFamily="18" charset="0"/>
                <a:ea typeface="宋体" panose="02010600030101010101" pitchFamily="2" charset="-122"/>
              </a:rPr>
              <a:t>[1]  //</a:t>
            </a:r>
            <a:r>
              <a:rPr lang="zh-CN" altLang="zh-CN" sz="2000" kern="100" dirty="0">
                <a:effectLst/>
                <a:latin typeface="Times New Roman" panose="02020603050405020304" pitchFamily="18" charset="0"/>
                <a:ea typeface="宋体" panose="02010600030101010101" pitchFamily="2" charset="-122"/>
              </a:rPr>
              <a:t>这是将要返回的最小元</a:t>
            </a:r>
          </a:p>
          <a:p>
            <a:pPr marL="342900" lvl="0" indent="-342900" algn="just">
              <a:buFont typeface="+mj-lt"/>
              <a:buAutoNum type="arabicPeriod"/>
            </a:pPr>
            <a:r>
              <a:rPr lang="en-US" altLang="zh-CN" sz="2000" i="1" kern="100" dirty="0">
                <a:effectLst/>
                <a:latin typeface="Times New Roman" panose="02020603050405020304" pitchFamily="18" charset="0"/>
                <a:ea typeface="宋体" panose="02010600030101010101" pitchFamily="2" charset="-122"/>
              </a:rPr>
              <a:t>last ← </a:t>
            </a:r>
            <a:r>
              <a:rPr lang="en-US" altLang="zh-CN" sz="2000" i="1" kern="100" dirty="0" err="1">
                <a:effectLst/>
                <a:latin typeface="Times New Roman" panose="02020603050405020304" pitchFamily="18" charset="0"/>
                <a:ea typeface="宋体" panose="02010600030101010101" pitchFamily="2" charset="-122"/>
              </a:rPr>
              <a:t>h.size</a:t>
            </a:r>
            <a:r>
              <a:rPr lang="en-US" altLang="zh-CN" sz="2000" i="1" kern="100" dirty="0">
                <a:effectLst/>
                <a:latin typeface="Times New Roman" panose="02020603050405020304" pitchFamily="18" charset="0"/>
                <a:ea typeface="宋体" panose="02010600030101010101" pitchFamily="2" charset="-122"/>
              </a:rPr>
              <a:t>  </a:t>
            </a:r>
            <a:r>
              <a:rPr lang="en-US" altLang="zh-CN" sz="2000" kern="100" dirty="0">
                <a:effectLst/>
                <a:latin typeface="Times New Roman" panose="02020603050405020304" pitchFamily="18" charset="0"/>
                <a:ea typeface="宋体" panose="02010600030101010101" pitchFamily="2" charset="-122"/>
              </a:rPr>
              <a:t>//</a:t>
            </a:r>
            <a:r>
              <a:rPr lang="zh-CN" altLang="zh-CN" sz="2000" kern="100" dirty="0">
                <a:effectLst/>
                <a:latin typeface="Times New Roman" panose="02020603050405020304" pitchFamily="18" charset="0"/>
                <a:ea typeface="宋体" panose="02010600030101010101" pitchFamily="2" charset="-122"/>
              </a:rPr>
              <a:t>这是删除前最后一个元素的位置</a:t>
            </a:r>
          </a:p>
          <a:p>
            <a:pPr marL="342900" lvl="0" indent="-342900" algn="just">
              <a:buFont typeface="+mj-lt"/>
              <a:buAutoNum type="arabicPeriod"/>
            </a:pPr>
            <a:r>
              <a:rPr lang="en-US" altLang="zh-CN" sz="2000" i="1" kern="100" dirty="0" err="1">
                <a:effectLst/>
                <a:latin typeface="Times New Roman" panose="02020603050405020304" pitchFamily="18" charset="0"/>
                <a:ea typeface="宋体" panose="02010600030101010101" pitchFamily="2" charset="-122"/>
              </a:rPr>
              <a:t>h.size</a:t>
            </a:r>
            <a:r>
              <a:rPr lang="en-US" altLang="zh-CN" sz="2000" i="1" kern="100" dirty="0">
                <a:effectLst/>
                <a:latin typeface="Times New Roman" panose="02020603050405020304" pitchFamily="18" charset="0"/>
                <a:ea typeface="宋体" panose="02010600030101010101" pitchFamily="2" charset="-122"/>
              </a:rPr>
              <a:t> ← </a:t>
            </a:r>
            <a:r>
              <a:rPr lang="en-US" altLang="zh-CN" sz="2000" i="1" kern="100" dirty="0" err="1">
                <a:effectLst/>
                <a:latin typeface="Times New Roman" panose="02020603050405020304" pitchFamily="18" charset="0"/>
                <a:ea typeface="宋体" panose="02010600030101010101" pitchFamily="2" charset="-122"/>
              </a:rPr>
              <a:t>h.size</a:t>
            </a:r>
            <a:r>
              <a:rPr lang="en-US" altLang="zh-CN" sz="2000" kern="100" dirty="0">
                <a:effectLst/>
                <a:latin typeface="Times New Roman" panose="02020603050405020304" pitchFamily="18" charset="0"/>
                <a:ea typeface="宋体" panose="02010600030101010101" pitchFamily="2" charset="-122"/>
              </a:rPr>
              <a:t> - 1</a:t>
            </a:r>
            <a:endParaRPr lang="zh-CN" altLang="zh-CN" sz="20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pPr>
            <a:r>
              <a:rPr lang="en-US" altLang="zh-CN" sz="2000" i="1" kern="100" dirty="0" err="1">
                <a:effectLst/>
                <a:latin typeface="Times New Roman" panose="02020603050405020304" pitchFamily="18" charset="0"/>
                <a:ea typeface="宋体" panose="02010600030101010101" pitchFamily="2" charset="-122"/>
              </a:rPr>
              <a:t>h.data</a:t>
            </a:r>
            <a:r>
              <a:rPr lang="en-US" altLang="zh-CN" sz="2000" kern="100" dirty="0">
                <a:effectLst/>
                <a:latin typeface="Times New Roman" panose="02020603050405020304" pitchFamily="18" charset="0"/>
                <a:ea typeface="宋体" panose="02010600030101010101" pitchFamily="2" charset="-122"/>
              </a:rPr>
              <a:t>[1] ← </a:t>
            </a:r>
            <a:r>
              <a:rPr lang="en-US" altLang="zh-CN" sz="2000" i="1" kern="100" dirty="0" err="1">
                <a:effectLst/>
                <a:latin typeface="Times New Roman" panose="02020603050405020304" pitchFamily="18" charset="0"/>
                <a:ea typeface="宋体" panose="02010600030101010101" pitchFamily="2" charset="-122"/>
              </a:rPr>
              <a:t>h.data</a:t>
            </a:r>
            <a:r>
              <a:rPr lang="en-US" altLang="zh-CN" sz="2000" kern="100" dirty="0">
                <a:effectLst/>
                <a:latin typeface="Times New Roman" panose="02020603050405020304" pitchFamily="18" charset="0"/>
                <a:ea typeface="宋体" panose="02010600030101010101" pitchFamily="2" charset="-122"/>
              </a:rPr>
              <a:t>[</a:t>
            </a:r>
            <a:r>
              <a:rPr lang="en-US" altLang="zh-CN" sz="2000" i="1" kern="100" dirty="0">
                <a:effectLst/>
                <a:latin typeface="Times New Roman" panose="02020603050405020304" pitchFamily="18" charset="0"/>
                <a:ea typeface="宋体" panose="02010600030101010101" pitchFamily="2" charset="-122"/>
              </a:rPr>
              <a:t>last</a:t>
            </a:r>
            <a:r>
              <a:rPr lang="en-US" altLang="zh-CN" sz="2000" kern="100" dirty="0">
                <a:effectLst/>
                <a:latin typeface="Times New Roman" panose="02020603050405020304" pitchFamily="18" charset="0"/>
                <a:ea typeface="宋体" panose="02010600030101010101" pitchFamily="2" charset="-122"/>
              </a:rPr>
              <a:t>]  //</a:t>
            </a:r>
            <a:r>
              <a:rPr lang="zh-CN" altLang="zh-CN" sz="2000" kern="100" dirty="0">
                <a:effectLst/>
                <a:latin typeface="Times New Roman" panose="02020603050405020304" pitchFamily="18" charset="0"/>
                <a:ea typeface="宋体" panose="02010600030101010101" pitchFamily="2" charset="-122"/>
              </a:rPr>
              <a:t>暂时将删除前最后一个元素放入根的位置</a:t>
            </a:r>
          </a:p>
          <a:p>
            <a:pPr marL="342900" lvl="0" indent="-342900" algn="just">
              <a:buFont typeface="+mj-lt"/>
              <a:buAutoNum type="arabicPeriod"/>
            </a:pPr>
            <a:r>
              <a:rPr lang="en-US" altLang="zh-CN" sz="2000" kern="100" dirty="0" err="1">
                <a:effectLst/>
                <a:latin typeface="Times New Roman" panose="02020603050405020304" pitchFamily="18" charset="0"/>
                <a:ea typeface="宋体" panose="02010600030101010101" pitchFamily="2" charset="-122"/>
              </a:rPr>
              <a:t>SiftDown</a:t>
            </a:r>
            <a:r>
              <a:rPr lang="en-US" altLang="zh-CN" sz="2000" kern="100" dirty="0">
                <a:effectLst/>
                <a:latin typeface="Times New Roman" panose="02020603050405020304" pitchFamily="18" charset="0"/>
                <a:ea typeface="宋体" panose="02010600030101010101" pitchFamily="2" charset="-122"/>
              </a:rPr>
              <a:t>(</a:t>
            </a:r>
            <a:r>
              <a:rPr lang="en-US" altLang="zh-CN" sz="2000" i="1" kern="100" dirty="0">
                <a:effectLst/>
                <a:latin typeface="Times New Roman" panose="02020603050405020304" pitchFamily="18" charset="0"/>
                <a:ea typeface="宋体" panose="02010600030101010101" pitchFamily="2" charset="-122"/>
              </a:rPr>
              <a:t>h</a:t>
            </a:r>
            <a:r>
              <a:rPr lang="en-US" altLang="zh-CN" sz="2000" kern="100" dirty="0">
                <a:effectLst/>
                <a:latin typeface="Times New Roman" panose="02020603050405020304" pitchFamily="18" charset="0"/>
                <a:ea typeface="宋体" panose="02010600030101010101" pitchFamily="2" charset="-122"/>
              </a:rPr>
              <a:t>, 1)  //</a:t>
            </a:r>
            <a:r>
              <a:rPr lang="zh-CN" altLang="zh-CN" sz="2000" kern="100" dirty="0">
                <a:effectLst/>
                <a:latin typeface="Times New Roman" panose="02020603050405020304" pitchFamily="18" charset="0"/>
                <a:ea typeface="宋体" panose="02010600030101010101" pitchFamily="2" charset="-122"/>
              </a:rPr>
              <a:t>从根结点下调</a:t>
            </a:r>
          </a:p>
          <a:p>
            <a:pPr marL="342900" lvl="0" indent="-342900" algn="just">
              <a:buFont typeface="+mj-lt"/>
              <a:buAutoNum type="arabicPeriod"/>
            </a:pPr>
            <a:r>
              <a:rPr lang="en-US" altLang="zh-CN" sz="2000" b="1" kern="100" dirty="0">
                <a:effectLst/>
                <a:latin typeface="Times New Roman" panose="02020603050405020304" pitchFamily="18" charset="0"/>
                <a:ea typeface="宋体" panose="02010600030101010101" pitchFamily="2" charset="-122"/>
              </a:rPr>
              <a:t>return </a:t>
            </a:r>
            <a:r>
              <a:rPr lang="en-US" altLang="zh-CN" sz="2000" i="1" kern="100" dirty="0" err="1">
                <a:effectLst/>
                <a:latin typeface="Times New Roman" panose="02020603050405020304" pitchFamily="18" charset="0"/>
                <a:ea typeface="宋体" panose="02010600030101010101" pitchFamily="2" charset="-122"/>
              </a:rPr>
              <a:t>min_key</a:t>
            </a:r>
            <a:endParaRPr lang="zh-CN" altLang="zh-CN" sz="20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721992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二叉堆的朴素建堆操作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6.3 </a:t>
            </a:r>
            <a:r>
              <a:rPr lang="zh-CN" altLang="en-US" dirty="0"/>
              <a:t>二叉堆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r>
              <a:rPr lang="zh-CN" altLang="en-US" dirty="0"/>
              <a:t>朴素</a:t>
            </a:r>
            <a:r>
              <a:rPr lang="zh-CN" altLang="en-US" b="1" dirty="0">
                <a:solidFill>
                  <a:srgbClr val="009999"/>
                </a:solidFill>
              </a:rPr>
              <a:t>建堆</a:t>
            </a:r>
            <a:r>
              <a:rPr lang="zh-CN" altLang="en-US" dirty="0"/>
              <a:t>操作：</a:t>
            </a:r>
            <a:endParaRPr lang="en-US" altLang="zh-CN" dirty="0"/>
          </a:p>
          <a:p>
            <a:r>
              <a:rPr lang="zh-CN" altLang="en-US" dirty="0"/>
              <a:t>对于任意一组元素，可以通过逐个上调的方式把它们转化为一个堆，相当于依次插入堆中，算法如下所示。</a:t>
            </a:r>
            <a:endParaRPr lang="en-US" altLang="zh-CN" dirty="0"/>
          </a:p>
          <a:p>
            <a:endParaRPr lang="en-US" dirty="0"/>
          </a:p>
          <a:p>
            <a:endParaRPr lang="en-US" dirty="0"/>
          </a:p>
          <a:p>
            <a:endParaRPr lang="en-US" dirty="0"/>
          </a:p>
          <a:p>
            <a:endParaRPr lang="en-US" dirty="0"/>
          </a:p>
          <a:p>
            <a:endParaRPr lang="en-US" dirty="0"/>
          </a:p>
          <a:p>
            <a:endParaRPr lang="en-US" dirty="0"/>
          </a:p>
          <a:p>
            <a:r>
              <a:rPr lang="zh-CN" altLang="en-US" dirty="0"/>
              <a:t>使用上述方法进行建堆，堆中后一半的元素进行上调时都可能需要</a:t>
            </a:r>
            <a:r>
              <a:rPr lang="en-US" dirty="0"/>
              <a:t>O(log n)</a:t>
            </a:r>
            <a:r>
              <a:rPr lang="zh-CN" altLang="en-US" dirty="0"/>
              <a:t>的时间，因此总的时间复杂度是</a:t>
            </a:r>
            <a:r>
              <a:rPr lang="en-US" dirty="0"/>
              <a:t>O(n log n)。</a:t>
            </a:r>
            <a:endParaRPr lang="en-CN" dirty="0"/>
          </a:p>
        </p:txBody>
      </p:sp>
      <p:sp>
        <p:nvSpPr>
          <p:cNvPr id="10" name="Rectangle 4">
            <a:extLst>
              <a:ext uri="{FF2B5EF4-FFF2-40B4-BE49-F238E27FC236}">
                <a16:creationId xmlns:a16="http://schemas.microsoft.com/office/drawing/2014/main" id="{A2298019-5B43-492A-936C-A923B5754A2D}"/>
              </a:ext>
            </a:extLst>
          </p:cNvPr>
          <p:cNvSpPr/>
          <p:nvPr/>
        </p:nvSpPr>
        <p:spPr>
          <a:xfrm>
            <a:off x="923731" y="2606040"/>
            <a:ext cx="10430069" cy="2575560"/>
          </a:xfrm>
          <a:prstGeom prst="rect">
            <a:avLst/>
          </a:pr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indent="266700" algn="just"/>
            <a:r>
              <a:rPr lang="zh-CN" altLang="zh-CN" sz="2000" b="1" kern="100" dirty="0">
                <a:effectLst/>
                <a:latin typeface="Times New Roman" panose="02020603050405020304" pitchFamily="18" charset="0"/>
                <a:ea typeface="宋体" panose="02010600030101010101" pitchFamily="2" charset="-122"/>
              </a:rPr>
              <a:t>算法</a:t>
            </a:r>
            <a:r>
              <a:rPr lang="en-US" altLang="zh-CN" sz="2000" b="1" kern="100" dirty="0">
                <a:effectLst/>
                <a:latin typeface="Times New Roman" panose="02020603050405020304" pitchFamily="18" charset="0"/>
                <a:ea typeface="宋体" panose="02010600030101010101" pitchFamily="2" charset="-122"/>
              </a:rPr>
              <a:t>6-5</a:t>
            </a:r>
            <a:r>
              <a:rPr lang="zh-CN" altLang="zh-CN" sz="2000" b="1" kern="100" dirty="0">
                <a:effectLst/>
                <a:latin typeface="Times New Roman" panose="02020603050405020304" pitchFamily="18" charset="0"/>
                <a:ea typeface="宋体" panose="02010600030101010101" pitchFamily="2" charset="-122"/>
              </a:rPr>
              <a:t>：</a:t>
            </a:r>
            <a:r>
              <a:rPr lang="zh-CN" altLang="zh-CN" sz="2000" kern="100" dirty="0">
                <a:effectLst/>
                <a:latin typeface="Times New Roman" panose="02020603050405020304" pitchFamily="18" charset="0"/>
                <a:ea typeface="宋体" panose="02010600030101010101" pitchFamily="2" charset="-122"/>
              </a:rPr>
              <a:t>二叉堆的朴素建堆操作</a:t>
            </a:r>
            <a:r>
              <a:rPr lang="en-US" altLang="zh-CN" sz="2000" kern="100" dirty="0">
                <a:effectLst/>
                <a:latin typeface="Times New Roman" panose="02020603050405020304" pitchFamily="18" charset="0"/>
                <a:ea typeface="宋体" panose="02010600030101010101" pitchFamily="2" charset="-122"/>
              </a:rPr>
              <a:t> </a:t>
            </a:r>
            <a:r>
              <a:rPr lang="en-US" altLang="zh-CN" sz="2000" kern="100" dirty="0" err="1">
                <a:effectLst/>
                <a:latin typeface="Times New Roman" panose="02020603050405020304" pitchFamily="18" charset="0"/>
                <a:ea typeface="宋体" panose="02010600030101010101" pitchFamily="2" charset="-122"/>
              </a:rPr>
              <a:t>MakeHeapUp</a:t>
            </a:r>
            <a:r>
              <a:rPr lang="en-US" altLang="zh-CN" sz="2000" kern="100" dirty="0">
                <a:effectLst/>
                <a:latin typeface="Times New Roman" panose="02020603050405020304" pitchFamily="18" charset="0"/>
                <a:ea typeface="宋体" panose="02010600030101010101" pitchFamily="2" charset="-122"/>
              </a:rPr>
              <a:t>(</a:t>
            </a:r>
            <a:r>
              <a:rPr lang="en-US" altLang="zh-CN" sz="2000" i="1" kern="100" dirty="0">
                <a:effectLst/>
                <a:latin typeface="Times New Roman" panose="02020603050405020304" pitchFamily="18" charset="0"/>
                <a:ea typeface="宋体" panose="02010600030101010101" pitchFamily="2" charset="-122"/>
              </a:rPr>
              <a:t>h</a:t>
            </a:r>
            <a:r>
              <a:rPr lang="en-US" altLang="zh-CN" sz="2000" kern="100" dirty="0">
                <a:effectLst/>
                <a:latin typeface="Times New Roman" panose="02020603050405020304" pitchFamily="18" charset="0"/>
                <a:ea typeface="宋体" panose="02010600030101010101" pitchFamily="2" charset="-122"/>
              </a:rPr>
              <a:t>)</a:t>
            </a:r>
            <a:endParaRPr lang="zh-CN" altLang="zh-CN" sz="2000" kern="100" dirty="0">
              <a:effectLst/>
              <a:latin typeface="Times New Roman" panose="02020603050405020304" pitchFamily="18" charset="0"/>
              <a:ea typeface="宋体" panose="02010600030101010101" pitchFamily="2" charset="-122"/>
            </a:endParaRPr>
          </a:p>
          <a:p>
            <a:pPr indent="266700" algn="just"/>
            <a:r>
              <a:rPr lang="zh-CN" altLang="zh-CN" sz="2000" b="1" kern="100" dirty="0">
                <a:effectLst/>
                <a:latin typeface="Times New Roman" panose="02020603050405020304" pitchFamily="18" charset="0"/>
                <a:ea typeface="宋体" panose="02010600030101010101" pitchFamily="2" charset="-122"/>
              </a:rPr>
              <a:t>输入：</a:t>
            </a:r>
            <a:r>
              <a:rPr lang="zh-CN" altLang="zh-CN" sz="2000" kern="100" dirty="0">
                <a:effectLst/>
                <a:latin typeface="Times New Roman" panose="02020603050405020304" pitchFamily="18" charset="0"/>
                <a:ea typeface="宋体" panose="02010600030101010101" pitchFamily="2" charset="-122"/>
              </a:rPr>
              <a:t>存储在 </a:t>
            </a:r>
            <a:r>
              <a:rPr lang="en-US" altLang="zh-CN" sz="2000" i="1" kern="100" dirty="0">
                <a:effectLst/>
                <a:latin typeface="Times New Roman" panose="02020603050405020304" pitchFamily="18" charset="0"/>
                <a:ea typeface="宋体" panose="02010600030101010101" pitchFamily="2" charset="-122"/>
              </a:rPr>
              <a:t>h</a:t>
            </a:r>
            <a:r>
              <a:rPr lang="en-US" altLang="zh-CN" sz="2000" kern="100" dirty="0">
                <a:effectLst/>
                <a:latin typeface="Times New Roman" panose="02020603050405020304" pitchFamily="18" charset="0"/>
                <a:ea typeface="宋体" panose="02010600030101010101" pitchFamily="2" charset="-122"/>
              </a:rPr>
              <a:t> </a:t>
            </a:r>
            <a:r>
              <a:rPr lang="zh-CN" altLang="zh-CN" sz="2000" kern="100" dirty="0">
                <a:effectLst/>
                <a:latin typeface="Times New Roman" panose="02020603050405020304" pitchFamily="18" charset="0"/>
                <a:ea typeface="宋体" panose="02010600030101010101" pitchFamily="2" charset="-122"/>
              </a:rPr>
              <a:t>中的数据</a:t>
            </a:r>
          </a:p>
          <a:p>
            <a:pPr indent="266700" algn="just"/>
            <a:r>
              <a:rPr lang="zh-CN" altLang="zh-CN" sz="2000" b="1" kern="100" dirty="0">
                <a:effectLst/>
                <a:latin typeface="Times New Roman" panose="02020603050405020304" pitchFamily="18" charset="0"/>
                <a:ea typeface="宋体" panose="02010600030101010101" pitchFamily="2" charset="-122"/>
              </a:rPr>
              <a:t>输出：</a:t>
            </a:r>
            <a:r>
              <a:rPr lang="zh-CN" altLang="zh-CN" sz="2000" kern="100" dirty="0">
                <a:effectLst/>
                <a:latin typeface="Times New Roman" panose="02020603050405020304" pitchFamily="18" charset="0"/>
                <a:ea typeface="宋体" panose="02010600030101010101" pitchFamily="2" charset="-122"/>
              </a:rPr>
              <a:t>满足堆性质的堆</a:t>
            </a:r>
            <a:r>
              <a:rPr lang="en-US" altLang="zh-CN" sz="2000" i="1" kern="100" dirty="0">
                <a:effectLst/>
                <a:latin typeface="Times New Roman" panose="02020603050405020304" pitchFamily="18" charset="0"/>
                <a:ea typeface="宋体" panose="02010600030101010101" pitchFamily="2" charset="-122"/>
              </a:rPr>
              <a:t>h</a:t>
            </a:r>
            <a:endParaRPr lang="zh-CN" altLang="zh-CN" sz="20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2000" i="1" kern="100" dirty="0">
                <a:effectLst/>
                <a:latin typeface="Times New Roman" panose="02020603050405020304" pitchFamily="18" charset="0"/>
                <a:ea typeface="宋体" panose="02010600030101010101" pitchFamily="2" charset="-122"/>
              </a:rPr>
              <a:t>last ← </a:t>
            </a:r>
            <a:r>
              <a:rPr lang="en-US" altLang="zh-CN" sz="2000" i="1" kern="100" dirty="0" err="1">
                <a:effectLst/>
                <a:latin typeface="Times New Roman" panose="02020603050405020304" pitchFamily="18" charset="0"/>
                <a:ea typeface="宋体" panose="02010600030101010101" pitchFamily="2" charset="-122"/>
              </a:rPr>
              <a:t>h.size</a:t>
            </a:r>
            <a:r>
              <a:rPr lang="en-US" altLang="zh-CN" sz="2000" i="1" kern="100" dirty="0">
                <a:effectLst/>
                <a:latin typeface="Times New Roman" panose="02020603050405020304" pitchFamily="18" charset="0"/>
                <a:ea typeface="宋体" panose="02010600030101010101" pitchFamily="2" charset="-122"/>
              </a:rPr>
              <a:t>  </a:t>
            </a:r>
            <a:r>
              <a:rPr lang="en-US" altLang="zh-CN" sz="2000" kern="100" dirty="0">
                <a:effectLst/>
                <a:latin typeface="Times New Roman" panose="02020603050405020304" pitchFamily="18" charset="0"/>
                <a:ea typeface="宋体" panose="02010600030101010101" pitchFamily="2" charset="-122"/>
              </a:rPr>
              <a:t>//</a:t>
            </a:r>
            <a:r>
              <a:rPr lang="zh-CN" altLang="zh-CN" sz="2000" kern="100" dirty="0">
                <a:effectLst/>
                <a:latin typeface="Times New Roman" panose="02020603050405020304" pitchFamily="18" charset="0"/>
                <a:ea typeface="宋体" panose="02010600030101010101" pitchFamily="2" charset="-122"/>
              </a:rPr>
              <a:t>这是最后一个元素的位置</a:t>
            </a:r>
          </a:p>
          <a:p>
            <a:pPr marL="342900" lvl="0" indent="-342900" algn="just">
              <a:buFont typeface="+mj-lt"/>
              <a:buAutoNum type="arabicPeriod"/>
              <a:tabLst>
                <a:tab pos="269875" algn="l"/>
              </a:tabLst>
            </a:pPr>
            <a:r>
              <a:rPr lang="en-US" altLang="zh-CN" sz="2000" b="1" kern="100" dirty="0">
                <a:effectLst/>
                <a:latin typeface="Times New Roman" panose="02020603050405020304" pitchFamily="18" charset="0"/>
                <a:ea typeface="宋体" panose="02010600030101010101" pitchFamily="2" charset="-122"/>
              </a:rPr>
              <a:t>for </a:t>
            </a:r>
            <a:r>
              <a:rPr lang="en-US" altLang="zh-CN" sz="2000" kern="100" dirty="0">
                <a:effectLst/>
                <a:latin typeface="Times New Roman" panose="02020603050405020304" pitchFamily="18" charset="0"/>
                <a:ea typeface="宋体" panose="02010600030101010101" pitchFamily="2" charset="-122"/>
              </a:rPr>
              <a:t>i ← 2 </a:t>
            </a:r>
            <a:r>
              <a:rPr lang="en-US" altLang="zh-CN" sz="2000" b="1" kern="100" dirty="0">
                <a:effectLst/>
                <a:latin typeface="Times New Roman" panose="02020603050405020304" pitchFamily="18" charset="0"/>
                <a:ea typeface="宋体" panose="02010600030101010101" pitchFamily="2" charset="-122"/>
              </a:rPr>
              <a:t>to</a:t>
            </a:r>
            <a:r>
              <a:rPr lang="en-US" altLang="zh-CN" sz="2000" kern="100" dirty="0">
                <a:effectLst/>
                <a:latin typeface="Times New Roman" panose="02020603050405020304" pitchFamily="18" charset="0"/>
                <a:ea typeface="宋体" panose="02010600030101010101" pitchFamily="2" charset="-122"/>
              </a:rPr>
              <a:t> </a:t>
            </a:r>
            <a:r>
              <a:rPr lang="en-US" altLang="zh-CN" sz="2000" i="1" kern="100" dirty="0">
                <a:effectLst/>
                <a:latin typeface="Times New Roman" panose="02020603050405020304" pitchFamily="18" charset="0"/>
                <a:ea typeface="宋体" panose="02010600030101010101" pitchFamily="2" charset="-122"/>
              </a:rPr>
              <a:t>last</a:t>
            </a:r>
            <a:r>
              <a:rPr lang="en-US" altLang="zh-CN" sz="2000" kern="100" dirty="0">
                <a:effectLst/>
                <a:latin typeface="Times New Roman" panose="02020603050405020304" pitchFamily="18" charset="0"/>
                <a:ea typeface="宋体" panose="02010600030101010101" pitchFamily="2" charset="-122"/>
              </a:rPr>
              <a:t> </a:t>
            </a:r>
            <a:r>
              <a:rPr lang="en-US" altLang="zh-CN" sz="2000" b="1" kern="100" dirty="0">
                <a:effectLst/>
                <a:latin typeface="Times New Roman" panose="02020603050405020304" pitchFamily="18" charset="0"/>
                <a:ea typeface="宋体" panose="02010600030101010101" pitchFamily="2" charset="-122"/>
              </a:rPr>
              <a:t>do</a:t>
            </a:r>
            <a:r>
              <a:rPr lang="zh-CN" altLang="en-US" sz="2000" b="1" kern="100" dirty="0">
                <a:effectLst/>
                <a:latin typeface="Times New Roman" panose="02020603050405020304" pitchFamily="18" charset="0"/>
                <a:ea typeface="宋体" panose="02010600030101010101" pitchFamily="2" charset="-122"/>
              </a:rPr>
              <a:t>   </a:t>
            </a:r>
            <a:r>
              <a:rPr lang="en-US" altLang="zh-CN" sz="2000" b="1" kern="100" dirty="0">
                <a:effectLst/>
                <a:latin typeface="Times New Roman" panose="02020603050405020304" pitchFamily="18" charset="0"/>
                <a:ea typeface="宋体" panose="02010600030101010101" pitchFamily="2" charset="-122"/>
              </a:rPr>
              <a:t>//</a:t>
            </a:r>
            <a:r>
              <a:rPr lang="zh-CN" altLang="en-US" sz="2000" b="1" kern="100" dirty="0">
                <a:effectLst/>
                <a:latin typeface="Times New Roman" panose="02020603050405020304" pitchFamily="18" charset="0"/>
                <a:ea typeface="宋体" panose="02010600030101010101" pitchFamily="2" charset="-122"/>
              </a:rPr>
              <a:t>从第二个元素开始，依次上调</a:t>
            </a:r>
            <a:endParaRPr lang="zh-CN" altLang="zh-CN" sz="20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2000" kern="100" dirty="0">
                <a:effectLst/>
                <a:latin typeface="Times New Roman" panose="02020603050405020304" pitchFamily="18" charset="0"/>
                <a:ea typeface="宋体" panose="02010600030101010101" pitchFamily="2" charset="-122"/>
              </a:rPr>
              <a:t>|  </a:t>
            </a:r>
            <a:r>
              <a:rPr lang="en-US" altLang="zh-CN" sz="2000" kern="100" dirty="0" err="1">
                <a:effectLst/>
                <a:latin typeface="Times New Roman" panose="02020603050405020304" pitchFamily="18" charset="0"/>
                <a:ea typeface="宋体" panose="02010600030101010101" pitchFamily="2" charset="-122"/>
              </a:rPr>
              <a:t>SiftUp</a:t>
            </a:r>
            <a:r>
              <a:rPr lang="en-US" altLang="zh-CN" sz="2000" kern="100" dirty="0">
                <a:effectLst/>
                <a:latin typeface="Times New Roman" panose="02020603050405020304" pitchFamily="18" charset="0"/>
                <a:ea typeface="宋体" panose="02010600030101010101" pitchFamily="2" charset="-122"/>
              </a:rPr>
              <a:t>(</a:t>
            </a:r>
            <a:r>
              <a:rPr lang="en-US" altLang="zh-CN" sz="2000" i="1" kern="100" dirty="0">
                <a:effectLst/>
                <a:latin typeface="Times New Roman" panose="02020603050405020304" pitchFamily="18" charset="0"/>
                <a:ea typeface="宋体" panose="02010600030101010101" pitchFamily="2" charset="-122"/>
              </a:rPr>
              <a:t>h, i</a:t>
            </a:r>
            <a:r>
              <a:rPr lang="en-US" altLang="zh-CN" sz="2000" kern="100" dirty="0">
                <a:effectLst/>
                <a:latin typeface="Times New Roman" panose="02020603050405020304" pitchFamily="18" charset="0"/>
                <a:ea typeface="宋体" panose="02010600030101010101" pitchFamily="2" charset="-122"/>
              </a:rPr>
              <a:t>)</a:t>
            </a:r>
            <a:endParaRPr lang="zh-CN" altLang="zh-CN" sz="20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2000" b="1" kern="100" dirty="0">
                <a:effectLst/>
                <a:latin typeface="Times New Roman" panose="02020603050405020304" pitchFamily="18" charset="0"/>
                <a:ea typeface="宋体" panose="02010600030101010101" pitchFamily="2" charset="-122"/>
              </a:rPr>
              <a:t>end</a:t>
            </a:r>
            <a:endParaRPr lang="zh-CN" altLang="zh-CN" sz="20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902290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最大堆的朴素建堆操作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6.3 </a:t>
            </a:r>
            <a:r>
              <a:rPr lang="zh-CN" altLang="en-US" dirty="0"/>
              <a:t>二叉堆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pic>
        <p:nvPicPr>
          <p:cNvPr id="4" name="Picture 18" descr="heapsort00">
            <a:extLst>
              <a:ext uri="{FF2B5EF4-FFF2-40B4-BE49-F238E27FC236}">
                <a16:creationId xmlns:a16="http://schemas.microsoft.com/office/drawing/2014/main" id="{C894E4FF-026F-80C4-01A1-E416C1C85776}"/>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303568" y="1480550"/>
            <a:ext cx="331311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B8AF3A2F-EE38-E22F-EDC6-5C69AECB1715}"/>
              </a:ext>
            </a:extLst>
          </p:cNvPr>
          <p:cNvSpPr txBox="1"/>
          <p:nvPr/>
        </p:nvSpPr>
        <p:spPr>
          <a:xfrm>
            <a:off x="7763248" y="1507815"/>
            <a:ext cx="877163" cy="369332"/>
          </a:xfrm>
          <a:prstGeom prst="rect">
            <a:avLst/>
          </a:prstGeom>
          <a:solidFill>
            <a:srgbClr val="009999"/>
          </a:solid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初始堆</a:t>
            </a:r>
          </a:p>
        </p:txBody>
      </p:sp>
      <p:sp>
        <p:nvSpPr>
          <p:cNvPr id="2" name="椭圆 1">
            <a:extLst>
              <a:ext uri="{FF2B5EF4-FFF2-40B4-BE49-F238E27FC236}">
                <a16:creationId xmlns:a16="http://schemas.microsoft.com/office/drawing/2014/main" id="{003C60F3-0EBC-E88A-E3C3-D1F9B3499EF1}"/>
              </a:ext>
            </a:extLst>
          </p:cNvPr>
          <p:cNvSpPr/>
          <p:nvPr/>
        </p:nvSpPr>
        <p:spPr>
          <a:xfrm>
            <a:off x="5476127" y="2860629"/>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ln>
                  <a:solidFill>
                    <a:schemeClr val="bg2">
                      <a:lumMod val="40000"/>
                      <a:lumOff val="60000"/>
                    </a:schemeClr>
                  </a:solidFill>
                </a:ln>
              </a:rPr>
              <a:t>46</a:t>
            </a:r>
            <a:endParaRPr kumimoji="1" lang="zh-CN" altLang="en-US" sz="2000" dirty="0">
              <a:ln>
                <a:solidFill>
                  <a:schemeClr val="bg2">
                    <a:lumMod val="40000"/>
                    <a:lumOff val="60000"/>
                  </a:schemeClr>
                </a:solidFill>
              </a:ln>
            </a:endParaRPr>
          </a:p>
        </p:txBody>
      </p:sp>
      <p:sp>
        <p:nvSpPr>
          <p:cNvPr id="3" name="椭圆 2">
            <a:extLst>
              <a:ext uri="{FF2B5EF4-FFF2-40B4-BE49-F238E27FC236}">
                <a16:creationId xmlns:a16="http://schemas.microsoft.com/office/drawing/2014/main" id="{287F9809-AF29-D335-9A7C-FEAE41BE5779}"/>
              </a:ext>
            </a:extLst>
          </p:cNvPr>
          <p:cNvSpPr/>
          <p:nvPr/>
        </p:nvSpPr>
        <p:spPr>
          <a:xfrm>
            <a:off x="4618084" y="3394029"/>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52</a:t>
            </a:r>
            <a:endParaRPr kumimoji="1" lang="zh-CN" altLang="en-US" sz="2000" dirty="0"/>
          </a:p>
        </p:txBody>
      </p:sp>
      <p:cxnSp>
        <p:nvCxnSpPr>
          <p:cNvPr id="9" name="直线连接符 8">
            <a:extLst>
              <a:ext uri="{FF2B5EF4-FFF2-40B4-BE49-F238E27FC236}">
                <a16:creationId xmlns:a16="http://schemas.microsoft.com/office/drawing/2014/main" id="{85FDF94C-432A-8E49-992B-5835ADBDE2A5}"/>
              </a:ext>
            </a:extLst>
          </p:cNvPr>
          <p:cNvCxnSpPr>
            <a:cxnSpLocks/>
            <a:stCxn id="2" idx="3"/>
            <a:endCxn id="3" idx="7"/>
          </p:cNvCxnSpPr>
          <p:nvPr/>
        </p:nvCxnSpPr>
        <p:spPr>
          <a:xfrm flipH="1">
            <a:off x="5008329" y="3250874"/>
            <a:ext cx="534753"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10" name="椭圆 9">
            <a:extLst>
              <a:ext uri="{FF2B5EF4-FFF2-40B4-BE49-F238E27FC236}">
                <a16:creationId xmlns:a16="http://schemas.microsoft.com/office/drawing/2014/main" id="{08B061D4-844D-8049-DC66-56E1406A15EE}"/>
              </a:ext>
            </a:extLst>
          </p:cNvPr>
          <p:cNvSpPr/>
          <p:nvPr/>
        </p:nvSpPr>
        <p:spPr>
          <a:xfrm>
            <a:off x="6731398" y="3362045"/>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28</a:t>
            </a:r>
            <a:endParaRPr kumimoji="1" lang="zh-CN" altLang="en-US" sz="2000" dirty="0"/>
          </a:p>
        </p:txBody>
      </p:sp>
      <p:cxnSp>
        <p:nvCxnSpPr>
          <p:cNvPr id="39" name="直线连接符 38">
            <a:extLst>
              <a:ext uri="{FF2B5EF4-FFF2-40B4-BE49-F238E27FC236}">
                <a16:creationId xmlns:a16="http://schemas.microsoft.com/office/drawing/2014/main" id="{EBF74BC2-FF11-38F9-E85D-6633CD016049}"/>
              </a:ext>
            </a:extLst>
          </p:cNvPr>
          <p:cNvCxnSpPr>
            <a:cxnSpLocks/>
            <a:stCxn id="2" idx="5"/>
            <a:endCxn id="10" idx="1"/>
          </p:cNvCxnSpPr>
          <p:nvPr/>
        </p:nvCxnSpPr>
        <p:spPr>
          <a:xfrm>
            <a:off x="5866372" y="3250874"/>
            <a:ext cx="931981" cy="178126"/>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45" name="椭圆 44">
            <a:extLst>
              <a:ext uri="{FF2B5EF4-FFF2-40B4-BE49-F238E27FC236}">
                <a16:creationId xmlns:a16="http://schemas.microsoft.com/office/drawing/2014/main" id="{F144EFF0-4266-991A-8E58-032844734757}"/>
              </a:ext>
            </a:extLst>
          </p:cNvPr>
          <p:cNvSpPr/>
          <p:nvPr/>
        </p:nvSpPr>
        <p:spPr>
          <a:xfrm>
            <a:off x="3759598" y="3927429"/>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17</a:t>
            </a:r>
            <a:endParaRPr kumimoji="1" lang="zh-CN" altLang="en-US" sz="2000" dirty="0"/>
          </a:p>
        </p:txBody>
      </p:sp>
      <p:cxnSp>
        <p:nvCxnSpPr>
          <p:cNvPr id="51" name="直线连接符 50">
            <a:extLst>
              <a:ext uri="{FF2B5EF4-FFF2-40B4-BE49-F238E27FC236}">
                <a16:creationId xmlns:a16="http://schemas.microsoft.com/office/drawing/2014/main" id="{20ED52A9-2E67-E200-8D81-F22C268A2FDA}"/>
              </a:ext>
            </a:extLst>
          </p:cNvPr>
          <p:cNvCxnSpPr>
            <a:cxnSpLocks/>
            <a:stCxn id="45" idx="7"/>
            <a:endCxn id="3" idx="3"/>
          </p:cNvCxnSpPr>
          <p:nvPr/>
        </p:nvCxnSpPr>
        <p:spPr>
          <a:xfrm flipV="1">
            <a:off x="4149843" y="3784274"/>
            <a:ext cx="535196"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2" name="椭圆 51">
            <a:extLst>
              <a:ext uri="{FF2B5EF4-FFF2-40B4-BE49-F238E27FC236}">
                <a16:creationId xmlns:a16="http://schemas.microsoft.com/office/drawing/2014/main" id="{39CB94EC-1B2C-2501-418F-68A0BFE0CD56}"/>
              </a:ext>
            </a:extLst>
          </p:cNvPr>
          <p:cNvSpPr/>
          <p:nvPr/>
        </p:nvSpPr>
        <p:spPr>
          <a:xfrm>
            <a:off x="5588398" y="3927429"/>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a:t>
            </a:r>
            <a:endParaRPr kumimoji="1" lang="zh-CN" altLang="en-US" sz="2000" dirty="0"/>
          </a:p>
        </p:txBody>
      </p:sp>
      <p:cxnSp>
        <p:nvCxnSpPr>
          <p:cNvPr id="53" name="直线连接符 52">
            <a:extLst>
              <a:ext uri="{FF2B5EF4-FFF2-40B4-BE49-F238E27FC236}">
                <a16:creationId xmlns:a16="http://schemas.microsoft.com/office/drawing/2014/main" id="{0DBC92AC-2C87-C2DA-09ED-07C183C86FC1}"/>
              </a:ext>
            </a:extLst>
          </p:cNvPr>
          <p:cNvCxnSpPr>
            <a:cxnSpLocks/>
            <a:stCxn id="52" idx="1"/>
            <a:endCxn id="3" idx="5"/>
          </p:cNvCxnSpPr>
          <p:nvPr/>
        </p:nvCxnSpPr>
        <p:spPr>
          <a:xfrm flipH="1" flipV="1">
            <a:off x="5008329" y="3784274"/>
            <a:ext cx="647024"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4" name="椭圆 53">
            <a:extLst>
              <a:ext uri="{FF2B5EF4-FFF2-40B4-BE49-F238E27FC236}">
                <a16:creationId xmlns:a16="http://schemas.microsoft.com/office/drawing/2014/main" id="{62405844-553C-C53A-C151-3733DE0398CF}"/>
              </a:ext>
            </a:extLst>
          </p:cNvPr>
          <p:cNvSpPr/>
          <p:nvPr/>
        </p:nvSpPr>
        <p:spPr>
          <a:xfrm>
            <a:off x="6197998" y="3927429"/>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63</a:t>
            </a:r>
            <a:endParaRPr kumimoji="1" lang="zh-CN" altLang="en-US" sz="2000" dirty="0"/>
          </a:p>
        </p:txBody>
      </p:sp>
      <p:cxnSp>
        <p:nvCxnSpPr>
          <p:cNvPr id="55" name="直线连接符 54">
            <a:extLst>
              <a:ext uri="{FF2B5EF4-FFF2-40B4-BE49-F238E27FC236}">
                <a16:creationId xmlns:a16="http://schemas.microsoft.com/office/drawing/2014/main" id="{FD197522-1711-5542-10DE-631BBB6A6028}"/>
              </a:ext>
            </a:extLst>
          </p:cNvPr>
          <p:cNvCxnSpPr>
            <a:cxnSpLocks/>
            <a:stCxn id="54" idx="7"/>
            <a:endCxn id="10" idx="3"/>
          </p:cNvCxnSpPr>
          <p:nvPr/>
        </p:nvCxnSpPr>
        <p:spPr>
          <a:xfrm flipV="1">
            <a:off x="6588243" y="3752290"/>
            <a:ext cx="210110" cy="242094"/>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6" name="椭圆 55">
            <a:extLst>
              <a:ext uri="{FF2B5EF4-FFF2-40B4-BE49-F238E27FC236}">
                <a16:creationId xmlns:a16="http://schemas.microsoft.com/office/drawing/2014/main" id="{50B74D88-AB32-01BB-D983-17350920797D}"/>
              </a:ext>
            </a:extLst>
          </p:cNvPr>
          <p:cNvSpPr/>
          <p:nvPr/>
        </p:nvSpPr>
        <p:spPr>
          <a:xfrm>
            <a:off x="7283288" y="3906512"/>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34</a:t>
            </a:r>
            <a:endParaRPr kumimoji="1" lang="zh-CN" altLang="en-US" sz="2000" dirty="0"/>
          </a:p>
        </p:txBody>
      </p:sp>
      <p:cxnSp>
        <p:nvCxnSpPr>
          <p:cNvPr id="57" name="直线连接符 56">
            <a:extLst>
              <a:ext uri="{FF2B5EF4-FFF2-40B4-BE49-F238E27FC236}">
                <a16:creationId xmlns:a16="http://schemas.microsoft.com/office/drawing/2014/main" id="{8DEEA357-E3F7-8965-412C-266045E39D2D}"/>
              </a:ext>
            </a:extLst>
          </p:cNvPr>
          <p:cNvCxnSpPr>
            <a:cxnSpLocks/>
            <a:stCxn id="56" idx="1"/>
            <a:endCxn id="10" idx="5"/>
          </p:cNvCxnSpPr>
          <p:nvPr/>
        </p:nvCxnSpPr>
        <p:spPr>
          <a:xfrm flipH="1" flipV="1">
            <a:off x="7121643" y="3752290"/>
            <a:ext cx="228600" cy="221177"/>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8" name="椭圆 57">
            <a:extLst>
              <a:ext uri="{FF2B5EF4-FFF2-40B4-BE49-F238E27FC236}">
                <a16:creationId xmlns:a16="http://schemas.microsoft.com/office/drawing/2014/main" id="{62AA0A4D-B1B2-9002-CD80-4565EA5CD528}"/>
              </a:ext>
            </a:extLst>
          </p:cNvPr>
          <p:cNvSpPr/>
          <p:nvPr/>
        </p:nvSpPr>
        <p:spPr>
          <a:xfrm>
            <a:off x="3226198" y="4537029"/>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81</a:t>
            </a:r>
            <a:endParaRPr kumimoji="1" lang="zh-CN" altLang="en-US" sz="2000" dirty="0"/>
          </a:p>
        </p:txBody>
      </p:sp>
      <p:cxnSp>
        <p:nvCxnSpPr>
          <p:cNvPr id="59" name="直线连接符 58">
            <a:extLst>
              <a:ext uri="{FF2B5EF4-FFF2-40B4-BE49-F238E27FC236}">
                <a16:creationId xmlns:a16="http://schemas.microsoft.com/office/drawing/2014/main" id="{10031C9D-1CB6-DE0E-8E5E-BCCF5C7050BD}"/>
              </a:ext>
            </a:extLst>
          </p:cNvPr>
          <p:cNvCxnSpPr>
            <a:cxnSpLocks/>
            <a:stCxn id="58" idx="7"/>
            <a:endCxn id="45" idx="3"/>
          </p:cNvCxnSpPr>
          <p:nvPr/>
        </p:nvCxnSpPr>
        <p:spPr>
          <a:xfrm flipV="1">
            <a:off x="3616443" y="4317674"/>
            <a:ext cx="210110" cy="2863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60" name="椭圆 59">
            <a:extLst>
              <a:ext uri="{FF2B5EF4-FFF2-40B4-BE49-F238E27FC236}">
                <a16:creationId xmlns:a16="http://schemas.microsoft.com/office/drawing/2014/main" id="{E7DF0F22-DC66-CDB1-8700-7A0419CC404A}"/>
              </a:ext>
            </a:extLst>
          </p:cNvPr>
          <p:cNvSpPr/>
          <p:nvPr/>
        </p:nvSpPr>
        <p:spPr>
          <a:xfrm>
            <a:off x="4296320" y="4519530"/>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70</a:t>
            </a:r>
            <a:endParaRPr kumimoji="1" lang="zh-CN" altLang="en-US" sz="2000" dirty="0"/>
          </a:p>
        </p:txBody>
      </p:sp>
      <p:cxnSp>
        <p:nvCxnSpPr>
          <p:cNvPr id="61" name="直线连接符 60">
            <a:extLst>
              <a:ext uri="{FF2B5EF4-FFF2-40B4-BE49-F238E27FC236}">
                <a16:creationId xmlns:a16="http://schemas.microsoft.com/office/drawing/2014/main" id="{6EDA5859-13DD-5EF9-CCC0-0196A2A536EE}"/>
              </a:ext>
            </a:extLst>
          </p:cNvPr>
          <p:cNvCxnSpPr>
            <a:cxnSpLocks/>
            <a:stCxn id="60" idx="1"/>
            <a:endCxn id="45" idx="5"/>
          </p:cNvCxnSpPr>
          <p:nvPr/>
        </p:nvCxnSpPr>
        <p:spPr>
          <a:xfrm flipH="1" flipV="1">
            <a:off x="4149843" y="4317674"/>
            <a:ext cx="213432" cy="268811"/>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62" name="椭圆 61">
            <a:extLst>
              <a:ext uri="{FF2B5EF4-FFF2-40B4-BE49-F238E27FC236}">
                <a16:creationId xmlns:a16="http://schemas.microsoft.com/office/drawing/2014/main" id="{2DE2FD3C-6B41-C541-7E59-871027A61B9B}"/>
              </a:ext>
            </a:extLst>
          </p:cNvPr>
          <p:cNvSpPr/>
          <p:nvPr/>
        </p:nvSpPr>
        <p:spPr>
          <a:xfrm>
            <a:off x="4977152" y="4494461"/>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95</a:t>
            </a:r>
            <a:endParaRPr kumimoji="1" lang="zh-CN" altLang="en-US" sz="2000" dirty="0"/>
          </a:p>
        </p:txBody>
      </p:sp>
      <p:cxnSp>
        <p:nvCxnSpPr>
          <p:cNvPr id="63" name="直线连接符 62">
            <a:extLst>
              <a:ext uri="{FF2B5EF4-FFF2-40B4-BE49-F238E27FC236}">
                <a16:creationId xmlns:a16="http://schemas.microsoft.com/office/drawing/2014/main" id="{4238C687-90C0-AA74-A99D-BC4587A46ED3}"/>
              </a:ext>
            </a:extLst>
          </p:cNvPr>
          <p:cNvCxnSpPr>
            <a:cxnSpLocks/>
            <a:stCxn id="62" idx="7"/>
            <a:endCxn id="52" idx="3"/>
          </p:cNvCxnSpPr>
          <p:nvPr/>
        </p:nvCxnSpPr>
        <p:spPr>
          <a:xfrm flipV="1">
            <a:off x="5367397" y="4317674"/>
            <a:ext cx="287956" cy="243742"/>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118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最大堆的朴素建堆操作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6.3 </a:t>
            </a:r>
            <a:r>
              <a:rPr lang="zh-CN" altLang="en-US" dirty="0"/>
              <a:t>二叉堆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pic>
        <p:nvPicPr>
          <p:cNvPr id="4" name="Picture 18" descr="heapsort00">
            <a:extLst>
              <a:ext uri="{FF2B5EF4-FFF2-40B4-BE49-F238E27FC236}">
                <a16:creationId xmlns:a16="http://schemas.microsoft.com/office/drawing/2014/main" id="{C894E4FF-026F-80C4-01A1-E416C1C85776}"/>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303568" y="1480550"/>
            <a:ext cx="331311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B8AF3A2F-EE38-E22F-EDC6-5C69AECB1715}"/>
              </a:ext>
            </a:extLst>
          </p:cNvPr>
          <p:cNvSpPr txBox="1"/>
          <p:nvPr/>
        </p:nvSpPr>
        <p:spPr>
          <a:xfrm>
            <a:off x="7763248" y="1507815"/>
            <a:ext cx="877163" cy="369332"/>
          </a:xfrm>
          <a:prstGeom prst="rect">
            <a:avLst/>
          </a:prstGeom>
          <a:solidFill>
            <a:srgbClr val="009999"/>
          </a:solid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初始堆</a:t>
            </a:r>
          </a:p>
        </p:txBody>
      </p:sp>
      <p:sp>
        <p:nvSpPr>
          <p:cNvPr id="40" name="文本框 39">
            <a:extLst>
              <a:ext uri="{FF2B5EF4-FFF2-40B4-BE49-F238E27FC236}">
                <a16:creationId xmlns:a16="http://schemas.microsoft.com/office/drawing/2014/main" id="{D43203C1-949E-F2AD-F980-50066CCD1312}"/>
              </a:ext>
            </a:extLst>
          </p:cNvPr>
          <p:cNvSpPr txBox="1"/>
          <p:nvPr/>
        </p:nvSpPr>
        <p:spPr>
          <a:xfrm>
            <a:off x="3322195" y="2363470"/>
            <a:ext cx="1985770" cy="400110"/>
          </a:xfrm>
          <a:prstGeom prst="rect">
            <a:avLst/>
          </a:prstGeom>
          <a:noFill/>
        </p:spPr>
        <p:txBody>
          <a:bodyPr wrap="square" rtlCol="0">
            <a:spAutoFit/>
          </a:bodyPr>
          <a:lstStyle/>
          <a:p>
            <a:r>
              <a:rPr kumimoji="1" lang="en-US" altLang="zh-CN" sz="2000" dirty="0"/>
              <a:t>(1)</a:t>
            </a:r>
            <a:r>
              <a:rPr kumimoji="1" lang="zh-CN" altLang="en-US" sz="2000" dirty="0"/>
              <a:t> </a:t>
            </a:r>
            <a:r>
              <a:rPr kumimoji="1" lang="en-US" altLang="zh-CN" sz="2000" dirty="0" err="1"/>
              <a:t>SiftUp</a:t>
            </a:r>
            <a:r>
              <a:rPr kumimoji="1" lang="zh-CN" altLang="en-US" sz="2000" dirty="0"/>
              <a:t> </a:t>
            </a:r>
            <a:r>
              <a:rPr kumimoji="1" lang="en-US" altLang="zh-CN" sz="2000" dirty="0"/>
              <a:t>52</a:t>
            </a:r>
            <a:endParaRPr kumimoji="1" lang="zh-CN" altLang="en-US" sz="2000" dirty="0"/>
          </a:p>
        </p:txBody>
      </p:sp>
      <p:graphicFrame>
        <p:nvGraphicFramePr>
          <p:cNvPr id="47" name="表格 46">
            <a:extLst>
              <a:ext uri="{FF2B5EF4-FFF2-40B4-BE49-F238E27FC236}">
                <a16:creationId xmlns:a16="http://schemas.microsoft.com/office/drawing/2014/main" id="{F647FE20-EE7F-60E6-26F7-C0CF5F61858C}"/>
              </a:ext>
            </a:extLst>
          </p:cNvPr>
          <p:cNvGraphicFramePr>
            <a:graphicFrameLocks noGrp="1"/>
          </p:cNvGraphicFramePr>
          <p:nvPr>
            <p:extLst>
              <p:ext uri="{D42A27DB-BD31-4B8C-83A1-F6EECF244321}">
                <p14:modId xmlns:p14="http://schemas.microsoft.com/office/powerpoint/2010/main" val="4288037094"/>
              </p:ext>
            </p:extLst>
          </p:nvPr>
        </p:nvGraphicFramePr>
        <p:xfrm>
          <a:off x="4303568" y="5165519"/>
          <a:ext cx="3919750" cy="369332"/>
        </p:xfrm>
        <a:graphic>
          <a:graphicData uri="http://schemas.openxmlformats.org/drawingml/2006/table">
            <a:tbl>
              <a:tblPr firstRow="1" bandRow="1">
                <a:tableStyleId>{5C22544A-7EE6-4342-B048-85BDC9FD1C3A}</a:tableStyleId>
              </a:tblPr>
              <a:tblGrid>
                <a:gridCol w="391975">
                  <a:extLst>
                    <a:ext uri="{9D8B030D-6E8A-4147-A177-3AD203B41FA5}">
                      <a16:colId xmlns:a16="http://schemas.microsoft.com/office/drawing/2014/main" val="271340362"/>
                    </a:ext>
                  </a:extLst>
                </a:gridCol>
                <a:gridCol w="391975">
                  <a:extLst>
                    <a:ext uri="{9D8B030D-6E8A-4147-A177-3AD203B41FA5}">
                      <a16:colId xmlns:a16="http://schemas.microsoft.com/office/drawing/2014/main" val="1508470555"/>
                    </a:ext>
                  </a:extLst>
                </a:gridCol>
                <a:gridCol w="391975">
                  <a:extLst>
                    <a:ext uri="{9D8B030D-6E8A-4147-A177-3AD203B41FA5}">
                      <a16:colId xmlns:a16="http://schemas.microsoft.com/office/drawing/2014/main" val="2837546039"/>
                    </a:ext>
                  </a:extLst>
                </a:gridCol>
                <a:gridCol w="391975">
                  <a:extLst>
                    <a:ext uri="{9D8B030D-6E8A-4147-A177-3AD203B41FA5}">
                      <a16:colId xmlns:a16="http://schemas.microsoft.com/office/drawing/2014/main" val="2501726873"/>
                    </a:ext>
                  </a:extLst>
                </a:gridCol>
                <a:gridCol w="391975">
                  <a:extLst>
                    <a:ext uri="{9D8B030D-6E8A-4147-A177-3AD203B41FA5}">
                      <a16:colId xmlns:a16="http://schemas.microsoft.com/office/drawing/2014/main" val="2546035481"/>
                    </a:ext>
                  </a:extLst>
                </a:gridCol>
                <a:gridCol w="391975">
                  <a:extLst>
                    <a:ext uri="{9D8B030D-6E8A-4147-A177-3AD203B41FA5}">
                      <a16:colId xmlns:a16="http://schemas.microsoft.com/office/drawing/2014/main" val="2124569417"/>
                    </a:ext>
                  </a:extLst>
                </a:gridCol>
                <a:gridCol w="391975">
                  <a:extLst>
                    <a:ext uri="{9D8B030D-6E8A-4147-A177-3AD203B41FA5}">
                      <a16:colId xmlns:a16="http://schemas.microsoft.com/office/drawing/2014/main" val="801392461"/>
                    </a:ext>
                  </a:extLst>
                </a:gridCol>
                <a:gridCol w="391975">
                  <a:extLst>
                    <a:ext uri="{9D8B030D-6E8A-4147-A177-3AD203B41FA5}">
                      <a16:colId xmlns:a16="http://schemas.microsoft.com/office/drawing/2014/main" val="3138340198"/>
                    </a:ext>
                  </a:extLst>
                </a:gridCol>
                <a:gridCol w="391975">
                  <a:extLst>
                    <a:ext uri="{9D8B030D-6E8A-4147-A177-3AD203B41FA5}">
                      <a16:colId xmlns:a16="http://schemas.microsoft.com/office/drawing/2014/main" val="1116190668"/>
                    </a:ext>
                  </a:extLst>
                </a:gridCol>
                <a:gridCol w="391975">
                  <a:extLst>
                    <a:ext uri="{9D8B030D-6E8A-4147-A177-3AD203B41FA5}">
                      <a16:colId xmlns:a16="http://schemas.microsoft.com/office/drawing/2014/main" val="691141694"/>
                    </a:ext>
                  </a:extLst>
                </a:gridCol>
              </a:tblGrid>
              <a:tr h="369332">
                <a:tc>
                  <a:txBody>
                    <a:bodyPr/>
                    <a:lstStyle/>
                    <a:p>
                      <a:pPr algn="ctr"/>
                      <a:r>
                        <a:rPr lang="en-US" altLang="zh-CN" sz="1600" dirty="0"/>
                        <a:t>52</a:t>
                      </a:r>
                      <a:endParaRPr lang="zh-CN" altLang="en-US" sz="1600" dirty="0"/>
                    </a:p>
                  </a:txBody>
                  <a:tcPr>
                    <a:solidFill>
                      <a:srgbClr val="009999"/>
                    </a:solidFill>
                  </a:tcPr>
                </a:tc>
                <a:tc>
                  <a:txBody>
                    <a:bodyPr/>
                    <a:lstStyle/>
                    <a:p>
                      <a:pPr algn="ctr"/>
                      <a:r>
                        <a:rPr lang="en-US" altLang="zh-CN" sz="1600" dirty="0"/>
                        <a:t>46</a:t>
                      </a:r>
                      <a:endParaRPr lang="zh-CN" altLang="en-US" sz="1600" dirty="0"/>
                    </a:p>
                  </a:txBody>
                  <a:tcPr>
                    <a:solidFill>
                      <a:srgbClr val="009999"/>
                    </a:solidFill>
                  </a:tcPr>
                </a:tc>
                <a:tc>
                  <a:txBody>
                    <a:bodyPr/>
                    <a:lstStyle/>
                    <a:p>
                      <a:pPr algn="ctr"/>
                      <a:r>
                        <a:rPr lang="en-US" altLang="zh-CN" sz="1600" dirty="0"/>
                        <a:t>28</a:t>
                      </a:r>
                      <a:endParaRPr lang="zh-CN" altLang="en-US" sz="1600" dirty="0"/>
                    </a:p>
                  </a:txBody>
                  <a:tcPr>
                    <a:solidFill>
                      <a:schemeClr val="accent4">
                        <a:lumMod val="75000"/>
                      </a:schemeClr>
                    </a:solidFill>
                  </a:tcPr>
                </a:tc>
                <a:tc>
                  <a:txBody>
                    <a:bodyPr/>
                    <a:lstStyle/>
                    <a:p>
                      <a:pPr algn="ctr"/>
                      <a:r>
                        <a:rPr lang="en-US" altLang="zh-CN" sz="1600" dirty="0"/>
                        <a:t>17</a:t>
                      </a:r>
                      <a:endParaRPr lang="zh-CN" altLang="en-US" sz="1600" dirty="0"/>
                    </a:p>
                  </a:txBody>
                  <a:tcPr>
                    <a:solidFill>
                      <a:schemeClr val="accent4">
                        <a:lumMod val="75000"/>
                      </a:schemeClr>
                    </a:solidFill>
                  </a:tcPr>
                </a:tc>
                <a:tc>
                  <a:txBody>
                    <a:bodyPr/>
                    <a:lstStyle/>
                    <a:p>
                      <a:pPr algn="ctr"/>
                      <a:r>
                        <a:rPr lang="en-US" altLang="zh-CN" sz="1600" dirty="0"/>
                        <a:t>3</a:t>
                      </a:r>
                      <a:endParaRPr lang="zh-CN" altLang="en-US" sz="1600" dirty="0"/>
                    </a:p>
                  </a:txBody>
                  <a:tcPr>
                    <a:solidFill>
                      <a:schemeClr val="accent4">
                        <a:lumMod val="75000"/>
                      </a:schemeClr>
                    </a:solidFill>
                  </a:tcPr>
                </a:tc>
                <a:tc>
                  <a:txBody>
                    <a:bodyPr/>
                    <a:lstStyle/>
                    <a:p>
                      <a:pPr algn="ctr"/>
                      <a:r>
                        <a:rPr lang="en-US" altLang="zh-CN" sz="1600" dirty="0"/>
                        <a:t>63</a:t>
                      </a:r>
                      <a:endParaRPr lang="zh-CN" altLang="en-US" sz="1600" dirty="0"/>
                    </a:p>
                  </a:txBody>
                  <a:tcPr>
                    <a:solidFill>
                      <a:schemeClr val="accent4">
                        <a:lumMod val="75000"/>
                      </a:schemeClr>
                    </a:solidFill>
                  </a:tcPr>
                </a:tc>
                <a:tc>
                  <a:txBody>
                    <a:bodyPr/>
                    <a:lstStyle/>
                    <a:p>
                      <a:pPr algn="ctr"/>
                      <a:r>
                        <a:rPr lang="en-US" altLang="zh-CN" sz="1600" dirty="0"/>
                        <a:t>34</a:t>
                      </a:r>
                      <a:endParaRPr lang="zh-CN" altLang="en-US" sz="1600" dirty="0"/>
                    </a:p>
                  </a:txBody>
                  <a:tcPr>
                    <a:solidFill>
                      <a:schemeClr val="accent4">
                        <a:lumMod val="75000"/>
                      </a:schemeClr>
                    </a:solidFill>
                  </a:tcPr>
                </a:tc>
                <a:tc>
                  <a:txBody>
                    <a:bodyPr/>
                    <a:lstStyle/>
                    <a:p>
                      <a:pPr algn="ctr"/>
                      <a:r>
                        <a:rPr lang="en-US" altLang="zh-CN" sz="1600" dirty="0"/>
                        <a:t>81</a:t>
                      </a:r>
                      <a:endParaRPr lang="zh-CN" altLang="en-US" sz="1600" dirty="0"/>
                    </a:p>
                  </a:txBody>
                  <a:tcPr>
                    <a:solidFill>
                      <a:schemeClr val="accent4">
                        <a:lumMod val="75000"/>
                      </a:schemeClr>
                    </a:solidFill>
                  </a:tcPr>
                </a:tc>
                <a:tc>
                  <a:txBody>
                    <a:bodyPr/>
                    <a:lstStyle/>
                    <a:p>
                      <a:pPr algn="ctr"/>
                      <a:r>
                        <a:rPr lang="en-US" altLang="zh-CN" sz="1600" dirty="0"/>
                        <a:t>70</a:t>
                      </a:r>
                      <a:endParaRPr lang="zh-CN" altLang="en-US" sz="1600" dirty="0"/>
                    </a:p>
                  </a:txBody>
                  <a:tcPr>
                    <a:solidFill>
                      <a:schemeClr val="accent4">
                        <a:lumMod val="75000"/>
                      </a:schemeClr>
                    </a:solidFill>
                  </a:tcPr>
                </a:tc>
                <a:tc>
                  <a:txBody>
                    <a:bodyPr/>
                    <a:lstStyle/>
                    <a:p>
                      <a:pPr algn="ctr"/>
                      <a:r>
                        <a:rPr lang="en-US" altLang="zh-CN" sz="1600" dirty="0"/>
                        <a:t>95</a:t>
                      </a:r>
                      <a:endParaRPr lang="zh-CN" altLang="en-US" sz="1600" dirty="0"/>
                    </a:p>
                  </a:txBody>
                  <a:tcPr>
                    <a:solidFill>
                      <a:schemeClr val="accent4">
                        <a:lumMod val="75000"/>
                      </a:schemeClr>
                    </a:solidFill>
                  </a:tcPr>
                </a:tc>
                <a:extLst>
                  <a:ext uri="{0D108BD9-81ED-4DB2-BD59-A6C34878D82A}">
                    <a16:rowId xmlns:a16="http://schemas.microsoft.com/office/drawing/2014/main" val="3512889711"/>
                  </a:ext>
                </a:extLst>
              </a:tr>
            </a:tbl>
          </a:graphicData>
        </a:graphic>
      </p:graphicFrame>
      <p:sp>
        <p:nvSpPr>
          <p:cNvPr id="2" name="椭圆 1">
            <a:extLst>
              <a:ext uri="{FF2B5EF4-FFF2-40B4-BE49-F238E27FC236}">
                <a16:creationId xmlns:a16="http://schemas.microsoft.com/office/drawing/2014/main" id="{1FA2DBB4-FD34-12F8-D909-D14744EDAFB0}"/>
              </a:ext>
            </a:extLst>
          </p:cNvPr>
          <p:cNvSpPr/>
          <p:nvPr/>
        </p:nvSpPr>
        <p:spPr>
          <a:xfrm>
            <a:off x="6250178" y="2415374"/>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ln>
                  <a:solidFill>
                    <a:schemeClr val="bg2">
                      <a:lumMod val="40000"/>
                      <a:lumOff val="60000"/>
                    </a:schemeClr>
                  </a:solidFill>
                </a:ln>
              </a:rPr>
              <a:t>52</a:t>
            </a:r>
            <a:endParaRPr kumimoji="1" lang="zh-CN" altLang="en-US" sz="2000" dirty="0">
              <a:ln>
                <a:solidFill>
                  <a:schemeClr val="bg2">
                    <a:lumMod val="40000"/>
                    <a:lumOff val="60000"/>
                  </a:schemeClr>
                </a:solidFill>
              </a:ln>
            </a:endParaRPr>
          </a:p>
        </p:txBody>
      </p:sp>
      <p:sp>
        <p:nvSpPr>
          <p:cNvPr id="3" name="椭圆 2">
            <a:extLst>
              <a:ext uri="{FF2B5EF4-FFF2-40B4-BE49-F238E27FC236}">
                <a16:creationId xmlns:a16="http://schemas.microsoft.com/office/drawing/2014/main" id="{AA567C54-F0C5-0A57-5FB4-BF7AA636A7A7}"/>
              </a:ext>
            </a:extLst>
          </p:cNvPr>
          <p:cNvSpPr/>
          <p:nvPr/>
        </p:nvSpPr>
        <p:spPr>
          <a:xfrm>
            <a:off x="5392135" y="2948774"/>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46</a:t>
            </a:r>
            <a:endParaRPr kumimoji="1" lang="zh-CN" altLang="en-US" sz="2000" dirty="0"/>
          </a:p>
        </p:txBody>
      </p:sp>
      <p:cxnSp>
        <p:nvCxnSpPr>
          <p:cNvPr id="9" name="直线连接符 8">
            <a:extLst>
              <a:ext uri="{FF2B5EF4-FFF2-40B4-BE49-F238E27FC236}">
                <a16:creationId xmlns:a16="http://schemas.microsoft.com/office/drawing/2014/main" id="{9F6A801E-F95B-3D27-E32C-17B58FB5F6F7}"/>
              </a:ext>
            </a:extLst>
          </p:cNvPr>
          <p:cNvCxnSpPr>
            <a:cxnSpLocks/>
            <a:stCxn id="2" idx="3"/>
            <a:endCxn id="3" idx="7"/>
          </p:cNvCxnSpPr>
          <p:nvPr/>
        </p:nvCxnSpPr>
        <p:spPr>
          <a:xfrm flipH="1">
            <a:off x="5782380" y="2805619"/>
            <a:ext cx="534753" cy="21011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10" name="椭圆 9">
            <a:extLst>
              <a:ext uri="{FF2B5EF4-FFF2-40B4-BE49-F238E27FC236}">
                <a16:creationId xmlns:a16="http://schemas.microsoft.com/office/drawing/2014/main" id="{FB60B0F9-811D-E8BD-F3DE-DD6C22153C2D}"/>
              </a:ext>
            </a:extLst>
          </p:cNvPr>
          <p:cNvSpPr/>
          <p:nvPr/>
        </p:nvSpPr>
        <p:spPr>
          <a:xfrm>
            <a:off x="7505449" y="2916790"/>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28</a:t>
            </a:r>
            <a:endParaRPr kumimoji="1" lang="zh-CN" altLang="en-US" sz="2000" dirty="0"/>
          </a:p>
        </p:txBody>
      </p:sp>
      <p:cxnSp>
        <p:nvCxnSpPr>
          <p:cNvPr id="39" name="直线连接符 38">
            <a:extLst>
              <a:ext uri="{FF2B5EF4-FFF2-40B4-BE49-F238E27FC236}">
                <a16:creationId xmlns:a16="http://schemas.microsoft.com/office/drawing/2014/main" id="{6F34BC5C-8C44-30DC-4EFF-CA14120897BF}"/>
              </a:ext>
            </a:extLst>
          </p:cNvPr>
          <p:cNvCxnSpPr>
            <a:cxnSpLocks/>
            <a:stCxn id="2" idx="5"/>
            <a:endCxn id="10" idx="1"/>
          </p:cNvCxnSpPr>
          <p:nvPr/>
        </p:nvCxnSpPr>
        <p:spPr>
          <a:xfrm>
            <a:off x="6640423" y="2805619"/>
            <a:ext cx="931981" cy="178126"/>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45" name="椭圆 44">
            <a:extLst>
              <a:ext uri="{FF2B5EF4-FFF2-40B4-BE49-F238E27FC236}">
                <a16:creationId xmlns:a16="http://schemas.microsoft.com/office/drawing/2014/main" id="{2390DAAD-3419-CA48-4556-22061990AC97}"/>
              </a:ext>
            </a:extLst>
          </p:cNvPr>
          <p:cNvSpPr/>
          <p:nvPr/>
        </p:nvSpPr>
        <p:spPr>
          <a:xfrm>
            <a:off x="4533649" y="3482174"/>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17</a:t>
            </a:r>
            <a:endParaRPr kumimoji="1" lang="zh-CN" altLang="en-US" sz="2000" dirty="0"/>
          </a:p>
        </p:txBody>
      </p:sp>
      <p:cxnSp>
        <p:nvCxnSpPr>
          <p:cNvPr id="51" name="直线连接符 50">
            <a:extLst>
              <a:ext uri="{FF2B5EF4-FFF2-40B4-BE49-F238E27FC236}">
                <a16:creationId xmlns:a16="http://schemas.microsoft.com/office/drawing/2014/main" id="{B3DA76B4-21DA-BFD6-D019-4C76509A4EE1}"/>
              </a:ext>
            </a:extLst>
          </p:cNvPr>
          <p:cNvCxnSpPr>
            <a:cxnSpLocks/>
            <a:stCxn id="45" idx="7"/>
            <a:endCxn id="3" idx="3"/>
          </p:cNvCxnSpPr>
          <p:nvPr/>
        </p:nvCxnSpPr>
        <p:spPr>
          <a:xfrm flipV="1">
            <a:off x="4923894" y="3339019"/>
            <a:ext cx="535196"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2" name="椭圆 51">
            <a:extLst>
              <a:ext uri="{FF2B5EF4-FFF2-40B4-BE49-F238E27FC236}">
                <a16:creationId xmlns:a16="http://schemas.microsoft.com/office/drawing/2014/main" id="{5627002A-A2C7-E7F8-4738-84A366FF4A0B}"/>
              </a:ext>
            </a:extLst>
          </p:cNvPr>
          <p:cNvSpPr/>
          <p:nvPr/>
        </p:nvSpPr>
        <p:spPr>
          <a:xfrm>
            <a:off x="6362449" y="3482174"/>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a:t>
            </a:r>
            <a:endParaRPr kumimoji="1" lang="zh-CN" altLang="en-US" sz="2000" dirty="0"/>
          </a:p>
        </p:txBody>
      </p:sp>
      <p:cxnSp>
        <p:nvCxnSpPr>
          <p:cNvPr id="53" name="直线连接符 52">
            <a:extLst>
              <a:ext uri="{FF2B5EF4-FFF2-40B4-BE49-F238E27FC236}">
                <a16:creationId xmlns:a16="http://schemas.microsoft.com/office/drawing/2014/main" id="{D237570C-3631-3629-4DDA-A04F7D5E053E}"/>
              </a:ext>
            </a:extLst>
          </p:cNvPr>
          <p:cNvCxnSpPr>
            <a:cxnSpLocks/>
            <a:stCxn id="52" idx="1"/>
            <a:endCxn id="3" idx="5"/>
          </p:cNvCxnSpPr>
          <p:nvPr/>
        </p:nvCxnSpPr>
        <p:spPr>
          <a:xfrm flipH="1" flipV="1">
            <a:off x="5782380" y="3339019"/>
            <a:ext cx="647024"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4" name="椭圆 53">
            <a:extLst>
              <a:ext uri="{FF2B5EF4-FFF2-40B4-BE49-F238E27FC236}">
                <a16:creationId xmlns:a16="http://schemas.microsoft.com/office/drawing/2014/main" id="{A8FED3C5-06FF-93D7-9F6B-4E7AFB15FC4B}"/>
              </a:ext>
            </a:extLst>
          </p:cNvPr>
          <p:cNvSpPr/>
          <p:nvPr/>
        </p:nvSpPr>
        <p:spPr>
          <a:xfrm>
            <a:off x="6972049" y="3482174"/>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63</a:t>
            </a:r>
            <a:endParaRPr kumimoji="1" lang="zh-CN" altLang="en-US" sz="2000" dirty="0"/>
          </a:p>
        </p:txBody>
      </p:sp>
      <p:cxnSp>
        <p:nvCxnSpPr>
          <p:cNvPr id="55" name="直线连接符 54">
            <a:extLst>
              <a:ext uri="{FF2B5EF4-FFF2-40B4-BE49-F238E27FC236}">
                <a16:creationId xmlns:a16="http://schemas.microsoft.com/office/drawing/2014/main" id="{D4C327C9-476D-B525-F2B0-159F4C2A4B49}"/>
              </a:ext>
            </a:extLst>
          </p:cNvPr>
          <p:cNvCxnSpPr>
            <a:cxnSpLocks/>
            <a:stCxn id="54" idx="7"/>
            <a:endCxn id="10" idx="3"/>
          </p:cNvCxnSpPr>
          <p:nvPr/>
        </p:nvCxnSpPr>
        <p:spPr>
          <a:xfrm flipV="1">
            <a:off x="7362294" y="3307035"/>
            <a:ext cx="210110" cy="242094"/>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6" name="椭圆 55">
            <a:extLst>
              <a:ext uri="{FF2B5EF4-FFF2-40B4-BE49-F238E27FC236}">
                <a16:creationId xmlns:a16="http://schemas.microsoft.com/office/drawing/2014/main" id="{DC4EEB2B-D145-4D8F-1B27-CF5CC6B88B55}"/>
              </a:ext>
            </a:extLst>
          </p:cNvPr>
          <p:cNvSpPr/>
          <p:nvPr/>
        </p:nvSpPr>
        <p:spPr>
          <a:xfrm>
            <a:off x="8057339" y="3461257"/>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34</a:t>
            </a:r>
            <a:endParaRPr kumimoji="1" lang="zh-CN" altLang="en-US" sz="2000" dirty="0"/>
          </a:p>
        </p:txBody>
      </p:sp>
      <p:cxnSp>
        <p:nvCxnSpPr>
          <p:cNvPr id="57" name="直线连接符 56">
            <a:extLst>
              <a:ext uri="{FF2B5EF4-FFF2-40B4-BE49-F238E27FC236}">
                <a16:creationId xmlns:a16="http://schemas.microsoft.com/office/drawing/2014/main" id="{B45B4045-1FE4-AD8C-1905-7C15492BDDE8}"/>
              </a:ext>
            </a:extLst>
          </p:cNvPr>
          <p:cNvCxnSpPr>
            <a:cxnSpLocks/>
            <a:stCxn id="56" idx="1"/>
            <a:endCxn id="10" idx="5"/>
          </p:cNvCxnSpPr>
          <p:nvPr/>
        </p:nvCxnSpPr>
        <p:spPr>
          <a:xfrm flipH="1" flipV="1">
            <a:off x="7895694" y="3307035"/>
            <a:ext cx="228600" cy="221177"/>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8" name="椭圆 57">
            <a:extLst>
              <a:ext uri="{FF2B5EF4-FFF2-40B4-BE49-F238E27FC236}">
                <a16:creationId xmlns:a16="http://schemas.microsoft.com/office/drawing/2014/main" id="{521475F5-49B8-7291-B10E-A14D69E3611B}"/>
              </a:ext>
            </a:extLst>
          </p:cNvPr>
          <p:cNvSpPr/>
          <p:nvPr/>
        </p:nvSpPr>
        <p:spPr>
          <a:xfrm>
            <a:off x="4000249" y="4091774"/>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81</a:t>
            </a:r>
            <a:endParaRPr kumimoji="1" lang="zh-CN" altLang="en-US" sz="2000" dirty="0"/>
          </a:p>
        </p:txBody>
      </p:sp>
      <p:cxnSp>
        <p:nvCxnSpPr>
          <p:cNvPr id="59" name="直线连接符 58">
            <a:extLst>
              <a:ext uri="{FF2B5EF4-FFF2-40B4-BE49-F238E27FC236}">
                <a16:creationId xmlns:a16="http://schemas.microsoft.com/office/drawing/2014/main" id="{F7397318-59C3-DD04-2732-6C9780F24A61}"/>
              </a:ext>
            </a:extLst>
          </p:cNvPr>
          <p:cNvCxnSpPr>
            <a:cxnSpLocks/>
            <a:stCxn id="58" idx="7"/>
            <a:endCxn id="45" idx="3"/>
          </p:cNvCxnSpPr>
          <p:nvPr/>
        </p:nvCxnSpPr>
        <p:spPr>
          <a:xfrm flipV="1">
            <a:off x="4390494" y="3872419"/>
            <a:ext cx="210110" cy="2863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60" name="椭圆 59">
            <a:extLst>
              <a:ext uri="{FF2B5EF4-FFF2-40B4-BE49-F238E27FC236}">
                <a16:creationId xmlns:a16="http://schemas.microsoft.com/office/drawing/2014/main" id="{973FBED6-94A1-1C1C-33F1-093813102322}"/>
              </a:ext>
            </a:extLst>
          </p:cNvPr>
          <p:cNvSpPr/>
          <p:nvPr/>
        </p:nvSpPr>
        <p:spPr>
          <a:xfrm>
            <a:off x="5070371" y="4074275"/>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70</a:t>
            </a:r>
            <a:endParaRPr kumimoji="1" lang="zh-CN" altLang="en-US" sz="2000" dirty="0"/>
          </a:p>
        </p:txBody>
      </p:sp>
      <p:cxnSp>
        <p:nvCxnSpPr>
          <p:cNvPr id="61" name="直线连接符 60">
            <a:extLst>
              <a:ext uri="{FF2B5EF4-FFF2-40B4-BE49-F238E27FC236}">
                <a16:creationId xmlns:a16="http://schemas.microsoft.com/office/drawing/2014/main" id="{D930A780-DE9C-AA6B-4AD8-607D2EC65E3F}"/>
              </a:ext>
            </a:extLst>
          </p:cNvPr>
          <p:cNvCxnSpPr>
            <a:cxnSpLocks/>
            <a:stCxn id="60" idx="1"/>
            <a:endCxn id="45" idx="5"/>
          </p:cNvCxnSpPr>
          <p:nvPr/>
        </p:nvCxnSpPr>
        <p:spPr>
          <a:xfrm flipH="1" flipV="1">
            <a:off x="4923894" y="3872419"/>
            <a:ext cx="213432" cy="268811"/>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62" name="椭圆 61">
            <a:extLst>
              <a:ext uri="{FF2B5EF4-FFF2-40B4-BE49-F238E27FC236}">
                <a16:creationId xmlns:a16="http://schemas.microsoft.com/office/drawing/2014/main" id="{75335B9C-26B8-D9ED-0133-5C6ABFA68473}"/>
              </a:ext>
            </a:extLst>
          </p:cNvPr>
          <p:cNvSpPr/>
          <p:nvPr/>
        </p:nvSpPr>
        <p:spPr>
          <a:xfrm>
            <a:off x="5751203" y="4049206"/>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95</a:t>
            </a:r>
            <a:endParaRPr kumimoji="1" lang="zh-CN" altLang="en-US" sz="2000" dirty="0"/>
          </a:p>
        </p:txBody>
      </p:sp>
      <p:cxnSp>
        <p:nvCxnSpPr>
          <p:cNvPr id="63" name="直线连接符 62">
            <a:extLst>
              <a:ext uri="{FF2B5EF4-FFF2-40B4-BE49-F238E27FC236}">
                <a16:creationId xmlns:a16="http://schemas.microsoft.com/office/drawing/2014/main" id="{7000FB91-6873-B3E3-AA14-CEB70FEF5C65}"/>
              </a:ext>
            </a:extLst>
          </p:cNvPr>
          <p:cNvCxnSpPr>
            <a:cxnSpLocks/>
            <a:stCxn id="62" idx="7"/>
            <a:endCxn id="52" idx="3"/>
          </p:cNvCxnSpPr>
          <p:nvPr/>
        </p:nvCxnSpPr>
        <p:spPr>
          <a:xfrm flipV="1">
            <a:off x="6141448" y="3872419"/>
            <a:ext cx="287956" cy="243742"/>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cxnSp>
        <p:nvCxnSpPr>
          <p:cNvPr id="65" name="直线箭头连接符 64">
            <a:extLst>
              <a:ext uri="{FF2B5EF4-FFF2-40B4-BE49-F238E27FC236}">
                <a16:creationId xmlns:a16="http://schemas.microsoft.com/office/drawing/2014/main" id="{35FF4A54-1BED-757A-88DA-766F23E5FA43}"/>
              </a:ext>
            </a:extLst>
          </p:cNvPr>
          <p:cNvCxnSpPr/>
          <p:nvPr/>
        </p:nvCxnSpPr>
        <p:spPr>
          <a:xfrm>
            <a:off x="4825749" y="1083906"/>
            <a:ext cx="0" cy="39664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2699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最大堆的朴素建堆操作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6.3 </a:t>
            </a:r>
            <a:r>
              <a:rPr lang="zh-CN" altLang="en-US" dirty="0"/>
              <a:t>二叉堆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pic>
        <p:nvPicPr>
          <p:cNvPr id="4" name="Picture 18" descr="heapsort00">
            <a:extLst>
              <a:ext uri="{FF2B5EF4-FFF2-40B4-BE49-F238E27FC236}">
                <a16:creationId xmlns:a16="http://schemas.microsoft.com/office/drawing/2014/main" id="{C894E4FF-026F-80C4-01A1-E416C1C85776}"/>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303568" y="1480550"/>
            <a:ext cx="331311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B8AF3A2F-EE38-E22F-EDC6-5C69AECB1715}"/>
              </a:ext>
            </a:extLst>
          </p:cNvPr>
          <p:cNvSpPr txBox="1"/>
          <p:nvPr/>
        </p:nvSpPr>
        <p:spPr>
          <a:xfrm>
            <a:off x="7763248" y="1507815"/>
            <a:ext cx="877163" cy="369332"/>
          </a:xfrm>
          <a:prstGeom prst="rect">
            <a:avLst/>
          </a:prstGeom>
          <a:solidFill>
            <a:srgbClr val="009999"/>
          </a:solid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初始堆</a:t>
            </a:r>
          </a:p>
        </p:txBody>
      </p:sp>
      <p:sp>
        <p:nvSpPr>
          <p:cNvPr id="44" name="文本框 43">
            <a:extLst>
              <a:ext uri="{FF2B5EF4-FFF2-40B4-BE49-F238E27FC236}">
                <a16:creationId xmlns:a16="http://schemas.microsoft.com/office/drawing/2014/main" id="{A8C4CA5A-7831-2A91-F42C-B7375BC9FA85}"/>
              </a:ext>
            </a:extLst>
          </p:cNvPr>
          <p:cNvSpPr txBox="1"/>
          <p:nvPr/>
        </p:nvSpPr>
        <p:spPr>
          <a:xfrm>
            <a:off x="2062944" y="3020509"/>
            <a:ext cx="1985770" cy="923330"/>
          </a:xfrm>
          <a:prstGeom prst="rect">
            <a:avLst/>
          </a:prstGeom>
          <a:noFill/>
        </p:spPr>
        <p:txBody>
          <a:bodyPr wrap="square" rtlCol="0">
            <a:spAutoFit/>
          </a:bodyPr>
          <a:lstStyle/>
          <a:p>
            <a:r>
              <a:rPr kumimoji="1" lang="en-US" altLang="zh-CN" dirty="0"/>
              <a:t>(2)</a:t>
            </a:r>
            <a:r>
              <a:rPr kumimoji="1" lang="zh-CN" altLang="en-US" dirty="0"/>
              <a:t> </a:t>
            </a:r>
            <a:r>
              <a:rPr kumimoji="1" lang="en-US" altLang="zh-CN" dirty="0" err="1"/>
              <a:t>SiftUp</a:t>
            </a:r>
            <a:r>
              <a:rPr kumimoji="1" lang="zh-CN" altLang="en-US" dirty="0"/>
              <a:t> </a:t>
            </a:r>
            <a:r>
              <a:rPr kumimoji="1" lang="en-US" altLang="zh-CN" dirty="0"/>
              <a:t>28</a:t>
            </a:r>
          </a:p>
          <a:p>
            <a:r>
              <a:rPr kumimoji="1" lang="en-US" altLang="zh-CN" dirty="0"/>
              <a:t>(3)</a:t>
            </a:r>
            <a:r>
              <a:rPr kumimoji="1" lang="zh-CN" altLang="en-US" dirty="0"/>
              <a:t> </a:t>
            </a:r>
            <a:r>
              <a:rPr kumimoji="1" lang="en-US" altLang="zh-CN" dirty="0" err="1"/>
              <a:t>SiftUp</a:t>
            </a:r>
            <a:r>
              <a:rPr kumimoji="1" lang="zh-CN" altLang="en-US" dirty="0"/>
              <a:t> </a:t>
            </a:r>
            <a:r>
              <a:rPr kumimoji="1" lang="en-US" altLang="zh-CN" dirty="0"/>
              <a:t>17</a:t>
            </a:r>
          </a:p>
          <a:p>
            <a:r>
              <a:rPr kumimoji="1" lang="en-US" altLang="zh-CN" dirty="0"/>
              <a:t>(4)</a:t>
            </a:r>
            <a:r>
              <a:rPr kumimoji="1" lang="zh-CN" altLang="en-US" dirty="0"/>
              <a:t> </a:t>
            </a:r>
            <a:r>
              <a:rPr kumimoji="1" lang="en-US" altLang="zh-CN" dirty="0" err="1"/>
              <a:t>SiftUp</a:t>
            </a:r>
            <a:r>
              <a:rPr kumimoji="1" lang="zh-CN" altLang="en-US" dirty="0"/>
              <a:t> </a:t>
            </a:r>
            <a:r>
              <a:rPr kumimoji="1" lang="en-US" altLang="zh-CN" dirty="0"/>
              <a:t>3</a:t>
            </a:r>
            <a:endParaRPr kumimoji="1" lang="zh-CN" altLang="en-US" dirty="0"/>
          </a:p>
        </p:txBody>
      </p:sp>
      <p:graphicFrame>
        <p:nvGraphicFramePr>
          <p:cNvPr id="50" name="表格 49">
            <a:extLst>
              <a:ext uri="{FF2B5EF4-FFF2-40B4-BE49-F238E27FC236}">
                <a16:creationId xmlns:a16="http://schemas.microsoft.com/office/drawing/2014/main" id="{CC8B5EBC-BED6-1CFC-D8C1-A0EEDE341985}"/>
              </a:ext>
            </a:extLst>
          </p:cNvPr>
          <p:cNvGraphicFramePr>
            <a:graphicFrameLocks noGrp="1"/>
          </p:cNvGraphicFramePr>
          <p:nvPr>
            <p:extLst>
              <p:ext uri="{D42A27DB-BD31-4B8C-83A1-F6EECF244321}">
                <p14:modId xmlns:p14="http://schemas.microsoft.com/office/powerpoint/2010/main" val="1112171278"/>
              </p:ext>
            </p:extLst>
          </p:nvPr>
        </p:nvGraphicFramePr>
        <p:xfrm>
          <a:off x="4402574" y="5311553"/>
          <a:ext cx="3919750" cy="369332"/>
        </p:xfrm>
        <a:graphic>
          <a:graphicData uri="http://schemas.openxmlformats.org/drawingml/2006/table">
            <a:tbl>
              <a:tblPr firstRow="1" bandRow="1">
                <a:tableStyleId>{5C22544A-7EE6-4342-B048-85BDC9FD1C3A}</a:tableStyleId>
              </a:tblPr>
              <a:tblGrid>
                <a:gridCol w="391975">
                  <a:extLst>
                    <a:ext uri="{9D8B030D-6E8A-4147-A177-3AD203B41FA5}">
                      <a16:colId xmlns:a16="http://schemas.microsoft.com/office/drawing/2014/main" val="271340362"/>
                    </a:ext>
                  </a:extLst>
                </a:gridCol>
                <a:gridCol w="391975">
                  <a:extLst>
                    <a:ext uri="{9D8B030D-6E8A-4147-A177-3AD203B41FA5}">
                      <a16:colId xmlns:a16="http://schemas.microsoft.com/office/drawing/2014/main" val="1508470555"/>
                    </a:ext>
                  </a:extLst>
                </a:gridCol>
                <a:gridCol w="391975">
                  <a:extLst>
                    <a:ext uri="{9D8B030D-6E8A-4147-A177-3AD203B41FA5}">
                      <a16:colId xmlns:a16="http://schemas.microsoft.com/office/drawing/2014/main" val="2837546039"/>
                    </a:ext>
                  </a:extLst>
                </a:gridCol>
                <a:gridCol w="391975">
                  <a:extLst>
                    <a:ext uri="{9D8B030D-6E8A-4147-A177-3AD203B41FA5}">
                      <a16:colId xmlns:a16="http://schemas.microsoft.com/office/drawing/2014/main" val="2501726873"/>
                    </a:ext>
                  </a:extLst>
                </a:gridCol>
                <a:gridCol w="391975">
                  <a:extLst>
                    <a:ext uri="{9D8B030D-6E8A-4147-A177-3AD203B41FA5}">
                      <a16:colId xmlns:a16="http://schemas.microsoft.com/office/drawing/2014/main" val="2546035481"/>
                    </a:ext>
                  </a:extLst>
                </a:gridCol>
                <a:gridCol w="391975">
                  <a:extLst>
                    <a:ext uri="{9D8B030D-6E8A-4147-A177-3AD203B41FA5}">
                      <a16:colId xmlns:a16="http://schemas.microsoft.com/office/drawing/2014/main" val="2124569417"/>
                    </a:ext>
                  </a:extLst>
                </a:gridCol>
                <a:gridCol w="391975">
                  <a:extLst>
                    <a:ext uri="{9D8B030D-6E8A-4147-A177-3AD203B41FA5}">
                      <a16:colId xmlns:a16="http://schemas.microsoft.com/office/drawing/2014/main" val="801392461"/>
                    </a:ext>
                  </a:extLst>
                </a:gridCol>
                <a:gridCol w="391975">
                  <a:extLst>
                    <a:ext uri="{9D8B030D-6E8A-4147-A177-3AD203B41FA5}">
                      <a16:colId xmlns:a16="http://schemas.microsoft.com/office/drawing/2014/main" val="3138340198"/>
                    </a:ext>
                  </a:extLst>
                </a:gridCol>
                <a:gridCol w="391975">
                  <a:extLst>
                    <a:ext uri="{9D8B030D-6E8A-4147-A177-3AD203B41FA5}">
                      <a16:colId xmlns:a16="http://schemas.microsoft.com/office/drawing/2014/main" val="1116190668"/>
                    </a:ext>
                  </a:extLst>
                </a:gridCol>
                <a:gridCol w="391975">
                  <a:extLst>
                    <a:ext uri="{9D8B030D-6E8A-4147-A177-3AD203B41FA5}">
                      <a16:colId xmlns:a16="http://schemas.microsoft.com/office/drawing/2014/main" val="691141694"/>
                    </a:ext>
                  </a:extLst>
                </a:gridCol>
              </a:tblGrid>
              <a:tr h="369332">
                <a:tc>
                  <a:txBody>
                    <a:bodyPr/>
                    <a:lstStyle/>
                    <a:p>
                      <a:pPr algn="ctr"/>
                      <a:r>
                        <a:rPr lang="en-US" altLang="zh-CN" sz="1600" dirty="0"/>
                        <a:t>52</a:t>
                      </a:r>
                      <a:endParaRPr lang="zh-CN" altLang="en-US" sz="1600" dirty="0"/>
                    </a:p>
                  </a:txBody>
                  <a:tcPr>
                    <a:solidFill>
                      <a:srgbClr val="009999"/>
                    </a:solidFill>
                  </a:tcPr>
                </a:tc>
                <a:tc>
                  <a:txBody>
                    <a:bodyPr/>
                    <a:lstStyle/>
                    <a:p>
                      <a:pPr algn="ctr"/>
                      <a:r>
                        <a:rPr lang="en-US" altLang="zh-CN" sz="1600" dirty="0"/>
                        <a:t>46</a:t>
                      </a:r>
                      <a:endParaRPr lang="zh-CN" altLang="en-US" sz="1600" dirty="0"/>
                    </a:p>
                  </a:txBody>
                  <a:tcPr>
                    <a:solidFill>
                      <a:srgbClr val="009999"/>
                    </a:solidFill>
                  </a:tcPr>
                </a:tc>
                <a:tc>
                  <a:txBody>
                    <a:bodyPr/>
                    <a:lstStyle/>
                    <a:p>
                      <a:pPr algn="ctr"/>
                      <a:r>
                        <a:rPr lang="en-US" altLang="zh-CN" sz="1600" dirty="0"/>
                        <a:t>28</a:t>
                      </a:r>
                      <a:endParaRPr lang="zh-CN" altLang="en-US" sz="1600" dirty="0"/>
                    </a:p>
                  </a:txBody>
                  <a:tcPr>
                    <a:solidFill>
                      <a:srgbClr val="009999"/>
                    </a:solidFill>
                  </a:tcPr>
                </a:tc>
                <a:tc>
                  <a:txBody>
                    <a:bodyPr/>
                    <a:lstStyle/>
                    <a:p>
                      <a:pPr algn="ctr"/>
                      <a:r>
                        <a:rPr lang="en-US" altLang="zh-CN" sz="1600" dirty="0"/>
                        <a:t>17</a:t>
                      </a:r>
                      <a:endParaRPr lang="zh-CN" altLang="en-US" sz="1600" dirty="0"/>
                    </a:p>
                  </a:txBody>
                  <a:tcPr>
                    <a:solidFill>
                      <a:srgbClr val="009999"/>
                    </a:solidFill>
                  </a:tcPr>
                </a:tc>
                <a:tc>
                  <a:txBody>
                    <a:bodyPr/>
                    <a:lstStyle/>
                    <a:p>
                      <a:pPr algn="ctr"/>
                      <a:r>
                        <a:rPr lang="en-US" altLang="zh-CN" sz="1600" dirty="0"/>
                        <a:t>3</a:t>
                      </a:r>
                      <a:endParaRPr lang="zh-CN" altLang="en-US" sz="1600" dirty="0"/>
                    </a:p>
                  </a:txBody>
                  <a:tcPr>
                    <a:solidFill>
                      <a:srgbClr val="009999"/>
                    </a:solidFill>
                  </a:tcPr>
                </a:tc>
                <a:tc>
                  <a:txBody>
                    <a:bodyPr/>
                    <a:lstStyle/>
                    <a:p>
                      <a:pPr algn="ctr"/>
                      <a:r>
                        <a:rPr lang="en-US" altLang="zh-CN" sz="1600" dirty="0"/>
                        <a:t>63</a:t>
                      </a:r>
                      <a:endParaRPr lang="zh-CN" altLang="en-US" sz="1600" dirty="0"/>
                    </a:p>
                  </a:txBody>
                  <a:tcPr>
                    <a:solidFill>
                      <a:schemeClr val="accent4">
                        <a:lumMod val="75000"/>
                      </a:schemeClr>
                    </a:solidFill>
                  </a:tcPr>
                </a:tc>
                <a:tc>
                  <a:txBody>
                    <a:bodyPr/>
                    <a:lstStyle/>
                    <a:p>
                      <a:pPr algn="ctr"/>
                      <a:r>
                        <a:rPr lang="en-US" altLang="zh-CN" sz="1600" dirty="0"/>
                        <a:t>34</a:t>
                      </a:r>
                      <a:endParaRPr lang="zh-CN" altLang="en-US" sz="1600" dirty="0"/>
                    </a:p>
                  </a:txBody>
                  <a:tcPr>
                    <a:solidFill>
                      <a:schemeClr val="accent4">
                        <a:lumMod val="75000"/>
                      </a:schemeClr>
                    </a:solidFill>
                  </a:tcPr>
                </a:tc>
                <a:tc>
                  <a:txBody>
                    <a:bodyPr/>
                    <a:lstStyle/>
                    <a:p>
                      <a:pPr algn="ctr"/>
                      <a:r>
                        <a:rPr lang="en-US" altLang="zh-CN" sz="1600" dirty="0"/>
                        <a:t>81</a:t>
                      </a:r>
                      <a:endParaRPr lang="zh-CN" altLang="en-US" sz="1600" dirty="0"/>
                    </a:p>
                  </a:txBody>
                  <a:tcPr>
                    <a:solidFill>
                      <a:schemeClr val="accent4">
                        <a:lumMod val="75000"/>
                      </a:schemeClr>
                    </a:solidFill>
                  </a:tcPr>
                </a:tc>
                <a:tc>
                  <a:txBody>
                    <a:bodyPr/>
                    <a:lstStyle/>
                    <a:p>
                      <a:pPr algn="ctr"/>
                      <a:r>
                        <a:rPr lang="en-US" altLang="zh-CN" sz="1600" dirty="0"/>
                        <a:t>70</a:t>
                      </a:r>
                      <a:endParaRPr lang="zh-CN" altLang="en-US" sz="1600" dirty="0"/>
                    </a:p>
                  </a:txBody>
                  <a:tcPr>
                    <a:solidFill>
                      <a:schemeClr val="accent4">
                        <a:lumMod val="75000"/>
                      </a:schemeClr>
                    </a:solidFill>
                  </a:tcPr>
                </a:tc>
                <a:tc>
                  <a:txBody>
                    <a:bodyPr/>
                    <a:lstStyle/>
                    <a:p>
                      <a:pPr algn="ctr"/>
                      <a:r>
                        <a:rPr lang="en-US" altLang="zh-CN" sz="1600" dirty="0"/>
                        <a:t>95</a:t>
                      </a:r>
                      <a:endParaRPr lang="zh-CN" altLang="en-US" sz="1600" dirty="0"/>
                    </a:p>
                  </a:txBody>
                  <a:tcPr>
                    <a:solidFill>
                      <a:schemeClr val="accent4">
                        <a:lumMod val="75000"/>
                      </a:schemeClr>
                    </a:solidFill>
                  </a:tcPr>
                </a:tc>
                <a:extLst>
                  <a:ext uri="{0D108BD9-81ED-4DB2-BD59-A6C34878D82A}">
                    <a16:rowId xmlns:a16="http://schemas.microsoft.com/office/drawing/2014/main" val="3512889711"/>
                  </a:ext>
                </a:extLst>
              </a:tr>
            </a:tbl>
          </a:graphicData>
        </a:graphic>
      </p:graphicFrame>
      <p:sp>
        <p:nvSpPr>
          <p:cNvPr id="3" name="椭圆 2">
            <a:extLst>
              <a:ext uri="{FF2B5EF4-FFF2-40B4-BE49-F238E27FC236}">
                <a16:creationId xmlns:a16="http://schemas.microsoft.com/office/drawing/2014/main" id="{7EF48FD9-74C4-9D78-2CC2-996B98032CE6}"/>
              </a:ext>
            </a:extLst>
          </p:cNvPr>
          <p:cNvSpPr/>
          <p:nvPr/>
        </p:nvSpPr>
        <p:spPr>
          <a:xfrm>
            <a:off x="6250178" y="2415374"/>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ln>
                  <a:solidFill>
                    <a:schemeClr val="bg2">
                      <a:lumMod val="40000"/>
                      <a:lumOff val="60000"/>
                    </a:schemeClr>
                  </a:solidFill>
                </a:ln>
              </a:rPr>
              <a:t>52</a:t>
            </a:r>
            <a:endParaRPr kumimoji="1" lang="zh-CN" altLang="en-US" sz="2000" dirty="0">
              <a:ln>
                <a:solidFill>
                  <a:schemeClr val="bg2">
                    <a:lumMod val="40000"/>
                    <a:lumOff val="60000"/>
                  </a:schemeClr>
                </a:solidFill>
              </a:ln>
            </a:endParaRPr>
          </a:p>
        </p:txBody>
      </p:sp>
      <p:sp>
        <p:nvSpPr>
          <p:cNvPr id="9" name="椭圆 8">
            <a:extLst>
              <a:ext uri="{FF2B5EF4-FFF2-40B4-BE49-F238E27FC236}">
                <a16:creationId xmlns:a16="http://schemas.microsoft.com/office/drawing/2014/main" id="{B7B691B3-AA22-AE41-5845-11192DF598AD}"/>
              </a:ext>
            </a:extLst>
          </p:cNvPr>
          <p:cNvSpPr/>
          <p:nvPr/>
        </p:nvSpPr>
        <p:spPr>
          <a:xfrm>
            <a:off x="5392135" y="2948774"/>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46</a:t>
            </a:r>
            <a:endParaRPr kumimoji="1" lang="zh-CN" altLang="en-US" sz="2000" dirty="0"/>
          </a:p>
        </p:txBody>
      </p:sp>
      <p:cxnSp>
        <p:nvCxnSpPr>
          <p:cNvPr id="10" name="直线连接符 9">
            <a:extLst>
              <a:ext uri="{FF2B5EF4-FFF2-40B4-BE49-F238E27FC236}">
                <a16:creationId xmlns:a16="http://schemas.microsoft.com/office/drawing/2014/main" id="{BAA99950-3539-C2C9-8C8A-FBEAE10E3668}"/>
              </a:ext>
            </a:extLst>
          </p:cNvPr>
          <p:cNvCxnSpPr>
            <a:cxnSpLocks/>
            <a:stCxn id="3" idx="3"/>
            <a:endCxn id="9" idx="7"/>
          </p:cNvCxnSpPr>
          <p:nvPr/>
        </p:nvCxnSpPr>
        <p:spPr>
          <a:xfrm flipH="1">
            <a:off x="5782380" y="2805619"/>
            <a:ext cx="534753"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39" name="椭圆 38">
            <a:extLst>
              <a:ext uri="{FF2B5EF4-FFF2-40B4-BE49-F238E27FC236}">
                <a16:creationId xmlns:a16="http://schemas.microsoft.com/office/drawing/2014/main" id="{CEB0BD34-D6CD-F293-9CB3-9288380500CA}"/>
              </a:ext>
            </a:extLst>
          </p:cNvPr>
          <p:cNvSpPr/>
          <p:nvPr/>
        </p:nvSpPr>
        <p:spPr>
          <a:xfrm>
            <a:off x="7505449" y="2916790"/>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28</a:t>
            </a:r>
            <a:endParaRPr kumimoji="1" lang="zh-CN" altLang="en-US" sz="2000" dirty="0"/>
          </a:p>
        </p:txBody>
      </p:sp>
      <p:cxnSp>
        <p:nvCxnSpPr>
          <p:cNvPr id="45" name="直线连接符 44">
            <a:extLst>
              <a:ext uri="{FF2B5EF4-FFF2-40B4-BE49-F238E27FC236}">
                <a16:creationId xmlns:a16="http://schemas.microsoft.com/office/drawing/2014/main" id="{04AE99D1-179F-133A-FFA5-944290DBD9E0}"/>
              </a:ext>
            </a:extLst>
          </p:cNvPr>
          <p:cNvCxnSpPr>
            <a:cxnSpLocks/>
            <a:stCxn id="3" idx="5"/>
            <a:endCxn id="39" idx="1"/>
          </p:cNvCxnSpPr>
          <p:nvPr/>
        </p:nvCxnSpPr>
        <p:spPr>
          <a:xfrm>
            <a:off x="6640423" y="2805619"/>
            <a:ext cx="931981" cy="178126"/>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1" name="椭圆 50">
            <a:extLst>
              <a:ext uri="{FF2B5EF4-FFF2-40B4-BE49-F238E27FC236}">
                <a16:creationId xmlns:a16="http://schemas.microsoft.com/office/drawing/2014/main" id="{E6125D7C-9701-240E-DA4F-5D735DC11528}"/>
              </a:ext>
            </a:extLst>
          </p:cNvPr>
          <p:cNvSpPr/>
          <p:nvPr/>
        </p:nvSpPr>
        <p:spPr>
          <a:xfrm>
            <a:off x="4533649" y="3482174"/>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17</a:t>
            </a:r>
            <a:endParaRPr kumimoji="1" lang="zh-CN" altLang="en-US" sz="2000" dirty="0"/>
          </a:p>
        </p:txBody>
      </p:sp>
      <p:cxnSp>
        <p:nvCxnSpPr>
          <p:cNvPr id="52" name="直线连接符 51">
            <a:extLst>
              <a:ext uri="{FF2B5EF4-FFF2-40B4-BE49-F238E27FC236}">
                <a16:creationId xmlns:a16="http://schemas.microsoft.com/office/drawing/2014/main" id="{E41FD0A4-7619-EFD3-BA7C-C8C640340AF1}"/>
              </a:ext>
            </a:extLst>
          </p:cNvPr>
          <p:cNvCxnSpPr>
            <a:cxnSpLocks/>
            <a:stCxn id="51" idx="7"/>
            <a:endCxn id="9" idx="3"/>
          </p:cNvCxnSpPr>
          <p:nvPr/>
        </p:nvCxnSpPr>
        <p:spPr>
          <a:xfrm flipV="1">
            <a:off x="4923894" y="3339019"/>
            <a:ext cx="535196"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3" name="椭圆 52">
            <a:extLst>
              <a:ext uri="{FF2B5EF4-FFF2-40B4-BE49-F238E27FC236}">
                <a16:creationId xmlns:a16="http://schemas.microsoft.com/office/drawing/2014/main" id="{A690AC5B-34C0-D3D2-66D6-D07877913127}"/>
              </a:ext>
            </a:extLst>
          </p:cNvPr>
          <p:cNvSpPr/>
          <p:nvPr/>
        </p:nvSpPr>
        <p:spPr>
          <a:xfrm>
            <a:off x="6362449" y="3482174"/>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a:t>
            </a:r>
            <a:endParaRPr kumimoji="1" lang="zh-CN" altLang="en-US" sz="2000" dirty="0"/>
          </a:p>
        </p:txBody>
      </p:sp>
      <p:cxnSp>
        <p:nvCxnSpPr>
          <p:cNvPr id="54" name="直线连接符 53">
            <a:extLst>
              <a:ext uri="{FF2B5EF4-FFF2-40B4-BE49-F238E27FC236}">
                <a16:creationId xmlns:a16="http://schemas.microsoft.com/office/drawing/2014/main" id="{34351537-79BD-595F-F1D9-2E5B2B63ADC9}"/>
              </a:ext>
            </a:extLst>
          </p:cNvPr>
          <p:cNvCxnSpPr>
            <a:cxnSpLocks/>
            <a:stCxn id="53" idx="1"/>
            <a:endCxn id="9" idx="5"/>
          </p:cNvCxnSpPr>
          <p:nvPr/>
        </p:nvCxnSpPr>
        <p:spPr>
          <a:xfrm flipH="1" flipV="1">
            <a:off x="5782380" y="3339019"/>
            <a:ext cx="647024"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5" name="椭圆 54">
            <a:extLst>
              <a:ext uri="{FF2B5EF4-FFF2-40B4-BE49-F238E27FC236}">
                <a16:creationId xmlns:a16="http://schemas.microsoft.com/office/drawing/2014/main" id="{BA2FA8CC-8A5B-FE2B-D9C0-1A1B0C0FF45F}"/>
              </a:ext>
            </a:extLst>
          </p:cNvPr>
          <p:cNvSpPr/>
          <p:nvPr/>
        </p:nvSpPr>
        <p:spPr>
          <a:xfrm>
            <a:off x="6972049" y="3482174"/>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63</a:t>
            </a:r>
            <a:endParaRPr kumimoji="1" lang="zh-CN" altLang="en-US" sz="2000" dirty="0"/>
          </a:p>
        </p:txBody>
      </p:sp>
      <p:cxnSp>
        <p:nvCxnSpPr>
          <p:cNvPr id="56" name="直线连接符 55">
            <a:extLst>
              <a:ext uri="{FF2B5EF4-FFF2-40B4-BE49-F238E27FC236}">
                <a16:creationId xmlns:a16="http://schemas.microsoft.com/office/drawing/2014/main" id="{26E3B320-8A7F-1FF4-1C5D-1FAC42383B3B}"/>
              </a:ext>
            </a:extLst>
          </p:cNvPr>
          <p:cNvCxnSpPr>
            <a:cxnSpLocks/>
            <a:stCxn id="55" idx="7"/>
            <a:endCxn id="39" idx="3"/>
          </p:cNvCxnSpPr>
          <p:nvPr/>
        </p:nvCxnSpPr>
        <p:spPr>
          <a:xfrm flipV="1">
            <a:off x="7362294" y="3307035"/>
            <a:ext cx="210110" cy="242094"/>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7" name="椭圆 56">
            <a:extLst>
              <a:ext uri="{FF2B5EF4-FFF2-40B4-BE49-F238E27FC236}">
                <a16:creationId xmlns:a16="http://schemas.microsoft.com/office/drawing/2014/main" id="{D6C2FD52-D4F5-88CA-9DBE-32732092E864}"/>
              </a:ext>
            </a:extLst>
          </p:cNvPr>
          <p:cNvSpPr/>
          <p:nvPr/>
        </p:nvSpPr>
        <p:spPr>
          <a:xfrm>
            <a:off x="8057339" y="3461257"/>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34</a:t>
            </a:r>
            <a:endParaRPr kumimoji="1" lang="zh-CN" altLang="en-US" sz="2000" dirty="0"/>
          </a:p>
        </p:txBody>
      </p:sp>
      <p:cxnSp>
        <p:nvCxnSpPr>
          <p:cNvPr id="58" name="直线连接符 57">
            <a:extLst>
              <a:ext uri="{FF2B5EF4-FFF2-40B4-BE49-F238E27FC236}">
                <a16:creationId xmlns:a16="http://schemas.microsoft.com/office/drawing/2014/main" id="{93338905-EB75-6E54-9C52-1EABCD67A0E1}"/>
              </a:ext>
            </a:extLst>
          </p:cNvPr>
          <p:cNvCxnSpPr>
            <a:cxnSpLocks/>
            <a:stCxn id="57" idx="1"/>
            <a:endCxn id="39" idx="5"/>
          </p:cNvCxnSpPr>
          <p:nvPr/>
        </p:nvCxnSpPr>
        <p:spPr>
          <a:xfrm flipH="1" flipV="1">
            <a:off x="7895694" y="3307035"/>
            <a:ext cx="228600" cy="221177"/>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9" name="椭圆 58">
            <a:extLst>
              <a:ext uri="{FF2B5EF4-FFF2-40B4-BE49-F238E27FC236}">
                <a16:creationId xmlns:a16="http://schemas.microsoft.com/office/drawing/2014/main" id="{EC40F0F2-F994-639A-4A92-59B90F1F8DE2}"/>
              </a:ext>
            </a:extLst>
          </p:cNvPr>
          <p:cNvSpPr/>
          <p:nvPr/>
        </p:nvSpPr>
        <p:spPr>
          <a:xfrm>
            <a:off x="4000249" y="4091774"/>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81</a:t>
            </a:r>
            <a:endParaRPr kumimoji="1" lang="zh-CN" altLang="en-US" sz="2000" dirty="0"/>
          </a:p>
        </p:txBody>
      </p:sp>
      <p:cxnSp>
        <p:nvCxnSpPr>
          <p:cNvPr id="60" name="直线连接符 59">
            <a:extLst>
              <a:ext uri="{FF2B5EF4-FFF2-40B4-BE49-F238E27FC236}">
                <a16:creationId xmlns:a16="http://schemas.microsoft.com/office/drawing/2014/main" id="{277E3E48-9C0D-A22C-2C82-B76695C1C5EE}"/>
              </a:ext>
            </a:extLst>
          </p:cNvPr>
          <p:cNvCxnSpPr>
            <a:cxnSpLocks/>
            <a:stCxn id="59" idx="7"/>
            <a:endCxn id="51" idx="3"/>
          </p:cNvCxnSpPr>
          <p:nvPr/>
        </p:nvCxnSpPr>
        <p:spPr>
          <a:xfrm flipV="1">
            <a:off x="4390494" y="3872419"/>
            <a:ext cx="210110" cy="2863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61" name="椭圆 60">
            <a:extLst>
              <a:ext uri="{FF2B5EF4-FFF2-40B4-BE49-F238E27FC236}">
                <a16:creationId xmlns:a16="http://schemas.microsoft.com/office/drawing/2014/main" id="{85BFCB86-09D4-2537-0281-23464660AC5D}"/>
              </a:ext>
            </a:extLst>
          </p:cNvPr>
          <p:cNvSpPr/>
          <p:nvPr/>
        </p:nvSpPr>
        <p:spPr>
          <a:xfrm>
            <a:off x="5070371" y="4074275"/>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70</a:t>
            </a:r>
            <a:endParaRPr kumimoji="1" lang="zh-CN" altLang="en-US" sz="2000" dirty="0"/>
          </a:p>
        </p:txBody>
      </p:sp>
      <p:cxnSp>
        <p:nvCxnSpPr>
          <p:cNvPr id="62" name="直线连接符 61">
            <a:extLst>
              <a:ext uri="{FF2B5EF4-FFF2-40B4-BE49-F238E27FC236}">
                <a16:creationId xmlns:a16="http://schemas.microsoft.com/office/drawing/2014/main" id="{1B9FBB59-88D7-F0B3-DD19-AA04CDADB503}"/>
              </a:ext>
            </a:extLst>
          </p:cNvPr>
          <p:cNvCxnSpPr>
            <a:cxnSpLocks/>
            <a:stCxn id="61" idx="1"/>
            <a:endCxn id="51" idx="5"/>
          </p:cNvCxnSpPr>
          <p:nvPr/>
        </p:nvCxnSpPr>
        <p:spPr>
          <a:xfrm flipH="1" flipV="1">
            <a:off x="4923894" y="3872419"/>
            <a:ext cx="213432" cy="268811"/>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63" name="椭圆 62">
            <a:extLst>
              <a:ext uri="{FF2B5EF4-FFF2-40B4-BE49-F238E27FC236}">
                <a16:creationId xmlns:a16="http://schemas.microsoft.com/office/drawing/2014/main" id="{2F9A89FB-8C93-B5EC-1C87-33C57B886646}"/>
              </a:ext>
            </a:extLst>
          </p:cNvPr>
          <p:cNvSpPr/>
          <p:nvPr/>
        </p:nvSpPr>
        <p:spPr>
          <a:xfrm>
            <a:off x="5751203" y="4049206"/>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95</a:t>
            </a:r>
            <a:endParaRPr kumimoji="1" lang="zh-CN" altLang="en-US" sz="2000" dirty="0"/>
          </a:p>
        </p:txBody>
      </p:sp>
      <p:cxnSp>
        <p:nvCxnSpPr>
          <p:cNvPr id="64" name="直线连接符 63">
            <a:extLst>
              <a:ext uri="{FF2B5EF4-FFF2-40B4-BE49-F238E27FC236}">
                <a16:creationId xmlns:a16="http://schemas.microsoft.com/office/drawing/2014/main" id="{8039A68D-F93A-9B06-D505-AECFD095A26C}"/>
              </a:ext>
            </a:extLst>
          </p:cNvPr>
          <p:cNvCxnSpPr>
            <a:cxnSpLocks/>
            <a:stCxn id="63" idx="7"/>
            <a:endCxn id="53" idx="3"/>
          </p:cNvCxnSpPr>
          <p:nvPr/>
        </p:nvCxnSpPr>
        <p:spPr>
          <a:xfrm flipV="1">
            <a:off x="6141448" y="3872419"/>
            <a:ext cx="287956" cy="243742"/>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cxnSp>
        <p:nvCxnSpPr>
          <p:cNvPr id="65" name="直线箭头连接符 64">
            <a:extLst>
              <a:ext uri="{FF2B5EF4-FFF2-40B4-BE49-F238E27FC236}">
                <a16:creationId xmlns:a16="http://schemas.microsoft.com/office/drawing/2014/main" id="{F9DA3481-4003-119E-F054-B1B464D2FC65}"/>
              </a:ext>
            </a:extLst>
          </p:cNvPr>
          <p:cNvCxnSpPr/>
          <p:nvPr/>
        </p:nvCxnSpPr>
        <p:spPr>
          <a:xfrm>
            <a:off x="5807780" y="1083906"/>
            <a:ext cx="0" cy="39664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FB8F052C-1827-4D4B-A92C-4071B00E1531}"/>
              </a:ext>
            </a:extLst>
          </p:cNvPr>
          <p:cNvSpPr txBox="1"/>
          <p:nvPr/>
        </p:nvSpPr>
        <p:spPr>
          <a:xfrm>
            <a:off x="1517992" y="4548974"/>
            <a:ext cx="2339102" cy="461665"/>
          </a:xfrm>
          <a:prstGeom prst="rect">
            <a:avLst/>
          </a:prstGeom>
          <a:solidFill>
            <a:srgbClr val="009999"/>
          </a:solidFill>
        </p:spPr>
        <p:txBody>
          <a:bodyPr wrap="non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无交换或上移！</a:t>
            </a:r>
          </a:p>
        </p:txBody>
      </p:sp>
    </p:spTree>
    <p:extLst>
      <p:ext uri="{BB962C8B-B14F-4D97-AF65-F5344CB8AC3E}">
        <p14:creationId xmlns:p14="http://schemas.microsoft.com/office/powerpoint/2010/main" val="2894065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最大堆的朴素建堆操作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6.3 </a:t>
            </a:r>
            <a:r>
              <a:rPr lang="zh-CN" altLang="en-US" dirty="0"/>
              <a:t>二叉堆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pic>
        <p:nvPicPr>
          <p:cNvPr id="4" name="Picture 18" descr="heapsort00">
            <a:extLst>
              <a:ext uri="{FF2B5EF4-FFF2-40B4-BE49-F238E27FC236}">
                <a16:creationId xmlns:a16="http://schemas.microsoft.com/office/drawing/2014/main" id="{C894E4FF-026F-80C4-01A1-E416C1C85776}"/>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303568" y="1480550"/>
            <a:ext cx="331311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B8AF3A2F-EE38-E22F-EDC6-5C69AECB1715}"/>
              </a:ext>
            </a:extLst>
          </p:cNvPr>
          <p:cNvSpPr txBox="1"/>
          <p:nvPr/>
        </p:nvSpPr>
        <p:spPr>
          <a:xfrm>
            <a:off x="7763248" y="1507815"/>
            <a:ext cx="877163" cy="369332"/>
          </a:xfrm>
          <a:prstGeom prst="rect">
            <a:avLst/>
          </a:prstGeom>
          <a:solidFill>
            <a:srgbClr val="009999"/>
          </a:solid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初始堆</a:t>
            </a:r>
          </a:p>
        </p:txBody>
      </p:sp>
      <p:sp>
        <p:nvSpPr>
          <p:cNvPr id="76" name="文本框 75">
            <a:extLst>
              <a:ext uri="{FF2B5EF4-FFF2-40B4-BE49-F238E27FC236}">
                <a16:creationId xmlns:a16="http://schemas.microsoft.com/office/drawing/2014/main" id="{47C6728F-BFE1-8057-DD63-D1136C344CBB}"/>
              </a:ext>
            </a:extLst>
          </p:cNvPr>
          <p:cNvSpPr txBox="1"/>
          <p:nvPr/>
        </p:nvSpPr>
        <p:spPr>
          <a:xfrm>
            <a:off x="558943" y="2690494"/>
            <a:ext cx="1985770" cy="369332"/>
          </a:xfrm>
          <a:prstGeom prst="rect">
            <a:avLst/>
          </a:prstGeom>
          <a:noFill/>
        </p:spPr>
        <p:txBody>
          <a:bodyPr wrap="square" rtlCol="0">
            <a:spAutoFit/>
          </a:bodyPr>
          <a:lstStyle/>
          <a:p>
            <a:r>
              <a:rPr kumimoji="1" lang="en-US" altLang="zh-CN" dirty="0"/>
              <a:t>(5)</a:t>
            </a:r>
            <a:r>
              <a:rPr kumimoji="1" lang="zh-CN" altLang="en-US" dirty="0"/>
              <a:t> </a:t>
            </a:r>
            <a:r>
              <a:rPr kumimoji="1" lang="en-US" altLang="zh-CN" dirty="0" err="1"/>
              <a:t>SiftUp</a:t>
            </a:r>
            <a:r>
              <a:rPr kumimoji="1" lang="zh-CN" altLang="en-US" dirty="0"/>
              <a:t> </a:t>
            </a:r>
            <a:r>
              <a:rPr kumimoji="1" lang="en-US" altLang="zh-CN" dirty="0"/>
              <a:t>63</a:t>
            </a:r>
            <a:endParaRPr kumimoji="1" lang="zh-CN" altLang="en-US" dirty="0"/>
          </a:p>
        </p:txBody>
      </p:sp>
      <p:graphicFrame>
        <p:nvGraphicFramePr>
          <p:cNvPr id="79" name="表格 78">
            <a:extLst>
              <a:ext uri="{FF2B5EF4-FFF2-40B4-BE49-F238E27FC236}">
                <a16:creationId xmlns:a16="http://schemas.microsoft.com/office/drawing/2014/main" id="{1A42B8C2-65C1-579E-4481-CFBB98F2D8D6}"/>
              </a:ext>
            </a:extLst>
          </p:cNvPr>
          <p:cNvGraphicFramePr>
            <a:graphicFrameLocks noGrp="1"/>
          </p:cNvGraphicFramePr>
          <p:nvPr>
            <p:extLst>
              <p:ext uri="{D42A27DB-BD31-4B8C-83A1-F6EECF244321}">
                <p14:modId xmlns:p14="http://schemas.microsoft.com/office/powerpoint/2010/main" val="3144995433"/>
              </p:ext>
            </p:extLst>
          </p:nvPr>
        </p:nvGraphicFramePr>
        <p:xfrm>
          <a:off x="7034350" y="2561758"/>
          <a:ext cx="3919750" cy="369332"/>
        </p:xfrm>
        <a:graphic>
          <a:graphicData uri="http://schemas.openxmlformats.org/drawingml/2006/table">
            <a:tbl>
              <a:tblPr firstRow="1" bandRow="1">
                <a:tableStyleId>{5C22544A-7EE6-4342-B048-85BDC9FD1C3A}</a:tableStyleId>
              </a:tblPr>
              <a:tblGrid>
                <a:gridCol w="391975">
                  <a:extLst>
                    <a:ext uri="{9D8B030D-6E8A-4147-A177-3AD203B41FA5}">
                      <a16:colId xmlns:a16="http://schemas.microsoft.com/office/drawing/2014/main" val="271340362"/>
                    </a:ext>
                  </a:extLst>
                </a:gridCol>
                <a:gridCol w="391975">
                  <a:extLst>
                    <a:ext uri="{9D8B030D-6E8A-4147-A177-3AD203B41FA5}">
                      <a16:colId xmlns:a16="http://schemas.microsoft.com/office/drawing/2014/main" val="1508470555"/>
                    </a:ext>
                  </a:extLst>
                </a:gridCol>
                <a:gridCol w="391975">
                  <a:extLst>
                    <a:ext uri="{9D8B030D-6E8A-4147-A177-3AD203B41FA5}">
                      <a16:colId xmlns:a16="http://schemas.microsoft.com/office/drawing/2014/main" val="2837546039"/>
                    </a:ext>
                  </a:extLst>
                </a:gridCol>
                <a:gridCol w="391975">
                  <a:extLst>
                    <a:ext uri="{9D8B030D-6E8A-4147-A177-3AD203B41FA5}">
                      <a16:colId xmlns:a16="http://schemas.microsoft.com/office/drawing/2014/main" val="2501726873"/>
                    </a:ext>
                  </a:extLst>
                </a:gridCol>
                <a:gridCol w="391975">
                  <a:extLst>
                    <a:ext uri="{9D8B030D-6E8A-4147-A177-3AD203B41FA5}">
                      <a16:colId xmlns:a16="http://schemas.microsoft.com/office/drawing/2014/main" val="2546035481"/>
                    </a:ext>
                  </a:extLst>
                </a:gridCol>
                <a:gridCol w="391975">
                  <a:extLst>
                    <a:ext uri="{9D8B030D-6E8A-4147-A177-3AD203B41FA5}">
                      <a16:colId xmlns:a16="http://schemas.microsoft.com/office/drawing/2014/main" val="2124569417"/>
                    </a:ext>
                  </a:extLst>
                </a:gridCol>
                <a:gridCol w="391975">
                  <a:extLst>
                    <a:ext uri="{9D8B030D-6E8A-4147-A177-3AD203B41FA5}">
                      <a16:colId xmlns:a16="http://schemas.microsoft.com/office/drawing/2014/main" val="801392461"/>
                    </a:ext>
                  </a:extLst>
                </a:gridCol>
                <a:gridCol w="391975">
                  <a:extLst>
                    <a:ext uri="{9D8B030D-6E8A-4147-A177-3AD203B41FA5}">
                      <a16:colId xmlns:a16="http://schemas.microsoft.com/office/drawing/2014/main" val="3138340198"/>
                    </a:ext>
                  </a:extLst>
                </a:gridCol>
                <a:gridCol w="391975">
                  <a:extLst>
                    <a:ext uri="{9D8B030D-6E8A-4147-A177-3AD203B41FA5}">
                      <a16:colId xmlns:a16="http://schemas.microsoft.com/office/drawing/2014/main" val="1116190668"/>
                    </a:ext>
                  </a:extLst>
                </a:gridCol>
                <a:gridCol w="391975">
                  <a:extLst>
                    <a:ext uri="{9D8B030D-6E8A-4147-A177-3AD203B41FA5}">
                      <a16:colId xmlns:a16="http://schemas.microsoft.com/office/drawing/2014/main" val="691141694"/>
                    </a:ext>
                  </a:extLst>
                </a:gridCol>
              </a:tblGrid>
              <a:tr h="369332">
                <a:tc>
                  <a:txBody>
                    <a:bodyPr/>
                    <a:lstStyle/>
                    <a:p>
                      <a:pPr algn="ctr"/>
                      <a:r>
                        <a:rPr lang="en-US" altLang="zh-CN" sz="1600" dirty="0"/>
                        <a:t>52</a:t>
                      </a:r>
                      <a:endParaRPr lang="zh-CN" altLang="en-US" sz="1600" dirty="0"/>
                    </a:p>
                  </a:txBody>
                  <a:tcPr>
                    <a:solidFill>
                      <a:srgbClr val="009999"/>
                    </a:solidFill>
                  </a:tcPr>
                </a:tc>
                <a:tc>
                  <a:txBody>
                    <a:bodyPr/>
                    <a:lstStyle/>
                    <a:p>
                      <a:pPr algn="ctr"/>
                      <a:r>
                        <a:rPr lang="en-US" altLang="zh-CN" sz="1600" dirty="0"/>
                        <a:t>46</a:t>
                      </a:r>
                      <a:endParaRPr lang="zh-CN" altLang="en-US" sz="1600" dirty="0"/>
                    </a:p>
                  </a:txBody>
                  <a:tcPr>
                    <a:solidFill>
                      <a:srgbClr val="009999"/>
                    </a:solidFill>
                  </a:tcPr>
                </a:tc>
                <a:tc>
                  <a:txBody>
                    <a:bodyPr/>
                    <a:lstStyle/>
                    <a:p>
                      <a:pPr algn="ctr"/>
                      <a:r>
                        <a:rPr lang="en-US" altLang="zh-CN" sz="1600" dirty="0"/>
                        <a:t>28</a:t>
                      </a:r>
                      <a:endParaRPr lang="zh-CN" altLang="en-US" sz="1600" dirty="0"/>
                    </a:p>
                  </a:txBody>
                  <a:tcPr>
                    <a:solidFill>
                      <a:srgbClr val="009999"/>
                    </a:solidFill>
                  </a:tcPr>
                </a:tc>
                <a:tc>
                  <a:txBody>
                    <a:bodyPr/>
                    <a:lstStyle/>
                    <a:p>
                      <a:pPr algn="ctr"/>
                      <a:r>
                        <a:rPr lang="en-US" altLang="zh-CN" sz="1600" dirty="0"/>
                        <a:t>17</a:t>
                      </a:r>
                      <a:endParaRPr lang="zh-CN" altLang="en-US" sz="1600" dirty="0"/>
                    </a:p>
                  </a:txBody>
                  <a:tcPr>
                    <a:solidFill>
                      <a:srgbClr val="009999"/>
                    </a:solidFill>
                  </a:tcPr>
                </a:tc>
                <a:tc>
                  <a:txBody>
                    <a:bodyPr/>
                    <a:lstStyle/>
                    <a:p>
                      <a:pPr algn="ctr"/>
                      <a:r>
                        <a:rPr lang="en-US" altLang="zh-CN" sz="1600" dirty="0"/>
                        <a:t>3</a:t>
                      </a:r>
                      <a:endParaRPr lang="zh-CN" altLang="en-US" sz="1600" dirty="0"/>
                    </a:p>
                  </a:txBody>
                  <a:tcPr>
                    <a:solidFill>
                      <a:srgbClr val="009999"/>
                    </a:solidFill>
                  </a:tcPr>
                </a:tc>
                <a:tc>
                  <a:txBody>
                    <a:bodyPr/>
                    <a:lstStyle/>
                    <a:p>
                      <a:pPr algn="ctr"/>
                      <a:r>
                        <a:rPr lang="en-US" altLang="zh-CN" sz="1600" dirty="0"/>
                        <a:t>63</a:t>
                      </a:r>
                      <a:endParaRPr lang="zh-CN" altLang="en-US" sz="1600" dirty="0"/>
                    </a:p>
                  </a:txBody>
                  <a:tcPr>
                    <a:solidFill>
                      <a:schemeClr val="accent4">
                        <a:lumMod val="75000"/>
                      </a:schemeClr>
                    </a:solidFill>
                  </a:tcPr>
                </a:tc>
                <a:tc>
                  <a:txBody>
                    <a:bodyPr/>
                    <a:lstStyle/>
                    <a:p>
                      <a:pPr algn="ctr"/>
                      <a:r>
                        <a:rPr lang="en-US" altLang="zh-CN" sz="1600" dirty="0"/>
                        <a:t>34</a:t>
                      </a:r>
                      <a:endParaRPr lang="zh-CN" altLang="en-US" sz="1600" dirty="0"/>
                    </a:p>
                  </a:txBody>
                  <a:tcPr>
                    <a:solidFill>
                      <a:schemeClr val="accent4">
                        <a:lumMod val="75000"/>
                      </a:schemeClr>
                    </a:solidFill>
                  </a:tcPr>
                </a:tc>
                <a:tc>
                  <a:txBody>
                    <a:bodyPr/>
                    <a:lstStyle/>
                    <a:p>
                      <a:pPr algn="ctr"/>
                      <a:r>
                        <a:rPr lang="en-US" altLang="zh-CN" sz="1600" dirty="0"/>
                        <a:t>81</a:t>
                      </a:r>
                      <a:endParaRPr lang="zh-CN" altLang="en-US" sz="1600" dirty="0"/>
                    </a:p>
                  </a:txBody>
                  <a:tcPr>
                    <a:solidFill>
                      <a:schemeClr val="accent4">
                        <a:lumMod val="75000"/>
                      </a:schemeClr>
                    </a:solidFill>
                  </a:tcPr>
                </a:tc>
                <a:tc>
                  <a:txBody>
                    <a:bodyPr/>
                    <a:lstStyle/>
                    <a:p>
                      <a:pPr algn="ctr"/>
                      <a:r>
                        <a:rPr lang="en-US" altLang="zh-CN" sz="1600" dirty="0"/>
                        <a:t>70</a:t>
                      </a:r>
                      <a:endParaRPr lang="zh-CN" altLang="en-US" sz="1600" dirty="0"/>
                    </a:p>
                  </a:txBody>
                  <a:tcPr>
                    <a:solidFill>
                      <a:schemeClr val="accent4">
                        <a:lumMod val="75000"/>
                      </a:schemeClr>
                    </a:solidFill>
                  </a:tcPr>
                </a:tc>
                <a:tc>
                  <a:txBody>
                    <a:bodyPr/>
                    <a:lstStyle/>
                    <a:p>
                      <a:pPr algn="ctr"/>
                      <a:r>
                        <a:rPr lang="en-US" altLang="zh-CN" sz="1600" dirty="0"/>
                        <a:t>95</a:t>
                      </a:r>
                      <a:endParaRPr lang="zh-CN" altLang="en-US" sz="1600" dirty="0"/>
                    </a:p>
                  </a:txBody>
                  <a:tcPr>
                    <a:solidFill>
                      <a:schemeClr val="accent4">
                        <a:lumMod val="75000"/>
                      </a:schemeClr>
                    </a:solidFill>
                  </a:tcPr>
                </a:tc>
                <a:extLst>
                  <a:ext uri="{0D108BD9-81ED-4DB2-BD59-A6C34878D82A}">
                    <a16:rowId xmlns:a16="http://schemas.microsoft.com/office/drawing/2014/main" val="3512889711"/>
                  </a:ext>
                </a:extLst>
              </a:tr>
            </a:tbl>
          </a:graphicData>
        </a:graphic>
      </p:graphicFrame>
      <p:graphicFrame>
        <p:nvGraphicFramePr>
          <p:cNvPr id="80" name="表格 79">
            <a:extLst>
              <a:ext uri="{FF2B5EF4-FFF2-40B4-BE49-F238E27FC236}">
                <a16:creationId xmlns:a16="http://schemas.microsoft.com/office/drawing/2014/main" id="{D77F0845-4DC2-86E1-47A4-CD284083E8D4}"/>
              </a:ext>
            </a:extLst>
          </p:cNvPr>
          <p:cNvGraphicFramePr>
            <a:graphicFrameLocks noGrp="1"/>
          </p:cNvGraphicFramePr>
          <p:nvPr>
            <p:extLst>
              <p:ext uri="{D42A27DB-BD31-4B8C-83A1-F6EECF244321}">
                <p14:modId xmlns:p14="http://schemas.microsoft.com/office/powerpoint/2010/main" val="275536892"/>
              </p:ext>
            </p:extLst>
          </p:nvPr>
        </p:nvGraphicFramePr>
        <p:xfrm>
          <a:off x="7034350" y="3784303"/>
          <a:ext cx="3919750" cy="369332"/>
        </p:xfrm>
        <a:graphic>
          <a:graphicData uri="http://schemas.openxmlformats.org/drawingml/2006/table">
            <a:tbl>
              <a:tblPr firstRow="1" bandRow="1">
                <a:tableStyleId>{5C22544A-7EE6-4342-B048-85BDC9FD1C3A}</a:tableStyleId>
              </a:tblPr>
              <a:tblGrid>
                <a:gridCol w="391975">
                  <a:extLst>
                    <a:ext uri="{9D8B030D-6E8A-4147-A177-3AD203B41FA5}">
                      <a16:colId xmlns:a16="http://schemas.microsoft.com/office/drawing/2014/main" val="271340362"/>
                    </a:ext>
                  </a:extLst>
                </a:gridCol>
                <a:gridCol w="391975">
                  <a:extLst>
                    <a:ext uri="{9D8B030D-6E8A-4147-A177-3AD203B41FA5}">
                      <a16:colId xmlns:a16="http://schemas.microsoft.com/office/drawing/2014/main" val="1508470555"/>
                    </a:ext>
                  </a:extLst>
                </a:gridCol>
                <a:gridCol w="391975">
                  <a:extLst>
                    <a:ext uri="{9D8B030D-6E8A-4147-A177-3AD203B41FA5}">
                      <a16:colId xmlns:a16="http://schemas.microsoft.com/office/drawing/2014/main" val="2837546039"/>
                    </a:ext>
                  </a:extLst>
                </a:gridCol>
                <a:gridCol w="391975">
                  <a:extLst>
                    <a:ext uri="{9D8B030D-6E8A-4147-A177-3AD203B41FA5}">
                      <a16:colId xmlns:a16="http://schemas.microsoft.com/office/drawing/2014/main" val="2501726873"/>
                    </a:ext>
                  </a:extLst>
                </a:gridCol>
                <a:gridCol w="391975">
                  <a:extLst>
                    <a:ext uri="{9D8B030D-6E8A-4147-A177-3AD203B41FA5}">
                      <a16:colId xmlns:a16="http://schemas.microsoft.com/office/drawing/2014/main" val="2546035481"/>
                    </a:ext>
                  </a:extLst>
                </a:gridCol>
                <a:gridCol w="391975">
                  <a:extLst>
                    <a:ext uri="{9D8B030D-6E8A-4147-A177-3AD203B41FA5}">
                      <a16:colId xmlns:a16="http://schemas.microsoft.com/office/drawing/2014/main" val="2124569417"/>
                    </a:ext>
                  </a:extLst>
                </a:gridCol>
                <a:gridCol w="391975">
                  <a:extLst>
                    <a:ext uri="{9D8B030D-6E8A-4147-A177-3AD203B41FA5}">
                      <a16:colId xmlns:a16="http://schemas.microsoft.com/office/drawing/2014/main" val="801392461"/>
                    </a:ext>
                  </a:extLst>
                </a:gridCol>
                <a:gridCol w="391975">
                  <a:extLst>
                    <a:ext uri="{9D8B030D-6E8A-4147-A177-3AD203B41FA5}">
                      <a16:colId xmlns:a16="http://schemas.microsoft.com/office/drawing/2014/main" val="3138340198"/>
                    </a:ext>
                  </a:extLst>
                </a:gridCol>
                <a:gridCol w="391975">
                  <a:extLst>
                    <a:ext uri="{9D8B030D-6E8A-4147-A177-3AD203B41FA5}">
                      <a16:colId xmlns:a16="http://schemas.microsoft.com/office/drawing/2014/main" val="1116190668"/>
                    </a:ext>
                  </a:extLst>
                </a:gridCol>
                <a:gridCol w="391975">
                  <a:extLst>
                    <a:ext uri="{9D8B030D-6E8A-4147-A177-3AD203B41FA5}">
                      <a16:colId xmlns:a16="http://schemas.microsoft.com/office/drawing/2014/main" val="691141694"/>
                    </a:ext>
                  </a:extLst>
                </a:gridCol>
              </a:tblGrid>
              <a:tr h="369332">
                <a:tc>
                  <a:txBody>
                    <a:bodyPr/>
                    <a:lstStyle/>
                    <a:p>
                      <a:pPr algn="ctr"/>
                      <a:r>
                        <a:rPr lang="en-US" altLang="zh-CN" sz="1600" dirty="0">
                          <a:solidFill>
                            <a:srgbClr val="FFFF00"/>
                          </a:solidFill>
                        </a:rPr>
                        <a:t>63</a:t>
                      </a:r>
                      <a:endParaRPr lang="zh-CN" altLang="en-US" sz="1600" dirty="0">
                        <a:solidFill>
                          <a:srgbClr val="FFFF00"/>
                        </a:solidFill>
                      </a:endParaRPr>
                    </a:p>
                  </a:txBody>
                  <a:tcPr>
                    <a:solidFill>
                      <a:srgbClr val="009999"/>
                    </a:solidFill>
                  </a:tcPr>
                </a:tc>
                <a:tc>
                  <a:txBody>
                    <a:bodyPr/>
                    <a:lstStyle/>
                    <a:p>
                      <a:pPr algn="ctr"/>
                      <a:r>
                        <a:rPr lang="en-US" altLang="zh-CN" sz="1600" dirty="0"/>
                        <a:t>46</a:t>
                      </a:r>
                      <a:endParaRPr lang="zh-CN" altLang="en-US" sz="1600" dirty="0"/>
                    </a:p>
                  </a:txBody>
                  <a:tcPr>
                    <a:solidFill>
                      <a:srgbClr val="009999"/>
                    </a:solidFill>
                  </a:tcPr>
                </a:tc>
                <a:tc>
                  <a:txBody>
                    <a:bodyPr/>
                    <a:lstStyle/>
                    <a:p>
                      <a:pPr algn="ctr"/>
                      <a:r>
                        <a:rPr lang="en-US" altLang="zh-CN" sz="1600" dirty="0">
                          <a:solidFill>
                            <a:srgbClr val="FFFF00"/>
                          </a:solidFill>
                        </a:rPr>
                        <a:t>52</a:t>
                      </a:r>
                      <a:endParaRPr lang="zh-CN" altLang="en-US" sz="1600" dirty="0">
                        <a:solidFill>
                          <a:srgbClr val="FFFF00"/>
                        </a:solidFill>
                      </a:endParaRPr>
                    </a:p>
                  </a:txBody>
                  <a:tcPr>
                    <a:solidFill>
                      <a:srgbClr val="009999"/>
                    </a:solidFill>
                  </a:tcPr>
                </a:tc>
                <a:tc>
                  <a:txBody>
                    <a:bodyPr/>
                    <a:lstStyle/>
                    <a:p>
                      <a:pPr algn="ctr"/>
                      <a:r>
                        <a:rPr lang="en-US" altLang="zh-CN" sz="1600" dirty="0"/>
                        <a:t>17</a:t>
                      </a:r>
                      <a:endParaRPr lang="zh-CN" altLang="en-US" sz="1600" dirty="0"/>
                    </a:p>
                  </a:txBody>
                  <a:tcPr>
                    <a:solidFill>
                      <a:srgbClr val="009999"/>
                    </a:solidFill>
                  </a:tcPr>
                </a:tc>
                <a:tc>
                  <a:txBody>
                    <a:bodyPr/>
                    <a:lstStyle/>
                    <a:p>
                      <a:pPr algn="ctr"/>
                      <a:r>
                        <a:rPr lang="en-US" altLang="zh-CN" sz="1600" dirty="0"/>
                        <a:t>3</a:t>
                      </a:r>
                      <a:endParaRPr lang="zh-CN" altLang="en-US" sz="1600" dirty="0"/>
                    </a:p>
                  </a:txBody>
                  <a:tcPr>
                    <a:solidFill>
                      <a:srgbClr val="009999"/>
                    </a:solidFill>
                  </a:tcPr>
                </a:tc>
                <a:tc>
                  <a:txBody>
                    <a:bodyPr/>
                    <a:lstStyle/>
                    <a:p>
                      <a:pPr algn="ctr"/>
                      <a:r>
                        <a:rPr lang="en-US" altLang="zh-CN" sz="1600" dirty="0">
                          <a:solidFill>
                            <a:srgbClr val="FFFF00"/>
                          </a:solidFill>
                        </a:rPr>
                        <a:t>28</a:t>
                      </a:r>
                      <a:endParaRPr lang="zh-CN" altLang="en-US" sz="1600" dirty="0">
                        <a:solidFill>
                          <a:srgbClr val="FFFF00"/>
                        </a:solidFill>
                      </a:endParaRPr>
                    </a:p>
                  </a:txBody>
                  <a:tcPr>
                    <a:solidFill>
                      <a:srgbClr val="009999"/>
                    </a:solidFill>
                  </a:tcPr>
                </a:tc>
                <a:tc>
                  <a:txBody>
                    <a:bodyPr/>
                    <a:lstStyle/>
                    <a:p>
                      <a:pPr algn="ctr"/>
                      <a:r>
                        <a:rPr lang="en-US" altLang="zh-CN" sz="1600" dirty="0"/>
                        <a:t>34</a:t>
                      </a:r>
                      <a:endParaRPr lang="zh-CN" altLang="en-US" sz="1600" dirty="0"/>
                    </a:p>
                  </a:txBody>
                  <a:tcPr>
                    <a:solidFill>
                      <a:schemeClr val="accent4">
                        <a:lumMod val="75000"/>
                      </a:schemeClr>
                    </a:solidFill>
                  </a:tcPr>
                </a:tc>
                <a:tc>
                  <a:txBody>
                    <a:bodyPr/>
                    <a:lstStyle/>
                    <a:p>
                      <a:pPr algn="ctr"/>
                      <a:r>
                        <a:rPr lang="en-US" altLang="zh-CN" sz="1600" dirty="0"/>
                        <a:t>81</a:t>
                      </a:r>
                      <a:endParaRPr lang="zh-CN" altLang="en-US" sz="1600" dirty="0"/>
                    </a:p>
                  </a:txBody>
                  <a:tcPr>
                    <a:solidFill>
                      <a:schemeClr val="accent4">
                        <a:lumMod val="75000"/>
                      </a:schemeClr>
                    </a:solidFill>
                  </a:tcPr>
                </a:tc>
                <a:tc>
                  <a:txBody>
                    <a:bodyPr/>
                    <a:lstStyle/>
                    <a:p>
                      <a:pPr algn="ctr"/>
                      <a:r>
                        <a:rPr lang="en-US" altLang="zh-CN" sz="1600" dirty="0"/>
                        <a:t>70</a:t>
                      </a:r>
                      <a:endParaRPr lang="zh-CN" altLang="en-US" sz="1600" dirty="0"/>
                    </a:p>
                  </a:txBody>
                  <a:tcPr>
                    <a:solidFill>
                      <a:schemeClr val="accent4">
                        <a:lumMod val="75000"/>
                      </a:schemeClr>
                    </a:solidFill>
                  </a:tcPr>
                </a:tc>
                <a:tc>
                  <a:txBody>
                    <a:bodyPr/>
                    <a:lstStyle/>
                    <a:p>
                      <a:pPr algn="ctr"/>
                      <a:r>
                        <a:rPr lang="en-US" altLang="zh-CN" sz="1600" dirty="0"/>
                        <a:t>95</a:t>
                      </a:r>
                      <a:endParaRPr lang="zh-CN" altLang="en-US" sz="1600" dirty="0"/>
                    </a:p>
                  </a:txBody>
                  <a:tcPr>
                    <a:solidFill>
                      <a:schemeClr val="accent4">
                        <a:lumMod val="75000"/>
                      </a:schemeClr>
                    </a:solidFill>
                  </a:tcPr>
                </a:tc>
                <a:extLst>
                  <a:ext uri="{0D108BD9-81ED-4DB2-BD59-A6C34878D82A}">
                    <a16:rowId xmlns:a16="http://schemas.microsoft.com/office/drawing/2014/main" val="3512889711"/>
                  </a:ext>
                </a:extLst>
              </a:tr>
            </a:tbl>
          </a:graphicData>
        </a:graphic>
      </p:graphicFrame>
      <p:sp>
        <p:nvSpPr>
          <p:cNvPr id="81" name="下箭头 80">
            <a:extLst>
              <a:ext uri="{FF2B5EF4-FFF2-40B4-BE49-F238E27FC236}">
                <a16:creationId xmlns:a16="http://schemas.microsoft.com/office/drawing/2014/main" id="{2789B929-83EE-D4C0-0363-7674F2116BBC}"/>
              </a:ext>
            </a:extLst>
          </p:cNvPr>
          <p:cNvSpPr/>
          <p:nvPr/>
        </p:nvSpPr>
        <p:spPr>
          <a:xfrm>
            <a:off x="8642760" y="3189304"/>
            <a:ext cx="702930" cy="33678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弧 85">
            <a:extLst>
              <a:ext uri="{FF2B5EF4-FFF2-40B4-BE49-F238E27FC236}">
                <a16:creationId xmlns:a16="http://schemas.microsoft.com/office/drawing/2014/main" id="{9DFF792F-1ACF-43D9-3708-23B41DF2B1B7}"/>
              </a:ext>
            </a:extLst>
          </p:cNvPr>
          <p:cNvSpPr/>
          <p:nvPr/>
        </p:nvSpPr>
        <p:spPr>
          <a:xfrm>
            <a:off x="9202889" y="2561758"/>
            <a:ext cx="914400" cy="914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88" name="任意形状 87">
            <a:extLst>
              <a:ext uri="{FF2B5EF4-FFF2-40B4-BE49-F238E27FC236}">
                <a16:creationId xmlns:a16="http://schemas.microsoft.com/office/drawing/2014/main" id="{3D53A95E-AC83-9535-A17B-8202E6886C5A}"/>
              </a:ext>
            </a:extLst>
          </p:cNvPr>
          <p:cNvSpPr/>
          <p:nvPr/>
        </p:nvSpPr>
        <p:spPr>
          <a:xfrm>
            <a:off x="7970989" y="2363304"/>
            <a:ext cx="1231900" cy="139750"/>
          </a:xfrm>
          <a:custGeom>
            <a:avLst/>
            <a:gdLst>
              <a:gd name="connsiteX0" fmla="*/ 1231900 w 1231900"/>
              <a:gd name="connsiteY0" fmla="*/ 127050 h 139750"/>
              <a:gd name="connsiteX1" fmla="*/ 647700 w 1231900"/>
              <a:gd name="connsiteY1" fmla="*/ 50 h 139750"/>
              <a:gd name="connsiteX2" fmla="*/ 0 w 1231900"/>
              <a:gd name="connsiteY2" fmla="*/ 139750 h 139750"/>
            </a:gdLst>
            <a:ahLst/>
            <a:cxnLst>
              <a:cxn ang="0">
                <a:pos x="connsiteX0" y="connsiteY0"/>
              </a:cxn>
              <a:cxn ang="0">
                <a:pos x="connsiteX1" y="connsiteY1"/>
              </a:cxn>
              <a:cxn ang="0">
                <a:pos x="connsiteX2" y="connsiteY2"/>
              </a:cxn>
            </a:cxnLst>
            <a:rect l="l" t="t" r="r" b="b"/>
            <a:pathLst>
              <a:path w="1231900" h="139750">
                <a:moveTo>
                  <a:pt x="1231900" y="127050"/>
                </a:moveTo>
                <a:cubicBezTo>
                  <a:pt x="1042458" y="62491"/>
                  <a:pt x="853017" y="-2067"/>
                  <a:pt x="647700" y="50"/>
                </a:cubicBezTo>
                <a:cubicBezTo>
                  <a:pt x="442383" y="2167"/>
                  <a:pt x="221191" y="70958"/>
                  <a:pt x="0" y="139750"/>
                </a:cubicBezTo>
              </a:path>
            </a:pathLst>
          </a:custGeom>
          <a:noFill/>
          <a:ln>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任意形状 88">
            <a:extLst>
              <a:ext uri="{FF2B5EF4-FFF2-40B4-BE49-F238E27FC236}">
                <a16:creationId xmlns:a16="http://schemas.microsoft.com/office/drawing/2014/main" id="{945E55E2-0E92-DC3C-48EE-F0272C139295}"/>
              </a:ext>
            </a:extLst>
          </p:cNvPr>
          <p:cNvSpPr/>
          <p:nvPr/>
        </p:nvSpPr>
        <p:spPr>
          <a:xfrm>
            <a:off x="7142169" y="2351147"/>
            <a:ext cx="828819" cy="157946"/>
          </a:xfrm>
          <a:custGeom>
            <a:avLst/>
            <a:gdLst>
              <a:gd name="connsiteX0" fmla="*/ 1231900 w 1231900"/>
              <a:gd name="connsiteY0" fmla="*/ 127050 h 139750"/>
              <a:gd name="connsiteX1" fmla="*/ 647700 w 1231900"/>
              <a:gd name="connsiteY1" fmla="*/ 50 h 139750"/>
              <a:gd name="connsiteX2" fmla="*/ 0 w 1231900"/>
              <a:gd name="connsiteY2" fmla="*/ 139750 h 139750"/>
            </a:gdLst>
            <a:ahLst/>
            <a:cxnLst>
              <a:cxn ang="0">
                <a:pos x="connsiteX0" y="connsiteY0"/>
              </a:cxn>
              <a:cxn ang="0">
                <a:pos x="connsiteX1" y="connsiteY1"/>
              </a:cxn>
              <a:cxn ang="0">
                <a:pos x="connsiteX2" y="connsiteY2"/>
              </a:cxn>
            </a:cxnLst>
            <a:rect l="l" t="t" r="r" b="b"/>
            <a:pathLst>
              <a:path w="1231900" h="139750">
                <a:moveTo>
                  <a:pt x="1231900" y="127050"/>
                </a:moveTo>
                <a:cubicBezTo>
                  <a:pt x="1042458" y="62491"/>
                  <a:pt x="853017" y="-2067"/>
                  <a:pt x="647700" y="50"/>
                </a:cubicBezTo>
                <a:cubicBezTo>
                  <a:pt x="442383" y="2167"/>
                  <a:pt x="221191" y="70958"/>
                  <a:pt x="0" y="139750"/>
                </a:cubicBezTo>
              </a:path>
            </a:pathLst>
          </a:custGeom>
          <a:noFill/>
          <a:ln>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任意形状 89">
            <a:extLst>
              <a:ext uri="{FF2B5EF4-FFF2-40B4-BE49-F238E27FC236}">
                <a16:creationId xmlns:a16="http://schemas.microsoft.com/office/drawing/2014/main" id="{4057DE33-86AB-0A4C-5A82-EC522944066B}"/>
              </a:ext>
            </a:extLst>
          </p:cNvPr>
          <p:cNvSpPr/>
          <p:nvPr/>
        </p:nvSpPr>
        <p:spPr>
          <a:xfrm rot="10800000">
            <a:off x="7970988" y="2983755"/>
            <a:ext cx="1231900" cy="139750"/>
          </a:xfrm>
          <a:custGeom>
            <a:avLst/>
            <a:gdLst>
              <a:gd name="connsiteX0" fmla="*/ 1231900 w 1231900"/>
              <a:gd name="connsiteY0" fmla="*/ 127050 h 139750"/>
              <a:gd name="connsiteX1" fmla="*/ 647700 w 1231900"/>
              <a:gd name="connsiteY1" fmla="*/ 50 h 139750"/>
              <a:gd name="connsiteX2" fmla="*/ 0 w 1231900"/>
              <a:gd name="connsiteY2" fmla="*/ 139750 h 139750"/>
            </a:gdLst>
            <a:ahLst/>
            <a:cxnLst>
              <a:cxn ang="0">
                <a:pos x="connsiteX0" y="connsiteY0"/>
              </a:cxn>
              <a:cxn ang="0">
                <a:pos x="connsiteX1" y="connsiteY1"/>
              </a:cxn>
              <a:cxn ang="0">
                <a:pos x="connsiteX2" y="connsiteY2"/>
              </a:cxn>
            </a:cxnLst>
            <a:rect l="l" t="t" r="r" b="b"/>
            <a:pathLst>
              <a:path w="1231900" h="139750">
                <a:moveTo>
                  <a:pt x="1231900" y="127050"/>
                </a:moveTo>
                <a:cubicBezTo>
                  <a:pt x="1042458" y="62491"/>
                  <a:pt x="853017" y="-2067"/>
                  <a:pt x="647700" y="50"/>
                </a:cubicBezTo>
                <a:cubicBezTo>
                  <a:pt x="442383" y="2167"/>
                  <a:pt x="221191" y="70958"/>
                  <a:pt x="0" y="139750"/>
                </a:cubicBezTo>
              </a:path>
            </a:pathLst>
          </a:custGeom>
          <a:noFill/>
          <a:ln>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任意形状 90">
            <a:extLst>
              <a:ext uri="{FF2B5EF4-FFF2-40B4-BE49-F238E27FC236}">
                <a16:creationId xmlns:a16="http://schemas.microsoft.com/office/drawing/2014/main" id="{23929356-2E28-DECB-DA47-C09DBCE9715F}"/>
              </a:ext>
            </a:extLst>
          </p:cNvPr>
          <p:cNvSpPr/>
          <p:nvPr/>
        </p:nvSpPr>
        <p:spPr>
          <a:xfrm rot="10800000">
            <a:off x="7142169" y="2974515"/>
            <a:ext cx="828819" cy="157946"/>
          </a:xfrm>
          <a:custGeom>
            <a:avLst/>
            <a:gdLst>
              <a:gd name="connsiteX0" fmla="*/ 1231900 w 1231900"/>
              <a:gd name="connsiteY0" fmla="*/ 127050 h 139750"/>
              <a:gd name="connsiteX1" fmla="*/ 647700 w 1231900"/>
              <a:gd name="connsiteY1" fmla="*/ 50 h 139750"/>
              <a:gd name="connsiteX2" fmla="*/ 0 w 1231900"/>
              <a:gd name="connsiteY2" fmla="*/ 139750 h 139750"/>
            </a:gdLst>
            <a:ahLst/>
            <a:cxnLst>
              <a:cxn ang="0">
                <a:pos x="connsiteX0" y="connsiteY0"/>
              </a:cxn>
              <a:cxn ang="0">
                <a:pos x="connsiteX1" y="connsiteY1"/>
              </a:cxn>
              <a:cxn ang="0">
                <a:pos x="connsiteX2" y="connsiteY2"/>
              </a:cxn>
            </a:cxnLst>
            <a:rect l="l" t="t" r="r" b="b"/>
            <a:pathLst>
              <a:path w="1231900" h="139750">
                <a:moveTo>
                  <a:pt x="1231900" y="127050"/>
                </a:moveTo>
                <a:cubicBezTo>
                  <a:pt x="1042458" y="62491"/>
                  <a:pt x="853017" y="-2067"/>
                  <a:pt x="647700" y="50"/>
                </a:cubicBezTo>
                <a:cubicBezTo>
                  <a:pt x="442383" y="2167"/>
                  <a:pt x="221191" y="70958"/>
                  <a:pt x="0" y="139750"/>
                </a:cubicBezTo>
              </a:path>
            </a:pathLst>
          </a:custGeom>
          <a:noFill/>
          <a:ln>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123269E9-CAE1-6616-B889-B083A3412FD2}"/>
              </a:ext>
            </a:extLst>
          </p:cNvPr>
          <p:cNvSpPr/>
          <p:nvPr/>
        </p:nvSpPr>
        <p:spPr>
          <a:xfrm>
            <a:off x="4133563" y="2121774"/>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ln>
                  <a:solidFill>
                    <a:schemeClr val="bg2">
                      <a:lumMod val="40000"/>
                      <a:lumOff val="60000"/>
                    </a:schemeClr>
                  </a:solidFill>
                </a:ln>
              </a:rPr>
              <a:t>63</a:t>
            </a:r>
            <a:endParaRPr kumimoji="1" lang="zh-CN" altLang="en-US" sz="2000" dirty="0">
              <a:ln>
                <a:solidFill>
                  <a:schemeClr val="bg2">
                    <a:lumMod val="40000"/>
                    <a:lumOff val="60000"/>
                  </a:schemeClr>
                </a:solidFill>
              </a:ln>
            </a:endParaRPr>
          </a:p>
        </p:txBody>
      </p:sp>
      <p:sp>
        <p:nvSpPr>
          <p:cNvPr id="12" name="椭圆 11">
            <a:extLst>
              <a:ext uri="{FF2B5EF4-FFF2-40B4-BE49-F238E27FC236}">
                <a16:creationId xmlns:a16="http://schemas.microsoft.com/office/drawing/2014/main" id="{25285C1D-CB69-1B3F-1577-520EA94F781D}"/>
              </a:ext>
            </a:extLst>
          </p:cNvPr>
          <p:cNvSpPr/>
          <p:nvPr/>
        </p:nvSpPr>
        <p:spPr>
          <a:xfrm>
            <a:off x="3275520" y="2655174"/>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46</a:t>
            </a:r>
            <a:endParaRPr kumimoji="1" lang="zh-CN" altLang="en-US" sz="2000" dirty="0"/>
          </a:p>
        </p:txBody>
      </p:sp>
      <p:cxnSp>
        <p:nvCxnSpPr>
          <p:cNvPr id="13" name="直线连接符 12">
            <a:extLst>
              <a:ext uri="{FF2B5EF4-FFF2-40B4-BE49-F238E27FC236}">
                <a16:creationId xmlns:a16="http://schemas.microsoft.com/office/drawing/2014/main" id="{9CC7A31C-5D0C-2B7B-2B89-0BEB873124A8}"/>
              </a:ext>
            </a:extLst>
          </p:cNvPr>
          <p:cNvCxnSpPr>
            <a:cxnSpLocks/>
            <a:stCxn id="11" idx="3"/>
            <a:endCxn id="12" idx="7"/>
          </p:cNvCxnSpPr>
          <p:nvPr/>
        </p:nvCxnSpPr>
        <p:spPr>
          <a:xfrm flipH="1">
            <a:off x="3665765" y="2512019"/>
            <a:ext cx="534753"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14" name="椭圆 13">
            <a:extLst>
              <a:ext uri="{FF2B5EF4-FFF2-40B4-BE49-F238E27FC236}">
                <a16:creationId xmlns:a16="http://schemas.microsoft.com/office/drawing/2014/main" id="{4A69C2F8-92BA-AC05-D100-99BAD2FAAC59}"/>
              </a:ext>
            </a:extLst>
          </p:cNvPr>
          <p:cNvSpPr/>
          <p:nvPr/>
        </p:nvSpPr>
        <p:spPr>
          <a:xfrm>
            <a:off x="5388834" y="2623190"/>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52</a:t>
            </a:r>
            <a:endParaRPr kumimoji="1" lang="zh-CN" altLang="en-US" sz="2000" dirty="0"/>
          </a:p>
        </p:txBody>
      </p:sp>
      <p:cxnSp>
        <p:nvCxnSpPr>
          <p:cNvPr id="15" name="直线连接符 14">
            <a:extLst>
              <a:ext uri="{FF2B5EF4-FFF2-40B4-BE49-F238E27FC236}">
                <a16:creationId xmlns:a16="http://schemas.microsoft.com/office/drawing/2014/main" id="{19F8A9BB-DDE2-3850-0611-42512357498C}"/>
              </a:ext>
            </a:extLst>
          </p:cNvPr>
          <p:cNvCxnSpPr>
            <a:cxnSpLocks/>
            <a:stCxn id="11" idx="5"/>
            <a:endCxn id="14" idx="1"/>
          </p:cNvCxnSpPr>
          <p:nvPr/>
        </p:nvCxnSpPr>
        <p:spPr>
          <a:xfrm>
            <a:off x="4523808" y="2512019"/>
            <a:ext cx="931981" cy="178126"/>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16" name="椭圆 15">
            <a:extLst>
              <a:ext uri="{FF2B5EF4-FFF2-40B4-BE49-F238E27FC236}">
                <a16:creationId xmlns:a16="http://schemas.microsoft.com/office/drawing/2014/main" id="{6AC9AD68-1DAA-C0BB-0B5A-0483AFF2D4B6}"/>
              </a:ext>
            </a:extLst>
          </p:cNvPr>
          <p:cNvSpPr/>
          <p:nvPr/>
        </p:nvSpPr>
        <p:spPr>
          <a:xfrm>
            <a:off x="2417034" y="3188574"/>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17</a:t>
            </a:r>
            <a:endParaRPr kumimoji="1" lang="zh-CN" altLang="en-US" sz="2000" dirty="0"/>
          </a:p>
        </p:txBody>
      </p:sp>
      <p:cxnSp>
        <p:nvCxnSpPr>
          <p:cNvPr id="17" name="直线连接符 16">
            <a:extLst>
              <a:ext uri="{FF2B5EF4-FFF2-40B4-BE49-F238E27FC236}">
                <a16:creationId xmlns:a16="http://schemas.microsoft.com/office/drawing/2014/main" id="{C0C82359-4973-5B4D-5C43-C6FD0129A57A}"/>
              </a:ext>
            </a:extLst>
          </p:cNvPr>
          <p:cNvCxnSpPr>
            <a:cxnSpLocks/>
            <a:stCxn id="16" idx="7"/>
            <a:endCxn id="12" idx="3"/>
          </p:cNvCxnSpPr>
          <p:nvPr/>
        </p:nvCxnSpPr>
        <p:spPr>
          <a:xfrm flipV="1">
            <a:off x="2807279" y="3045419"/>
            <a:ext cx="535196"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18" name="椭圆 17">
            <a:extLst>
              <a:ext uri="{FF2B5EF4-FFF2-40B4-BE49-F238E27FC236}">
                <a16:creationId xmlns:a16="http://schemas.microsoft.com/office/drawing/2014/main" id="{69C136D3-62CD-F51A-8696-38DF283065F1}"/>
              </a:ext>
            </a:extLst>
          </p:cNvPr>
          <p:cNvSpPr/>
          <p:nvPr/>
        </p:nvSpPr>
        <p:spPr>
          <a:xfrm>
            <a:off x="4245834" y="3188574"/>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a:t>
            </a:r>
            <a:endParaRPr kumimoji="1" lang="zh-CN" altLang="en-US" sz="2000" dirty="0"/>
          </a:p>
        </p:txBody>
      </p:sp>
      <p:cxnSp>
        <p:nvCxnSpPr>
          <p:cNvPr id="19" name="直线连接符 18">
            <a:extLst>
              <a:ext uri="{FF2B5EF4-FFF2-40B4-BE49-F238E27FC236}">
                <a16:creationId xmlns:a16="http://schemas.microsoft.com/office/drawing/2014/main" id="{51914B8A-8C0D-34DD-6F96-116890DCF0BD}"/>
              </a:ext>
            </a:extLst>
          </p:cNvPr>
          <p:cNvCxnSpPr>
            <a:cxnSpLocks/>
            <a:stCxn id="18" idx="1"/>
            <a:endCxn id="12" idx="5"/>
          </p:cNvCxnSpPr>
          <p:nvPr/>
        </p:nvCxnSpPr>
        <p:spPr>
          <a:xfrm flipH="1" flipV="1">
            <a:off x="3665765" y="3045419"/>
            <a:ext cx="647024"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20" name="椭圆 19">
            <a:extLst>
              <a:ext uri="{FF2B5EF4-FFF2-40B4-BE49-F238E27FC236}">
                <a16:creationId xmlns:a16="http://schemas.microsoft.com/office/drawing/2014/main" id="{8C7D01B2-7BB1-2B2F-A66D-76AC8DAC5F25}"/>
              </a:ext>
            </a:extLst>
          </p:cNvPr>
          <p:cNvSpPr/>
          <p:nvPr/>
        </p:nvSpPr>
        <p:spPr>
          <a:xfrm>
            <a:off x="4855434" y="3188574"/>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28</a:t>
            </a:r>
            <a:endParaRPr kumimoji="1" lang="zh-CN" altLang="en-US" sz="2000" dirty="0"/>
          </a:p>
        </p:txBody>
      </p:sp>
      <p:cxnSp>
        <p:nvCxnSpPr>
          <p:cNvPr id="21" name="直线连接符 20">
            <a:extLst>
              <a:ext uri="{FF2B5EF4-FFF2-40B4-BE49-F238E27FC236}">
                <a16:creationId xmlns:a16="http://schemas.microsoft.com/office/drawing/2014/main" id="{436338B1-5C60-02F7-2E04-7446C6A567B4}"/>
              </a:ext>
            </a:extLst>
          </p:cNvPr>
          <p:cNvCxnSpPr>
            <a:cxnSpLocks/>
            <a:stCxn id="20" idx="7"/>
            <a:endCxn id="14" idx="3"/>
          </p:cNvCxnSpPr>
          <p:nvPr/>
        </p:nvCxnSpPr>
        <p:spPr>
          <a:xfrm flipV="1">
            <a:off x="5245679" y="3013435"/>
            <a:ext cx="210110" cy="242094"/>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22" name="椭圆 21">
            <a:extLst>
              <a:ext uri="{FF2B5EF4-FFF2-40B4-BE49-F238E27FC236}">
                <a16:creationId xmlns:a16="http://schemas.microsoft.com/office/drawing/2014/main" id="{C54F4FA4-D395-05AA-7BD6-A475EA49EB78}"/>
              </a:ext>
            </a:extLst>
          </p:cNvPr>
          <p:cNvSpPr/>
          <p:nvPr/>
        </p:nvSpPr>
        <p:spPr>
          <a:xfrm>
            <a:off x="5940724" y="3167657"/>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34</a:t>
            </a:r>
            <a:endParaRPr kumimoji="1" lang="zh-CN" altLang="en-US" sz="2000" dirty="0"/>
          </a:p>
        </p:txBody>
      </p:sp>
      <p:cxnSp>
        <p:nvCxnSpPr>
          <p:cNvPr id="23" name="直线连接符 22">
            <a:extLst>
              <a:ext uri="{FF2B5EF4-FFF2-40B4-BE49-F238E27FC236}">
                <a16:creationId xmlns:a16="http://schemas.microsoft.com/office/drawing/2014/main" id="{1446547C-7863-6A5D-8F05-CEAAF6BAC48D}"/>
              </a:ext>
            </a:extLst>
          </p:cNvPr>
          <p:cNvCxnSpPr>
            <a:cxnSpLocks/>
            <a:stCxn id="22" idx="1"/>
            <a:endCxn id="14" idx="5"/>
          </p:cNvCxnSpPr>
          <p:nvPr/>
        </p:nvCxnSpPr>
        <p:spPr>
          <a:xfrm flipH="1" flipV="1">
            <a:off x="5779079" y="3013435"/>
            <a:ext cx="228600" cy="221177"/>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24" name="椭圆 23">
            <a:extLst>
              <a:ext uri="{FF2B5EF4-FFF2-40B4-BE49-F238E27FC236}">
                <a16:creationId xmlns:a16="http://schemas.microsoft.com/office/drawing/2014/main" id="{B587908C-7AA9-E9A5-42D3-245F144AFD0B}"/>
              </a:ext>
            </a:extLst>
          </p:cNvPr>
          <p:cNvSpPr/>
          <p:nvPr/>
        </p:nvSpPr>
        <p:spPr>
          <a:xfrm>
            <a:off x="1883634" y="3798174"/>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81</a:t>
            </a:r>
            <a:endParaRPr kumimoji="1" lang="zh-CN" altLang="en-US" sz="2000" dirty="0"/>
          </a:p>
        </p:txBody>
      </p:sp>
      <p:cxnSp>
        <p:nvCxnSpPr>
          <p:cNvPr id="25" name="直线连接符 24">
            <a:extLst>
              <a:ext uri="{FF2B5EF4-FFF2-40B4-BE49-F238E27FC236}">
                <a16:creationId xmlns:a16="http://schemas.microsoft.com/office/drawing/2014/main" id="{64C4CE5B-17BD-DEED-0253-8B3337C5C501}"/>
              </a:ext>
            </a:extLst>
          </p:cNvPr>
          <p:cNvCxnSpPr>
            <a:cxnSpLocks/>
            <a:stCxn id="24" idx="7"/>
            <a:endCxn id="16" idx="3"/>
          </p:cNvCxnSpPr>
          <p:nvPr/>
        </p:nvCxnSpPr>
        <p:spPr>
          <a:xfrm flipV="1">
            <a:off x="2273879" y="3578819"/>
            <a:ext cx="210110" cy="2863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26" name="椭圆 25">
            <a:extLst>
              <a:ext uri="{FF2B5EF4-FFF2-40B4-BE49-F238E27FC236}">
                <a16:creationId xmlns:a16="http://schemas.microsoft.com/office/drawing/2014/main" id="{09E14987-6907-60CA-92F0-1BC36D6407F3}"/>
              </a:ext>
            </a:extLst>
          </p:cNvPr>
          <p:cNvSpPr/>
          <p:nvPr/>
        </p:nvSpPr>
        <p:spPr>
          <a:xfrm>
            <a:off x="2953756" y="3780675"/>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70</a:t>
            </a:r>
            <a:endParaRPr kumimoji="1" lang="zh-CN" altLang="en-US" sz="2000" dirty="0"/>
          </a:p>
        </p:txBody>
      </p:sp>
      <p:cxnSp>
        <p:nvCxnSpPr>
          <p:cNvPr id="27" name="直线连接符 26">
            <a:extLst>
              <a:ext uri="{FF2B5EF4-FFF2-40B4-BE49-F238E27FC236}">
                <a16:creationId xmlns:a16="http://schemas.microsoft.com/office/drawing/2014/main" id="{ACA7538E-7D33-908D-E4F5-01DA619BE0A3}"/>
              </a:ext>
            </a:extLst>
          </p:cNvPr>
          <p:cNvCxnSpPr>
            <a:cxnSpLocks/>
            <a:stCxn id="26" idx="1"/>
            <a:endCxn id="16" idx="5"/>
          </p:cNvCxnSpPr>
          <p:nvPr/>
        </p:nvCxnSpPr>
        <p:spPr>
          <a:xfrm flipH="1" flipV="1">
            <a:off x="2807279" y="3578819"/>
            <a:ext cx="213432" cy="268811"/>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28" name="椭圆 27">
            <a:extLst>
              <a:ext uri="{FF2B5EF4-FFF2-40B4-BE49-F238E27FC236}">
                <a16:creationId xmlns:a16="http://schemas.microsoft.com/office/drawing/2014/main" id="{7FFA2657-9D6E-7319-6C66-C7CC728C65C9}"/>
              </a:ext>
            </a:extLst>
          </p:cNvPr>
          <p:cNvSpPr/>
          <p:nvPr/>
        </p:nvSpPr>
        <p:spPr>
          <a:xfrm>
            <a:off x="3634588" y="3755606"/>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95</a:t>
            </a:r>
            <a:endParaRPr kumimoji="1" lang="zh-CN" altLang="en-US" sz="2000" dirty="0"/>
          </a:p>
        </p:txBody>
      </p:sp>
      <p:cxnSp>
        <p:nvCxnSpPr>
          <p:cNvPr id="29" name="直线连接符 28">
            <a:extLst>
              <a:ext uri="{FF2B5EF4-FFF2-40B4-BE49-F238E27FC236}">
                <a16:creationId xmlns:a16="http://schemas.microsoft.com/office/drawing/2014/main" id="{E959F535-24B4-11D9-5A3A-AFF45D6FF843}"/>
              </a:ext>
            </a:extLst>
          </p:cNvPr>
          <p:cNvCxnSpPr>
            <a:cxnSpLocks/>
            <a:stCxn id="28" idx="7"/>
            <a:endCxn id="18" idx="3"/>
          </p:cNvCxnSpPr>
          <p:nvPr/>
        </p:nvCxnSpPr>
        <p:spPr>
          <a:xfrm flipV="1">
            <a:off x="4024833" y="3578819"/>
            <a:ext cx="287956" cy="243742"/>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cxnSp>
        <p:nvCxnSpPr>
          <p:cNvPr id="31" name="直线箭头连接符 30">
            <a:extLst>
              <a:ext uri="{FF2B5EF4-FFF2-40B4-BE49-F238E27FC236}">
                <a16:creationId xmlns:a16="http://schemas.microsoft.com/office/drawing/2014/main" id="{792F0983-2D31-4B53-075D-5CC6C0467D51}"/>
              </a:ext>
            </a:extLst>
          </p:cNvPr>
          <p:cNvCxnSpPr/>
          <p:nvPr/>
        </p:nvCxnSpPr>
        <p:spPr>
          <a:xfrm>
            <a:off x="6128771" y="1111171"/>
            <a:ext cx="0" cy="39664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id="{A1C583F7-4F9E-3432-33D6-4C084BAB1CD4}"/>
              </a:ext>
            </a:extLst>
          </p:cNvPr>
          <p:cNvSpPr/>
          <p:nvPr/>
        </p:nvSpPr>
        <p:spPr>
          <a:xfrm>
            <a:off x="6524672" y="4549526"/>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ln>
                  <a:solidFill>
                    <a:schemeClr val="bg2">
                      <a:lumMod val="40000"/>
                      <a:lumOff val="60000"/>
                    </a:schemeClr>
                  </a:solidFill>
                </a:ln>
              </a:rPr>
              <a:t>63</a:t>
            </a:r>
            <a:endParaRPr kumimoji="1" lang="zh-CN" altLang="en-US" sz="2000" dirty="0">
              <a:ln>
                <a:solidFill>
                  <a:schemeClr val="bg2">
                    <a:lumMod val="40000"/>
                    <a:lumOff val="60000"/>
                  </a:schemeClr>
                </a:solidFill>
              </a:ln>
            </a:endParaRPr>
          </a:p>
        </p:txBody>
      </p:sp>
      <p:sp>
        <p:nvSpPr>
          <p:cNvPr id="34" name="椭圆 33">
            <a:extLst>
              <a:ext uri="{FF2B5EF4-FFF2-40B4-BE49-F238E27FC236}">
                <a16:creationId xmlns:a16="http://schemas.microsoft.com/office/drawing/2014/main" id="{905DA8F3-6800-DB43-3B3E-E976D85EFB69}"/>
              </a:ext>
            </a:extLst>
          </p:cNvPr>
          <p:cNvSpPr/>
          <p:nvPr/>
        </p:nvSpPr>
        <p:spPr>
          <a:xfrm>
            <a:off x="5666629" y="5082926"/>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46</a:t>
            </a:r>
            <a:endParaRPr kumimoji="1" lang="zh-CN" altLang="en-US" sz="2000" dirty="0"/>
          </a:p>
        </p:txBody>
      </p:sp>
      <p:cxnSp>
        <p:nvCxnSpPr>
          <p:cNvPr id="35" name="直线连接符 34">
            <a:extLst>
              <a:ext uri="{FF2B5EF4-FFF2-40B4-BE49-F238E27FC236}">
                <a16:creationId xmlns:a16="http://schemas.microsoft.com/office/drawing/2014/main" id="{191ED38E-1FF4-C550-D5D6-9838133328EF}"/>
              </a:ext>
            </a:extLst>
          </p:cNvPr>
          <p:cNvCxnSpPr>
            <a:cxnSpLocks/>
            <a:stCxn id="33" idx="3"/>
            <a:endCxn id="34" idx="7"/>
          </p:cNvCxnSpPr>
          <p:nvPr/>
        </p:nvCxnSpPr>
        <p:spPr>
          <a:xfrm flipH="1">
            <a:off x="6056874" y="4939771"/>
            <a:ext cx="534753"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36" name="椭圆 35">
            <a:extLst>
              <a:ext uri="{FF2B5EF4-FFF2-40B4-BE49-F238E27FC236}">
                <a16:creationId xmlns:a16="http://schemas.microsoft.com/office/drawing/2014/main" id="{852B3B76-A5A2-B3FC-91A9-7F858C73E721}"/>
              </a:ext>
            </a:extLst>
          </p:cNvPr>
          <p:cNvSpPr/>
          <p:nvPr/>
        </p:nvSpPr>
        <p:spPr>
          <a:xfrm>
            <a:off x="7779943" y="5050942"/>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52</a:t>
            </a:r>
            <a:endParaRPr kumimoji="1" lang="zh-CN" altLang="en-US" sz="2000" dirty="0"/>
          </a:p>
        </p:txBody>
      </p:sp>
      <p:cxnSp>
        <p:nvCxnSpPr>
          <p:cNvPr id="37" name="直线连接符 36">
            <a:extLst>
              <a:ext uri="{FF2B5EF4-FFF2-40B4-BE49-F238E27FC236}">
                <a16:creationId xmlns:a16="http://schemas.microsoft.com/office/drawing/2014/main" id="{A708DFF6-D522-6FAE-FBE8-F0B1BDB7499C}"/>
              </a:ext>
            </a:extLst>
          </p:cNvPr>
          <p:cNvCxnSpPr>
            <a:cxnSpLocks/>
            <a:stCxn id="33" idx="5"/>
            <a:endCxn id="36" idx="1"/>
          </p:cNvCxnSpPr>
          <p:nvPr/>
        </p:nvCxnSpPr>
        <p:spPr>
          <a:xfrm>
            <a:off x="6914917" y="4939771"/>
            <a:ext cx="931981" cy="178126"/>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38" name="椭圆 37">
            <a:extLst>
              <a:ext uri="{FF2B5EF4-FFF2-40B4-BE49-F238E27FC236}">
                <a16:creationId xmlns:a16="http://schemas.microsoft.com/office/drawing/2014/main" id="{AE421C2C-6059-7D52-9EB3-20D90C50A2C3}"/>
              </a:ext>
            </a:extLst>
          </p:cNvPr>
          <p:cNvSpPr/>
          <p:nvPr/>
        </p:nvSpPr>
        <p:spPr>
          <a:xfrm>
            <a:off x="4808143" y="5616326"/>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17</a:t>
            </a:r>
            <a:endParaRPr kumimoji="1" lang="zh-CN" altLang="en-US" sz="2000" dirty="0"/>
          </a:p>
        </p:txBody>
      </p:sp>
      <p:cxnSp>
        <p:nvCxnSpPr>
          <p:cNvPr id="39" name="直线连接符 38">
            <a:extLst>
              <a:ext uri="{FF2B5EF4-FFF2-40B4-BE49-F238E27FC236}">
                <a16:creationId xmlns:a16="http://schemas.microsoft.com/office/drawing/2014/main" id="{9BA74544-47B4-E6DD-D993-0890FF933834}"/>
              </a:ext>
            </a:extLst>
          </p:cNvPr>
          <p:cNvCxnSpPr>
            <a:cxnSpLocks/>
            <a:stCxn id="38" idx="7"/>
            <a:endCxn id="34" idx="3"/>
          </p:cNvCxnSpPr>
          <p:nvPr/>
        </p:nvCxnSpPr>
        <p:spPr>
          <a:xfrm flipV="1">
            <a:off x="5198388" y="5473171"/>
            <a:ext cx="535196"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40" name="椭圆 39">
            <a:extLst>
              <a:ext uri="{FF2B5EF4-FFF2-40B4-BE49-F238E27FC236}">
                <a16:creationId xmlns:a16="http://schemas.microsoft.com/office/drawing/2014/main" id="{5FD8B031-B6FF-C483-8C01-3FB79FA7D929}"/>
              </a:ext>
            </a:extLst>
          </p:cNvPr>
          <p:cNvSpPr/>
          <p:nvPr/>
        </p:nvSpPr>
        <p:spPr>
          <a:xfrm>
            <a:off x="6636943" y="5616326"/>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a:t>
            </a:r>
            <a:endParaRPr kumimoji="1" lang="zh-CN" altLang="en-US" sz="2000" dirty="0"/>
          </a:p>
        </p:txBody>
      </p:sp>
      <p:cxnSp>
        <p:nvCxnSpPr>
          <p:cNvPr id="41" name="直线连接符 40">
            <a:extLst>
              <a:ext uri="{FF2B5EF4-FFF2-40B4-BE49-F238E27FC236}">
                <a16:creationId xmlns:a16="http://schemas.microsoft.com/office/drawing/2014/main" id="{A90494E5-B11A-AE58-704D-5966EA33990C}"/>
              </a:ext>
            </a:extLst>
          </p:cNvPr>
          <p:cNvCxnSpPr>
            <a:cxnSpLocks/>
            <a:stCxn id="40" idx="1"/>
            <a:endCxn id="34" idx="5"/>
          </p:cNvCxnSpPr>
          <p:nvPr/>
        </p:nvCxnSpPr>
        <p:spPr>
          <a:xfrm flipH="1" flipV="1">
            <a:off x="6056874" y="5473171"/>
            <a:ext cx="647024"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42" name="椭圆 41">
            <a:extLst>
              <a:ext uri="{FF2B5EF4-FFF2-40B4-BE49-F238E27FC236}">
                <a16:creationId xmlns:a16="http://schemas.microsoft.com/office/drawing/2014/main" id="{828B7FCC-B52D-98CA-0311-2D3C98F47288}"/>
              </a:ext>
            </a:extLst>
          </p:cNvPr>
          <p:cNvSpPr/>
          <p:nvPr/>
        </p:nvSpPr>
        <p:spPr>
          <a:xfrm>
            <a:off x="7246543" y="5616326"/>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28</a:t>
            </a:r>
            <a:endParaRPr kumimoji="1" lang="zh-CN" altLang="en-US" sz="2000" dirty="0"/>
          </a:p>
        </p:txBody>
      </p:sp>
      <p:cxnSp>
        <p:nvCxnSpPr>
          <p:cNvPr id="43" name="直线连接符 42">
            <a:extLst>
              <a:ext uri="{FF2B5EF4-FFF2-40B4-BE49-F238E27FC236}">
                <a16:creationId xmlns:a16="http://schemas.microsoft.com/office/drawing/2014/main" id="{ABFA04A6-5F46-93CF-FDBB-6C77C58D2229}"/>
              </a:ext>
            </a:extLst>
          </p:cNvPr>
          <p:cNvCxnSpPr>
            <a:cxnSpLocks/>
            <a:stCxn id="42" idx="7"/>
            <a:endCxn id="36" idx="3"/>
          </p:cNvCxnSpPr>
          <p:nvPr/>
        </p:nvCxnSpPr>
        <p:spPr>
          <a:xfrm flipV="1">
            <a:off x="7636788" y="5441187"/>
            <a:ext cx="210110" cy="242094"/>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44" name="椭圆 43">
            <a:extLst>
              <a:ext uri="{FF2B5EF4-FFF2-40B4-BE49-F238E27FC236}">
                <a16:creationId xmlns:a16="http://schemas.microsoft.com/office/drawing/2014/main" id="{860C5BC7-CB69-CF0D-FCE1-FF53EAFA94B1}"/>
              </a:ext>
            </a:extLst>
          </p:cNvPr>
          <p:cNvSpPr/>
          <p:nvPr/>
        </p:nvSpPr>
        <p:spPr>
          <a:xfrm>
            <a:off x="8331833" y="5595409"/>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34</a:t>
            </a:r>
            <a:endParaRPr kumimoji="1" lang="zh-CN" altLang="en-US" sz="2000" dirty="0"/>
          </a:p>
        </p:txBody>
      </p:sp>
      <p:cxnSp>
        <p:nvCxnSpPr>
          <p:cNvPr id="83" name="直线连接符 82">
            <a:extLst>
              <a:ext uri="{FF2B5EF4-FFF2-40B4-BE49-F238E27FC236}">
                <a16:creationId xmlns:a16="http://schemas.microsoft.com/office/drawing/2014/main" id="{DD4F3B4F-5F34-6E88-C3F2-50B068A9CDB6}"/>
              </a:ext>
            </a:extLst>
          </p:cNvPr>
          <p:cNvCxnSpPr>
            <a:cxnSpLocks/>
            <a:stCxn id="44" idx="1"/>
            <a:endCxn id="36" idx="5"/>
          </p:cNvCxnSpPr>
          <p:nvPr/>
        </p:nvCxnSpPr>
        <p:spPr>
          <a:xfrm flipH="1" flipV="1">
            <a:off x="8170188" y="5441187"/>
            <a:ext cx="228600" cy="221177"/>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84" name="椭圆 83">
            <a:extLst>
              <a:ext uri="{FF2B5EF4-FFF2-40B4-BE49-F238E27FC236}">
                <a16:creationId xmlns:a16="http://schemas.microsoft.com/office/drawing/2014/main" id="{F6C23D1E-C8DA-52C7-5FB7-5A5200F2EFB3}"/>
              </a:ext>
            </a:extLst>
          </p:cNvPr>
          <p:cNvSpPr/>
          <p:nvPr/>
        </p:nvSpPr>
        <p:spPr>
          <a:xfrm>
            <a:off x="4274743" y="6225926"/>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81</a:t>
            </a:r>
            <a:endParaRPr kumimoji="1" lang="zh-CN" altLang="en-US" sz="2000" dirty="0"/>
          </a:p>
        </p:txBody>
      </p:sp>
      <p:cxnSp>
        <p:nvCxnSpPr>
          <p:cNvPr id="85" name="直线连接符 84">
            <a:extLst>
              <a:ext uri="{FF2B5EF4-FFF2-40B4-BE49-F238E27FC236}">
                <a16:creationId xmlns:a16="http://schemas.microsoft.com/office/drawing/2014/main" id="{7D07D428-575F-BAC8-824A-10CCF926A3B8}"/>
              </a:ext>
            </a:extLst>
          </p:cNvPr>
          <p:cNvCxnSpPr>
            <a:cxnSpLocks/>
            <a:stCxn id="84" idx="7"/>
            <a:endCxn id="38" idx="3"/>
          </p:cNvCxnSpPr>
          <p:nvPr/>
        </p:nvCxnSpPr>
        <p:spPr>
          <a:xfrm flipV="1">
            <a:off x="4664988" y="6006571"/>
            <a:ext cx="210110" cy="2863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87" name="椭圆 86">
            <a:extLst>
              <a:ext uri="{FF2B5EF4-FFF2-40B4-BE49-F238E27FC236}">
                <a16:creationId xmlns:a16="http://schemas.microsoft.com/office/drawing/2014/main" id="{FC6B1E17-29B4-04EE-C705-8F3E979F210B}"/>
              </a:ext>
            </a:extLst>
          </p:cNvPr>
          <p:cNvSpPr/>
          <p:nvPr/>
        </p:nvSpPr>
        <p:spPr>
          <a:xfrm>
            <a:off x="5344865" y="6208427"/>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70</a:t>
            </a:r>
            <a:endParaRPr kumimoji="1" lang="zh-CN" altLang="en-US" sz="2000" dirty="0"/>
          </a:p>
        </p:txBody>
      </p:sp>
      <p:cxnSp>
        <p:nvCxnSpPr>
          <p:cNvPr id="92" name="直线连接符 91">
            <a:extLst>
              <a:ext uri="{FF2B5EF4-FFF2-40B4-BE49-F238E27FC236}">
                <a16:creationId xmlns:a16="http://schemas.microsoft.com/office/drawing/2014/main" id="{86DC5698-75CB-C4D6-8D87-FCAB7A258438}"/>
              </a:ext>
            </a:extLst>
          </p:cNvPr>
          <p:cNvCxnSpPr>
            <a:cxnSpLocks/>
            <a:stCxn id="87" idx="1"/>
            <a:endCxn id="38" idx="5"/>
          </p:cNvCxnSpPr>
          <p:nvPr/>
        </p:nvCxnSpPr>
        <p:spPr>
          <a:xfrm flipH="1" flipV="1">
            <a:off x="5198388" y="6006571"/>
            <a:ext cx="213432" cy="268811"/>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93" name="椭圆 92">
            <a:extLst>
              <a:ext uri="{FF2B5EF4-FFF2-40B4-BE49-F238E27FC236}">
                <a16:creationId xmlns:a16="http://schemas.microsoft.com/office/drawing/2014/main" id="{733DF88A-4B8D-DBE2-FD41-182A47563355}"/>
              </a:ext>
            </a:extLst>
          </p:cNvPr>
          <p:cNvSpPr/>
          <p:nvPr/>
        </p:nvSpPr>
        <p:spPr>
          <a:xfrm>
            <a:off x="6025697" y="6183358"/>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95</a:t>
            </a:r>
            <a:endParaRPr kumimoji="1" lang="zh-CN" altLang="en-US" sz="2000" dirty="0"/>
          </a:p>
        </p:txBody>
      </p:sp>
      <p:cxnSp>
        <p:nvCxnSpPr>
          <p:cNvPr id="94" name="直线连接符 93">
            <a:extLst>
              <a:ext uri="{FF2B5EF4-FFF2-40B4-BE49-F238E27FC236}">
                <a16:creationId xmlns:a16="http://schemas.microsoft.com/office/drawing/2014/main" id="{6F4E58D8-8D1F-208E-2ED0-F92CDBA84CB8}"/>
              </a:ext>
            </a:extLst>
          </p:cNvPr>
          <p:cNvCxnSpPr>
            <a:cxnSpLocks/>
            <a:stCxn id="93" idx="7"/>
            <a:endCxn id="40" idx="3"/>
          </p:cNvCxnSpPr>
          <p:nvPr/>
        </p:nvCxnSpPr>
        <p:spPr>
          <a:xfrm flipV="1">
            <a:off x="6415942" y="6006571"/>
            <a:ext cx="287956" cy="243742"/>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95" name="文本框 94">
            <a:extLst>
              <a:ext uri="{FF2B5EF4-FFF2-40B4-BE49-F238E27FC236}">
                <a16:creationId xmlns:a16="http://schemas.microsoft.com/office/drawing/2014/main" id="{3DE068BF-379A-189F-919B-23B36D82AD59}"/>
              </a:ext>
            </a:extLst>
          </p:cNvPr>
          <p:cNvSpPr txBox="1"/>
          <p:nvPr/>
        </p:nvSpPr>
        <p:spPr>
          <a:xfrm>
            <a:off x="3457657" y="5093383"/>
            <a:ext cx="1985770" cy="369332"/>
          </a:xfrm>
          <a:prstGeom prst="rect">
            <a:avLst/>
          </a:prstGeom>
          <a:noFill/>
        </p:spPr>
        <p:txBody>
          <a:bodyPr wrap="square" rtlCol="0">
            <a:spAutoFit/>
          </a:bodyPr>
          <a:lstStyle/>
          <a:p>
            <a:r>
              <a:rPr kumimoji="1" lang="en-US" altLang="zh-CN" dirty="0"/>
              <a:t>(6)</a:t>
            </a:r>
            <a:r>
              <a:rPr kumimoji="1" lang="zh-CN" altLang="en-US" dirty="0"/>
              <a:t> </a:t>
            </a:r>
            <a:r>
              <a:rPr kumimoji="1" lang="en-US" altLang="zh-CN" dirty="0" err="1"/>
              <a:t>SiftUp</a:t>
            </a:r>
            <a:r>
              <a:rPr kumimoji="1" lang="zh-CN" altLang="en-US" dirty="0"/>
              <a:t> </a:t>
            </a:r>
            <a:r>
              <a:rPr kumimoji="1" lang="en-US" altLang="zh-CN" dirty="0"/>
              <a:t>34</a:t>
            </a:r>
            <a:endParaRPr kumimoji="1" lang="zh-CN" altLang="en-US" dirty="0"/>
          </a:p>
        </p:txBody>
      </p:sp>
    </p:spTree>
    <p:extLst>
      <p:ext uri="{BB962C8B-B14F-4D97-AF65-F5344CB8AC3E}">
        <p14:creationId xmlns:p14="http://schemas.microsoft.com/office/powerpoint/2010/main" val="370078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最大堆的朴素建堆操作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6.3 </a:t>
            </a:r>
            <a:r>
              <a:rPr lang="zh-CN" altLang="en-US" dirty="0"/>
              <a:t>二叉堆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pic>
        <p:nvPicPr>
          <p:cNvPr id="4" name="Picture 18" descr="heapsort00">
            <a:extLst>
              <a:ext uri="{FF2B5EF4-FFF2-40B4-BE49-F238E27FC236}">
                <a16:creationId xmlns:a16="http://schemas.microsoft.com/office/drawing/2014/main" id="{C894E4FF-026F-80C4-01A1-E416C1C85776}"/>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303568" y="1480550"/>
            <a:ext cx="331311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B8AF3A2F-EE38-E22F-EDC6-5C69AECB1715}"/>
              </a:ext>
            </a:extLst>
          </p:cNvPr>
          <p:cNvSpPr txBox="1"/>
          <p:nvPr/>
        </p:nvSpPr>
        <p:spPr>
          <a:xfrm>
            <a:off x="7763248" y="1507815"/>
            <a:ext cx="877163" cy="369332"/>
          </a:xfrm>
          <a:prstGeom prst="rect">
            <a:avLst/>
          </a:prstGeom>
          <a:solidFill>
            <a:srgbClr val="009999"/>
          </a:solid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初始堆</a:t>
            </a:r>
          </a:p>
        </p:txBody>
      </p:sp>
      <p:sp>
        <p:nvSpPr>
          <p:cNvPr id="109" name="文本框 108">
            <a:extLst>
              <a:ext uri="{FF2B5EF4-FFF2-40B4-BE49-F238E27FC236}">
                <a16:creationId xmlns:a16="http://schemas.microsoft.com/office/drawing/2014/main" id="{1439C8CC-064F-4984-247D-068621E3F078}"/>
              </a:ext>
            </a:extLst>
          </p:cNvPr>
          <p:cNvSpPr txBox="1"/>
          <p:nvPr/>
        </p:nvSpPr>
        <p:spPr>
          <a:xfrm>
            <a:off x="84447" y="2836281"/>
            <a:ext cx="1985770" cy="369332"/>
          </a:xfrm>
          <a:prstGeom prst="rect">
            <a:avLst/>
          </a:prstGeom>
          <a:noFill/>
        </p:spPr>
        <p:txBody>
          <a:bodyPr wrap="square" rtlCol="0">
            <a:spAutoFit/>
          </a:bodyPr>
          <a:lstStyle/>
          <a:p>
            <a:r>
              <a:rPr kumimoji="1" lang="en-US" altLang="zh-CN" dirty="0"/>
              <a:t>(7)</a:t>
            </a:r>
            <a:r>
              <a:rPr kumimoji="1" lang="zh-CN" altLang="en-US" dirty="0"/>
              <a:t> </a:t>
            </a:r>
            <a:r>
              <a:rPr kumimoji="1" lang="en-US" altLang="zh-CN" dirty="0" err="1"/>
              <a:t>SiftUp</a:t>
            </a:r>
            <a:r>
              <a:rPr kumimoji="1" lang="zh-CN" altLang="en-US" dirty="0"/>
              <a:t> </a:t>
            </a:r>
            <a:r>
              <a:rPr kumimoji="1" lang="en-US" altLang="zh-CN" dirty="0"/>
              <a:t>81</a:t>
            </a:r>
            <a:endParaRPr kumimoji="1" lang="zh-CN" altLang="en-US" dirty="0"/>
          </a:p>
        </p:txBody>
      </p:sp>
      <p:graphicFrame>
        <p:nvGraphicFramePr>
          <p:cNvPr id="115" name="表格 114">
            <a:extLst>
              <a:ext uri="{FF2B5EF4-FFF2-40B4-BE49-F238E27FC236}">
                <a16:creationId xmlns:a16="http://schemas.microsoft.com/office/drawing/2014/main" id="{5B5A1736-6E08-FDF1-D6B3-A21227ADF279}"/>
              </a:ext>
            </a:extLst>
          </p:cNvPr>
          <p:cNvGraphicFramePr>
            <a:graphicFrameLocks noGrp="1"/>
          </p:cNvGraphicFramePr>
          <p:nvPr/>
        </p:nvGraphicFramePr>
        <p:xfrm>
          <a:off x="1528834" y="5050473"/>
          <a:ext cx="3919750" cy="369332"/>
        </p:xfrm>
        <a:graphic>
          <a:graphicData uri="http://schemas.openxmlformats.org/drawingml/2006/table">
            <a:tbl>
              <a:tblPr firstRow="1" bandRow="1">
                <a:tableStyleId>{5C22544A-7EE6-4342-B048-85BDC9FD1C3A}</a:tableStyleId>
              </a:tblPr>
              <a:tblGrid>
                <a:gridCol w="391975">
                  <a:extLst>
                    <a:ext uri="{9D8B030D-6E8A-4147-A177-3AD203B41FA5}">
                      <a16:colId xmlns:a16="http://schemas.microsoft.com/office/drawing/2014/main" val="271340362"/>
                    </a:ext>
                  </a:extLst>
                </a:gridCol>
                <a:gridCol w="391975">
                  <a:extLst>
                    <a:ext uri="{9D8B030D-6E8A-4147-A177-3AD203B41FA5}">
                      <a16:colId xmlns:a16="http://schemas.microsoft.com/office/drawing/2014/main" val="1508470555"/>
                    </a:ext>
                  </a:extLst>
                </a:gridCol>
                <a:gridCol w="391975">
                  <a:extLst>
                    <a:ext uri="{9D8B030D-6E8A-4147-A177-3AD203B41FA5}">
                      <a16:colId xmlns:a16="http://schemas.microsoft.com/office/drawing/2014/main" val="2837546039"/>
                    </a:ext>
                  </a:extLst>
                </a:gridCol>
                <a:gridCol w="391975">
                  <a:extLst>
                    <a:ext uri="{9D8B030D-6E8A-4147-A177-3AD203B41FA5}">
                      <a16:colId xmlns:a16="http://schemas.microsoft.com/office/drawing/2014/main" val="2501726873"/>
                    </a:ext>
                  </a:extLst>
                </a:gridCol>
                <a:gridCol w="391975">
                  <a:extLst>
                    <a:ext uri="{9D8B030D-6E8A-4147-A177-3AD203B41FA5}">
                      <a16:colId xmlns:a16="http://schemas.microsoft.com/office/drawing/2014/main" val="2546035481"/>
                    </a:ext>
                  </a:extLst>
                </a:gridCol>
                <a:gridCol w="391975">
                  <a:extLst>
                    <a:ext uri="{9D8B030D-6E8A-4147-A177-3AD203B41FA5}">
                      <a16:colId xmlns:a16="http://schemas.microsoft.com/office/drawing/2014/main" val="2124569417"/>
                    </a:ext>
                  </a:extLst>
                </a:gridCol>
                <a:gridCol w="391975">
                  <a:extLst>
                    <a:ext uri="{9D8B030D-6E8A-4147-A177-3AD203B41FA5}">
                      <a16:colId xmlns:a16="http://schemas.microsoft.com/office/drawing/2014/main" val="801392461"/>
                    </a:ext>
                  </a:extLst>
                </a:gridCol>
                <a:gridCol w="391975">
                  <a:extLst>
                    <a:ext uri="{9D8B030D-6E8A-4147-A177-3AD203B41FA5}">
                      <a16:colId xmlns:a16="http://schemas.microsoft.com/office/drawing/2014/main" val="3138340198"/>
                    </a:ext>
                  </a:extLst>
                </a:gridCol>
                <a:gridCol w="391975">
                  <a:extLst>
                    <a:ext uri="{9D8B030D-6E8A-4147-A177-3AD203B41FA5}">
                      <a16:colId xmlns:a16="http://schemas.microsoft.com/office/drawing/2014/main" val="1116190668"/>
                    </a:ext>
                  </a:extLst>
                </a:gridCol>
                <a:gridCol w="391975">
                  <a:extLst>
                    <a:ext uri="{9D8B030D-6E8A-4147-A177-3AD203B41FA5}">
                      <a16:colId xmlns:a16="http://schemas.microsoft.com/office/drawing/2014/main" val="691141694"/>
                    </a:ext>
                  </a:extLst>
                </a:gridCol>
              </a:tblGrid>
              <a:tr h="369332">
                <a:tc>
                  <a:txBody>
                    <a:bodyPr/>
                    <a:lstStyle/>
                    <a:p>
                      <a:pPr algn="ctr"/>
                      <a:r>
                        <a:rPr lang="en-US" altLang="zh-CN" sz="1600" dirty="0"/>
                        <a:t>63</a:t>
                      </a:r>
                      <a:endParaRPr lang="zh-CN" altLang="en-US" sz="1600" dirty="0"/>
                    </a:p>
                  </a:txBody>
                  <a:tcPr>
                    <a:solidFill>
                      <a:srgbClr val="009999"/>
                    </a:solidFill>
                  </a:tcPr>
                </a:tc>
                <a:tc>
                  <a:txBody>
                    <a:bodyPr/>
                    <a:lstStyle/>
                    <a:p>
                      <a:pPr algn="ctr"/>
                      <a:r>
                        <a:rPr lang="en-US" altLang="zh-CN" sz="1600" dirty="0"/>
                        <a:t>46</a:t>
                      </a:r>
                      <a:endParaRPr lang="zh-CN" altLang="en-US" sz="1600" dirty="0"/>
                    </a:p>
                  </a:txBody>
                  <a:tcPr>
                    <a:solidFill>
                      <a:srgbClr val="009999"/>
                    </a:solidFill>
                  </a:tcPr>
                </a:tc>
                <a:tc>
                  <a:txBody>
                    <a:bodyPr/>
                    <a:lstStyle/>
                    <a:p>
                      <a:pPr algn="ctr"/>
                      <a:r>
                        <a:rPr lang="en-US" altLang="zh-CN" sz="1600" dirty="0"/>
                        <a:t>52</a:t>
                      </a:r>
                      <a:endParaRPr lang="zh-CN" altLang="en-US" sz="1600" dirty="0"/>
                    </a:p>
                  </a:txBody>
                  <a:tcPr>
                    <a:solidFill>
                      <a:srgbClr val="009999"/>
                    </a:solidFill>
                  </a:tcPr>
                </a:tc>
                <a:tc>
                  <a:txBody>
                    <a:bodyPr/>
                    <a:lstStyle/>
                    <a:p>
                      <a:pPr algn="ctr"/>
                      <a:r>
                        <a:rPr lang="en-US" altLang="zh-CN" sz="1600" dirty="0"/>
                        <a:t>17</a:t>
                      </a:r>
                      <a:endParaRPr lang="zh-CN" altLang="en-US" sz="1600" dirty="0"/>
                    </a:p>
                  </a:txBody>
                  <a:tcPr>
                    <a:solidFill>
                      <a:srgbClr val="009999"/>
                    </a:solidFill>
                  </a:tcPr>
                </a:tc>
                <a:tc>
                  <a:txBody>
                    <a:bodyPr/>
                    <a:lstStyle/>
                    <a:p>
                      <a:pPr algn="ctr"/>
                      <a:r>
                        <a:rPr lang="en-US" altLang="zh-CN" sz="1600" dirty="0"/>
                        <a:t>3</a:t>
                      </a:r>
                      <a:endParaRPr lang="zh-CN" altLang="en-US" sz="1600" dirty="0"/>
                    </a:p>
                  </a:txBody>
                  <a:tcPr>
                    <a:solidFill>
                      <a:srgbClr val="009999"/>
                    </a:solidFill>
                  </a:tcPr>
                </a:tc>
                <a:tc>
                  <a:txBody>
                    <a:bodyPr/>
                    <a:lstStyle/>
                    <a:p>
                      <a:pPr algn="ctr"/>
                      <a:r>
                        <a:rPr lang="en-US" altLang="zh-CN" sz="1600" dirty="0"/>
                        <a:t>28</a:t>
                      </a:r>
                      <a:endParaRPr lang="zh-CN" altLang="en-US" sz="1600" dirty="0"/>
                    </a:p>
                  </a:txBody>
                  <a:tcPr>
                    <a:solidFill>
                      <a:srgbClr val="009999"/>
                    </a:solidFill>
                  </a:tcPr>
                </a:tc>
                <a:tc>
                  <a:txBody>
                    <a:bodyPr/>
                    <a:lstStyle/>
                    <a:p>
                      <a:pPr algn="ctr"/>
                      <a:r>
                        <a:rPr lang="en-US" altLang="zh-CN" sz="1600" dirty="0"/>
                        <a:t>34</a:t>
                      </a:r>
                      <a:endParaRPr lang="zh-CN" altLang="en-US" sz="1600" dirty="0"/>
                    </a:p>
                  </a:txBody>
                  <a:tcPr>
                    <a:solidFill>
                      <a:srgbClr val="009999"/>
                    </a:solidFill>
                  </a:tcPr>
                </a:tc>
                <a:tc>
                  <a:txBody>
                    <a:bodyPr/>
                    <a:lstStyle/>
                    <a:p>
                      <a:pPr algn="ctr"/>
                      <a:r>
                        <a:rPr lang="en-US" altLang="zh-CN" sz="1600" dirty="0"/>
                        <a:t>81</a:t>
                      </a:r>
                      <a:endParaRPr lang="zh-CN" altLang="en-US" sz="1600" dirty="0"/>
                    </a:p>
                  </a:txBody>
                  <a:tcPr>
                    <a:solidFill>
                      <a:schemeClr val="accent4">
                        <a:lumMod val="75000"/>
                      </a:schemeClr>
                    </a:solidFill>
                  </a:tcPr>
                </a:tc>
                <a:tc>
                  <a:txBody>
                    <a:bodyPr/>
                    <a:lstStyle/>
                    <a:p>
                      <a:pPr algn="ctr"/>
                      <a:r>
                        <a:rPr lang="en-US" altLang="zh-CN" sz="1600" dirty="0"/>
                        <a:t>70</a:t>
                      </a:r>
                      <a:endParaRPr lang="zh-CN" altLang="en-US" sz="1600" dirty="0"/>
                    </a:p>
                  </a:txBody>
                  <a:tcPr>
                    <a:solidFill>
                      <a:schemeClr val="accent4">
                        <a:lumMod val="75000"/>
                      </a:schemeClr>
                    </a:solidFill>
                  </a:tcPr>
                </a:tc>
                <a:tc>
                  <a:txBody>
                    <a:bodyPr/>
                    <a:lstStyle/>
                    <a:p>
                      <a:pPr algn="ctr"/>
                      <a:r>
                        <a:rPr lang="en-US" altLang="zh-CN" sz="1600" dirty="0"/>
                        <a:t>95</a:t>
                      </a:r>
                      <a:endParaRPr lang="zh-CN" altLang="en-US" sz="1600" dirty="0"/>
                    </a:p>
                  </a:txBody>
                  <a:tcPr>
                    <a:solidFill>
                      <a:schemeClr val="accent4">
                        <a:lumMod val="75000"/>
                      </a:schemeClr>
                    </a:solidFill>
                  </a:tcPr>
                </a:tc>
                <a:extLst>
                  <a:ext uri="{0D108BD9-81ED-4DB2-BD59-A6C34878D82A}">
                    <a16:rowId xmlns:a16="http://schemas.microsoft.com/office/drawing/2014/main" val="3512889711"/>
                  </a:ext>
                </a:extLst>
              </a:tr>
            </a:tbl>
          </a:graphicData>
        </a:graphic>
      </p:graphicFrame>
      <p:graphicFrame>
        <p:nvGraphicFramePr>
          <p:cNvPr id="116" name="表格 115">
            <a:extLst>
              <a:ext uri="{FF2B5EF4-FFF2-40B4-BE49-F238E27FC236}">
                <a16:creationId xmlns:a16="http://schemas.microsoft.com/office/drawing/2014/main" id="{ADB85625-3E15-537F-F176-5D24093CCA4C}"/>
              </a:ext>
            </a:extLst>
          </p:cNvPr>
          <p:cNvGraphicFramePr>
            <a:graphicFrameLocks noGrp="1"/>
          </p:cNvGraphicFramePr>
          <p:nvPr>
            <p:extLst>
              <p:ext uri="{D42A27DB-BD31-4B8C-83A1-F6EECF244321}">
                <p14:modId xmlns:p14="http://schemas.microsoft.com/office/powerpoint/2010/main" val="553341023"/>
              </p:ext>
            </p:extLst>
          </p:nvPr>
        </p:nvGraphicFramePr>
        <p:xfrm>
          <a:off x="7012611" y="5025051"/>
          <a:ext cx="3919750" cy="369332"/>
        </p:xfrm>
        <a:graphic>
          <a:graphicData uri="http://schemas.openxmlformats.org/drawingml/2006/table">
            <a:tbl>
              <a:tblPr firstRow="1" bandRow="1">
                <a:tableStyleId>{5C22544A-7EE6-4342-B048-85BDC9FD1C3A}</a:tableStyleId>
              </a:tblPr>
              <a:tblGrid>
                <a:gridCol w="391975">
                  <a:extLst>
                    <a:ext uri="{9D8B030D-6E8A-4147-A177-3AD203B41FA5}">
                      <a16:colId xmlns:a16="http://schemas.microsoft.com/office/drawing/2014/main" val="271340362"/>
                    </a:ext>
                  </a:extLst>
                </a:gridCol>
                <a:gridCol w="391975">
                  <a:extLst>
                    <a:ext uri="{9D8B030D-6E8A-4147-A177-3AD203B41FA5}">
                      <a16:colId xmlns:a16="http://schemas.microsoft.com/office/drawing/2014/main" val="1508470555"/>
                    </a:ext>
                  </a:extLst>
                </a:gridCol>
                <a:gridCol w="391975">
                  <a:extLst>
                    <a:ext uri="{9D8B030D-6E8A-4147-A177-3AD203B41FA5}">
                      <a16:colId xmlns:a16="http://schemas.microsoft.com/office/drawing/2014/main" val="2837546039"/>
                    </a:ext>
                  </a:extLst>
                </a:gridCol>
                <a:gridCol w="391975">
                  <a:extLst>
                    <a:ext uri="{9D8B030D-6E8A-4147-A177-3AD203B41FA5}">
                      <a16:colId xmlns:a16="http://schemas.microsoft.com/office/drawing/2014/main" val="2501726873"/>
                    </a:ext>
                  </a:extLst>
                </a:gridCol>
                <a:gridCol w="391975">
                  <a:extLst>
                    <a:ext uri="{9D8B030D-6E8A-4147-A177-3AD203B41FA5}">
                      <a16:colId xmlns:a16="http://schemas.microsoft.com/office/drawing/2014/main" val="2546035481"/>
                    </a:ext>
                  </a:extLst>
                </a:gridCol>
                <a:gridCol w="391975">
                  <a:extLst>
                    <a:ext uri="{9D8B030D-6E8A-4147-A177-3AD203B41FA5}">
                      <a16:colId xmlns:a16="http://schemas.microsoft.com/office/drawing/2014/main" val="2124569417"/>
                    </a:ext>
                  </a:extLst>
                </a:gridCol>
                <a:gridCol w="391975">
                  <a:extLst>
                    <a:ext uri="{9D8B030D-6E8A-4147-A177-3AD203B41FA5}">
                      <a16:colId xmlns:a16="http://schemas.microsoft.com/office/drawing/2014/main" val="801392461"/>
                    </a:ext>
                  </a:extLst>
                </a:gridCol>
                <a:gridCol w="391975">
                  <a:extLst>
                    <a:ext uri="{9D8B030D-6E8A-4147-A177-3AD203B41FA5}">
                      <a16:colId xmlns:a16="http://schemas.microsoft.com/office/drawing/2014/main" val="3138340198"/>
                    </a:ext>
                  </a:extLst>
                </a:gridCol>
                <a:gridCol w="391975">
                  <a:extLst>
                    <a:ext uri="{9D8B030D-6E8A-4147-A177-3AD203B41FA5}">
                      <a16:colId xmlns:a16="http://schemas.microsoft.com/office/drawing/2014/main" val="1116190668"/>
                    </a:ext>
                  </a:extLst>
                </a:gridCol>
                <a:gridCol w="391975">
                  <a:extLst>
                    <a:ext uri="{9D8B030D-6E8A-4147-A177-3AD203B41FA5}">
                      <a16:colId xmlns:a16="http://schemas.microsoft.com/office/drawing/2014/main" val="691141694"/>
                    </a:ext>
                  </a:extLst>
                </a:gridCol>
              </a:tblGrid>
              <a:tr h="369332">
                <a:tc>
                  <a:txBody>
                    <a:bodyPr/>
                    <a:lstStyle/>
                    <a:p>
                      <a:pPr algn="ctr"/>
                      <a:r>
                        <a:rPr lang="en-US" altLang="zh-CN" sz="1600" dirty="0"/>
                        <a:t>81</a:t>
                      </a:r>
                      <a:endParaRPr lang="zh-CN" altLang="en-US" sz="1600" dirty="0"/>
                    </a:p>
                  </a:txBody>
                  <a:tcPr>
                    <a:solidFill>
                      <a:srgbClr val="009999"/>
                    </a:solidFill>
                  </a:tcPr>
                </a:tc>
                <a:tc>
                  <a:txBody>
                    <a:bodyPr/>
                    <a:lstStyle/>
                    <a:p>
                      <a:pPr algn="ctr"/>
                      <a:r>
                        <a:rPr lang="en-US" altLang="zh-CN" sz="1600" dirty="0"/>
                        <a:t>63</a:t>
                      </a:r>
                      <a:endParaRPr lang="zh-CN" altLang="en-US" sz="1600" dirty="0"/>
                    </a:p>
                  </a:txBody>
                  <a:tcPr>
                    <a:solidFill>
                      <a:srgbClr val="009999"/>
                    </a:solidFill>
                  </a:tcPr>
                </a:tc>
                <a:tc>
                  <a:txBody>
                    <a:bodyPr/>
                    <a:lstStyle/>
                    <a:p>
                      <a:pPr algn="ctr"/>
                      <a:r>
                        <a:rPr lang="en-US" altLang="zh-CN" sz="1600" dirty="0"/>
                        <a:t>52</a:t>
                      </a:r>
                      <a:endParaRPr lang="zh-CN" altLang="en-US" sz="1600" dirty="0"/>
                    </a:p>
                  </a:txBody>
                  <a:tcPr>
                    <a:solidFill>
                      <a:srgbClr val="009999"/>
                    </a:solidFill>
                  </a:tcPr>
                </a:tc>
                <a:tc>
                  <a:txBody>
                    <a:bodyPr/>
                    <a:lstStyle/>
                    <a:p>
                      <a:pPr algn="ctr"/>
                      <a:r>
                        <a:rPr lang="en-US" altLang="zh-CN" sz="1600" dirty="0"/>
                        <a:t>46</a:t>
                      </a:r>
                      <a:endParaRPr lang="zh-CN" altLang="en-US" sz="1600" dirty="0"/>
                    </a:p>
                  </a:txBody>
                  <a:tcPr>
                    <a:solidFill>
                      <a:srgbClr val="009999"/>
                    </a:solidFill>
                  </a:tcPr>
                </a:tc>
                <a:tc>
                  <a:txBody>
                    <a:bodyPr/>
                    <a:lstStyle/>
                    <a:p>
                      <a:pPr algn="ctr"/>
                      <a:r>
                        <a:rPr lang="en-US" altLang="zh-CN" sz="1600" dirty="0"/>
                        <a:t>3</a:t>
                      </a:r>
                      <a:endParaRPr lang="zh-CN" altLang="en-US" sz="1600" dirty="0"/>
                    </a:p>
                  </a:txBody>
                  <a:tcPr>
                    <a:solidFill>
                      <a:srgbClr val="009999"/>
                    </a:solidFill>
                  </a:tcPr>
                </a:tc>
                <a:tc>
                  <a:txBody>
                    <a:bodyPr/>
                    <a:lstStyle/>
                    <a:p>
                      <a:pPr algn="ctr"/>
                      <a:r>
                        <a:rPr lang="en-US" altLang="zh-CN" sz="1600" dirty="0"/>
                        <a:t>28</a:t>
                      </a:r>
                      <a:endParaRPr lang="zh-CN" altLang="en-US" sz="1600" dirty="0"/>
                    </a:p>
                  </a:txBody>
                  <a:tcPr>
                    <a:solidFill>
                      <a:srgbClr val="009999"/>
                    </a:solidFill>
                  </a:tcPr>
                </a:tc>
                <a:tc>
                  <a:txBody>
                    <a:bodyPr/>
                    <a:lstStyle/>
                    <a:p>
                      <a:pPr algn="ctr"/>
                      <a:r>
                        <a:rPr lang="en-US" altLang="zh-CN" sz="1600" dirty="0"/>
                        <a:t>34</a:t>
                      </a:r>
                      <a:endParaRPr lang="zh-CN" altLang="en-US" sz="1600" dirty="0"/>
                    </a:p>
                  </a:txBody>
                  <a:tcPr>
                    <a:solidFill>
                      <a:srgbClr val="009999"/>
                    </a:solidFill>
                  </a:tcPr>
                </a:tc>
                <a:tc>
                  <a:txBody>
                    <a:bodyPr/>
                    <a:lstStyle/>
                    <a:p>
                      <a:pPr algn="ctr"/>
                      <a:r>
                        <a:rPr lang="en-US" altLang="zh-CN" sz="1600" dirty="0"/>
                        <a:t>17</a:t>
                      </a:r>
                      <a:endParaRPr lang="zh-CN" altLang="en-US" sz="1600" dirty="0"/>
                    </a:p>
                  </a:txBody>
                  <a:tcPr>
                    <a:solidFill>
                      <a:srgbClr val="009999"/>
                    </a:solidFill>
                  </a:tcPr>
                </a:tc>
                <a:tc>
                  <a:txBody>
                    <a:bodyPr/>
                    <a:lstStyle/>
                    <a:p>
                      <a:pPr algn="ctr"/>
                      <a:r>
                        <a:rPr lang="en-US" altLang="zh-CN" sz="1600" dirty="0"/>
                        <a:t>70</a:t>
                      </a:r>
                      <a:endParaRPr lang="zh-CN" altLang="en-US" sz="1600" dirty="0"/>
                    </a:p>
                  </a:txBody>
                  <a:tcPr>
                    <a:solidFill>
                      <a:schemeClr val="accent4">
                        <a:lumMod val="75000"/>
                      </a:schemeClr>
                    </a:solidFill>
                  </a:tcPr>
                </a:tc>
                <a:tc>
                  <a:txBody>
                    <a:bodyPr/>
                    <a:lstStyle/>
                    <a:p>
                      <a:pPr algn="ctr"/>
                      <a:r>
                        <a:rPr lang="en-US" altLang="zh-CN" sz="1600" dirty="0"/>
                        <a:t>95</a:t>
                      </a:r>
                      <a:endParaRPr lang="zh-CN" altLang="en-US" sz="1600" dirty="0"/>
                    </a:p>
                  </a:txBody>
                  <a:tcPr>
                    <a:solidFill>
                      <a:schemeClr val="accent4">
                        <a:lumMod val="75000"/>
                      </a:schemeClr>
                    </a:solidFill>
                  </a:tcPr>
                </a:tc>
                <a:extLst>
                  <a:ext uri="{0D108BD9-81ED-4DB2-BD59-A6C34878D82A}">
                    <a16:rowId xmlns:a16="http://schemas.microsoft.com/office/drawing/2014/main" val="3512889711"/>
                  </a:ext>
                </a:extLst>
              </a:tr>
            </a:tbl>
          </a:graphicData>
        </a:graphic>
      </p:graphicFrame>
      <p:sp>
        <p:nvSpPr>
          <p:cNvPr id="117" name="右箭头 116">
            <a:extLst>
              <a:ext uri="{FF2B5EF4-FFF2-40B4-BE49-F238E27FC236}">
                <a16:creationId xmlns:a16="http://schemas.microsoft.com/office/drawing/2014/main" id="{D0E9A681-5754-74D0-B7A4-F3B54E325783}"/>
              </a:ext>
            </a:extLst>
          </p:cNvPr>
          <p:cNvSpPr/>
          <p:nvPr/>
        </p:nvSpPr>
        <p:spPr>
          <a:xfrm>
            <a:off x="6096000" y="5053212"/>
            <a:ext cx="431710"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椭圆 1">
            <a:extLst>
              <a:ext uri="{FF2B5EF4-FFF2-40B4-BE49-F238E27FC236}">
                <a16:creationId xmlns:a16="http://schemas.microsoft.com/office/drawing/2014/main" id="{91D40FE4-A864-7331-2BFF-FE2FD1137B72}"/>
              </a:ext>
            </a:extLst>
          </p:cNvPr>
          <p:cNvSpPr/>
          <p:nvPr/>
        </p:nvSpPr>
        <p:spPr>
          <a:xfrm>
            <a:off x="3651240" y="2387696"/>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ln>
                  <a:solidFill>
                    <a:schemeClr val="bg2">
                      <a:lumMod val="40000"/>
                      <a:lumOff val="60000"/>
                    </a:schemeClr>
                  </a:solidFill>
                </a:ln>
              </a:rPr>
              <a:t>63</a:t>
            </a:r>
            <a:endParaRPr kumimoji="1" lang="zh-CN" altLang="en-US" sz="2000" dirty="0">
              <a:ln>
                <a:solidFill>
                  <a:schemeClr val="bg2">
                    <a:lumMod val="40000"/>
                    <a:lumOff val="60000"/>
                  </a:schemeClr>
                </a:solidFill>
              </a:ln>
            </a:endParaRPr>
          </a:p>
        </p:txBody>
      </p:sp>
      <p:sp>
        <p:nvSpPr>
          <p:cNvPr id="3" name="椭圆 2">
            <a:extLst>
              <a:ext uri="{FF2B5EF4-FFF2-40B4-BE49-F238E27FC236}">
                <a16:creationId xmlns:a16="http://schemas.microsoft.com/office/drawing/2014/main" id="{01DFDAF6-64B2-408D-B31E-D8A805E12EEC}"/>
              </a:ext>
            </a:extLst>
          </p:cNvPr>
          <p:cNvSpPr/>
          <p:nvPr/>
        </p:nvSpPr>
        <p:spPr>
          <a:xfrm>
            <a:off x="2793197" y="2921096"/>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46</a:t>
            </a:r>
            <a:endParaRPr kumimoji="1" lang="zh-CN" altLang="en-US" sz="2000" dirty="0"/>
          </a:p>
        </p:txBody>
      </p:sp>
      <p:cxnSp>
        <p:nvCxnSpPr>
          <p:cNvPr id="9" name="直线连接符 8">
            <a:extLst>
              <a:ext uri="{FF2B5EF4-FFF2-40B4-BE49-F238E27FC236}">
                <a16:creationId xmlns:a16="http://schemas.microsoft.com/office/drawing/2014/main" id="{33DBBA66-B316-8BCA-A1C0-9110CD18467A}"/>
              </a:ext>
            </a:extLst>
          </p:cNvPr>
          <p:cNvCxnSpPr>
            <a:cxnSpLocks/>
            <a:stCxn id="2" idx="3"/>
            <a:endCxn id="3" idx="7"/>
          </p:cNvCxnSpPr>
          <p:nvPr/>
        </p:nvCxnSpPr>
        <p:spPr>
          <a:xfrm flipH="1">
            <a:off x="3183442" y="2777941"/>
            <a:ext cx="534753"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10" name="椭圆 9">
            <a:extLst>
              <a:ext uri="{FF2B5EF4-FFF2-40B4-BE49-F238E27FC236}">
                <a16:creationId xmlns:a16="http://schemas.microsoft.com/office/drawing/2014/main" id="{8EEEAF42-A4F7-51D3-6844-20B982D9171C}"/>
              </a:ext>
            </a:extLst>
          </p:cNvPr>
          <p:cNvSpPr/>
          <p:nvPr/>
        </p:nvSpPr>
        <p:spPr>
          <a:xfrm>
            <a:off x="4906511" y="2889112"/>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52</a:t>
            </a:r>
            <a:endParaRPr kumimoji="1" lang="zh-CN" altLang="en-US" sz="2000" dirty="0"/>
          </a:p>
        </p:txBody>
      </p:sp>
      <p:cxnSp>
        <p:nvCxnSpPr>
          <p:cNvPr id="41" name="直线连接符 40">
            <a:extLst>
              <a:ext uri="{FF2B5EF4-FFF2-40B4-BE49-F238E27FC236}">
                <a16:creationId xmlns:a16="http://schemas.microsoft.com/office/drawing/2014/main" id="{412BF9A2-3BDD-D84B-24DD-984EA57730BF}"/>
              </a:ext>
            </a:extLst>
          </p:cNvPr>
          <p:cNvCxnSpPr>
            <a:cxnSpLocks/>
            <a:stCxn id="2" idx="5"/>
            <a:endCxn id="10" idx="1"/>
          </p:cNvCxnSpPr>
          <p:nvPr/>
        </p:nvCxnSpPr>
        <p:spPr>
          <a:xfrm>
            <a:off x="4041485" y="2777941"/>
            <a:ext cx="931981" cy="178126"/>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42" name="椭圆 41">
            <a:extLst>
              <a:ext uri="{FF2B5EF4-FFF2-40B4-BE49-F238E27FC236}">
                <a16:creationId xmlns:a16="http://schemas.microsoft.com/office/drawing/2014/main" id="{4392564D-983B-FCBD-2133-F8EDC28602E6}"/>
              </a:ext>
            </a:extLst>
          </p:cNvPr>
          <p:cNvSpPr/>
          <p:nvPr/>
        </p:nvSpPr>
        <p:spPr>
          <a:xfrm>
            <a:off x="1934711" y="3454496"/>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17</a:t>
            </a:r>
            <a:endParaRPr kumimoji="1" lang="zh-CN" altLang="en-US" sz="2000" dirty="0"/>
          </a:p>
        </p:txBody>
      </p:sp>
      <p:cxnSp>
        <p:nvCxnSpPr>
          <p:cNvPr id="43" name="直线连接符 42">
            <a:extLst>
              <a:ext uri="{FF2B5EF4-FFF2-40B4-BE49-F238E27FC236}">
                <a16:creationId xmlns:a16="http://schemas.microsoft.com/office/drawing/2014/main" id="{FC9BBADD-F8BA-D400-7B7C-B6369B67A23B}"/>
              </a:ext>
            </a:extLst>
          </p:cNvPr>
          <p:cNvCxnSpPr>
            <a:cxnSpLocks/>
            <a:stCxn id="42" idx="7"/>
            <a:endCxn id="3" idx="3"/>
          </p:cNvCxnSpPr>
          <p:nvPr/>
        </p:nvCxnSpPr>
        <p:spPr>
          <a:xfrm flipV="1">
            <a:off x="2324956" y="3311341"/>
            <a:ext cx="535196"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44" name="椭圆 43">
            <a:extLst>
              <a:ext uri="{FF2B5EF4-FFF2-40B4-BE49-F238E27FC236}">
                <a16:creationId xmlns:a16="http://schemas.microsoft.com/office/drawing/2014/main" id="{8CEC482A-CC4C-A073-B18A-E1355060B791}"/>
              </a:ext>
            </a:extLst>
          </p:cNvPr>
          <p:cNvSpPr/>
          <p:nvPr/>
        </p:nvSpPr>
        <p:spPr>
          <a:xfrm>
            <a:off x="3763511" y="3454496"/>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a:t>
            </a:r>
            <a:endParaRPr kumimoji="1" lang="zh-CN" altLang="en-US" sz="2000" dirty="0"/>
          </a:p>
        </p:txBody>
      </p:sp>
      <p:cxnSp>
        <p:nvCxnSpPr>
          <p:cNvPr id="45" name="直线连接符 44">
            <a:extLst>
              <a:ext uri="{FF2B5EF4-FFF2-40B4-BE49-F238E27FC236}">
                <a16:creationId xmlns:a16="http://schemas.microsoft.com/office/drawing/2014/main" id="{BA688AC4-2F7F-3EA0-F009-46898706DF75}"/>
              </a:ext>
            </a:extLst>
          </p:cNvPr>
          <p:cNvCxnSpPr>
            <a:cxnSpLocks/>
          </p:cNvCxnSpPr>
          <p:nvPr/>
        </p:nvCxnSpPr>
        <p:spPr>
          <a:xfrm flipH="1" flipV="1">
            <a:off x="3221856" y="3246695"/>
            <a:ext cx="647024"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46" name="椭圆 45">
            <a:extLst>
              <a:ext uri="{FF2B5EF4-FFF2-40B4-BE49-F238E27FC236}">
                <a16:creationId xmlns:a16="http://schemas.microsoft.com/office/drawing/2014/main" id="{1653C81A-8703-8140-9977-42A6C0D71088}"/>
              </a:ext>
            </a:extLst>
          </p:cNvPr>
          <p:cNvSpPr/>
          <p:nvPr/>
        </p:nvSpPr>
        <p:spPr>
          <a:xfrm>
            <a:off x="4373111" y="3454496"/>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28</a:t>
            </a:r>
            <a:endParaRPr kumimoji="1" lang="zh-CN" altLang="en-US" sz="2000" dirty="0"/>
          </a:p>
        </p:txBody>
      </p:sp>
      <p:cxnSp>
        <p:nvCxnSpPr>
          <p:cNvPr id="47" name="直线连接符 46">
            <a:extLst>
              <a:ext uri="{FF2B5EF4-FFF2-40B4-BE49-F238E27FC236}">
                <a16:creationId xmlns:a16="http://schemas.microsoft.com/office/drawing/2014/main" id="{1B41E79C-A285-01EF-6EB9-211FDE06CB42}"/>
              </a:ext>
            </a:extLst>
          </p:cNvPr>
          <p:cNvCxnSpPr>
            <a:cxnSpLocks/>
            <a:stCxn id="46" idx="7"/>
            <a:endCxn id="10" idx="3"/>
          </p:cNvCxnSpPr>
          <p:nvPr/>
        </p:nvCxnSpPr>
        <p:spPr>
          <a:xfrm flipV="1">
            <a:off x="4763356" y="3279357"/>
            <a:ext cx="210110" cy="242094"/>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48" name="椭圆 47">
            <a:extLst>
              <a:ext uri="{FF2B5EF4-FFF2-40B4-BE49-F238E27FC236}">
                <a16:creationId xmlns:a16="http://schemas.microsoft.com/office/drawing/2014/main" id="{E557DDE7-BE09-01CA-1197-F9876689E21D}"/>
              </a:ext>
            </a:extLst>
          </p:cNvPr>
          <p:cNvSpPr/>
          <p:nvPr/>
        </p:nvSpPr>
        <p:spPr>
          <a:xfrm>
            <a:off x="5458401" y="3433579"/>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34</a:t>
            </a:r>
            <a:endParaRPr kumimoji="1" lang="zh-CN" altLang="en-US" sz="2000" dirty="0"/>
          </a:p>
        </p:txBody>
      </p:sp>
      <p:cxnSp>
        <p:nvCxnSpPr>
          <p:cNvPr id="49" name="直线连接符 48">
            <a:extLst>
              <a:ext uri="{FF2B5EF4-FFF2-40B4-BE49-F238E27FC236}">
                <a16:creationId xmlns:a16="http://schemas.microsoft.com/office/drawing/2014/main" id="{963FE06B-3FDA-6940-1767-934EC49CAB8B}"/>
              </a:ext>
            </a:extLst>
          </p:cNvPr>
          <p:cNvCxnSpPr>
            <a:cxnSpLocks/>
            <a:stCxn id="48" idx="1"/>
            <a:endCxn id="10" idx="5"/>
          </p:cNvCxnSpPr>
          <p:nvPr/>
        </p:nvCxnSpPr>
        <p:spPr>
          <a:xfrm flipH="1" flipV="1">
            <a:off x="5296756" y="3279357"/>
            <a:ext cx="228600" cy="221177"/>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0" name="椭圆 49">
            <a:extLst>
              <a:ext uri="{FF2B5EF4-FFF2-40B4-BE49-F238E27FC236}">
                <a16:creationId xmlns:a16="http://schemas.microsoft.com/office/drawing/2014/main" id="{B37BC05E-120B-8BCD-F4BF-1AC90871A0F8}"/>
              </a:ext>
            </a:extLst>
          </p:cNvPr>
          <p:cNvSpPr/>
          <p:nvPr/>
        </p:nvSpPr>
        <p:spPr>
          <a:xfrm>
            <a:off x="1401311" y="4064096"/>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81</a:t>
            </a:r>
            <a:endParaRPr kumimoji="1" lang="zh-CN" altLang="en-US" sz="2000" dirty="0"/>
          </a:p>
        </p:txBody>
      </p:sp>
      <p:cxnSp>
        <p:nvCxnSpPr>
          <p:cNvPr id="51" name="直线连接符 50">
            <a:extLst>
              <a:ext uri="{FF2B5EF4-FFF2-40B4-BE49-F238E27FC236}">
                <a16:creationId xmlns:a16="http://schemas.microsoft.com/office/drawing/2014/main" id="{19BB344C-A236-53A6-11B4-16FD9C32EBF8}"/>
              </a:ext>
            </a:extLst>
          </p:cNvPr>
          <p:cNvCxnSpPr>
            <a:cxnSpLocks/>
            <a:stCxn id="50" idx="7"/>
            <a:endCxn id="42" idx="3"/>
          </p:cNvCxnSpPr>
          <p:nvPr/>
        </p:nvCxnSpPr>
        <p:spPr>
          <a:xfrm flipV="1">
            <a:off x="1791556" y="3844741"/>
            <a:ext cx="210110" cy="2863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2" name="椭圆 51">
            <a:extLst>
              <a:ext uri="{FF2B5EF4-FFF2-40B4-BE49-F238E27FC236}">
                <a16:creationId xmlns:a16="http://schemas.microsoft.com/office/drawing/2014/main" id="{461D8D36-1938-22CA-C93B-00F20BC07D76}"/>
              </a:ext>
            </a:extLst>
          </p:cNvPr>
          <p:cNvSpPr/>
          <p:nvPr/>
        </p:nvSpPr>
        <p:spPr>
          <a:xfrm>
            <a:off x="2471433" y="4046597"/>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70</a:t>
            </a:r>
            <a:endParaRPr kumimoji="1" lang="zh-CN" altLang="en-US" sz="2000" dirty="0"/>
          </a:p>
        </p:txBody>
      </p:sp>
      <p:cxnSp>
        <p:nvCxnSpPr>
          <p:cNvPr id="53" name="直线连接符 52">
            <a:extLst>
              <a:ext uri="{FF2B5EF4-FFF2-40B4-BE49-F238E27FC236}">
                <a16:creationId xmlns:a16="http://schemas.microsoft.com/office/drawing/2014/main" id="{91C45974-9CC2-521B-380C-331DD731B4F7}"/>
              </a:ext>
            </a:extLst>
          </p:cNvPr>
          <p:cNvCxnSpPr>
            <a:cxnSpLocks/>
            <a:stCxn id="52" idx="1"/>
            <a:endCxn id="42" idx="5"/>
          </p:cNvCxnSpPr>
          <p:nvPr/>
        </p:nvCxnSpPr>
        <p:spPr>
          <a:xfrm flipH="1" flipV="1">
            <a:off x="2324956" y="3844741"/>
            <a:ext cx="213432" cy="268811"/>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4" name="椭圆 53">
            <a:extLst>
              <a:ext uri="{FF2B5EF4-FFF2-40B4-BE49-F238E27FC236}">
                <a16:creationId xmlns:a16="http://schemas.microsoft.com/office/drawing/2014/main" id="{FC75D6C9-91E4-484E-D24C-F70A9AB0BF3D}"/>
              </a:ext>
            </a:extLst>
          </p:cNvPr>
          <p:cNvSpPr/>
          <p:nvPr/>
        </p:nvSpPr>
        <p:spPr>
          <a:xfrm>
            <a:off x="3152265" y="4021528"/>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95</a:t>
            </a:r>
            <a:endParaRPr kumimoji="1" lang="zh-CN" altLang="en-US" sz="2000" dirty="0"/>
          </a:p>
        </p:txBody>
      </p:sp>
      <p:cxnSp>
        <p:nvCxnSpPr>
          <p:cNvPr id="55" name="直线连接符 54">
            <a:extLst>
              <a:ext uri="{FF2B5EF4-FFF2-40B4-BE49-F238E27FC236}">
                <a16:creationId xmlns:a16="http://schemas.microsoft.com/office/drawing/2014/main" id="{FCDA96C0-9471-3790-B403-BA26FB6BDADF}"/>
              </a:ext>
            </a:extLst>
          </p:cNvPr>
          <p:cNvCxnSpPr>
            <a:cxnSpLocks/>
            <a:stCxn id="54" idx="7"/>
            <a:endCxn id="44" idx="3"/>
          </p:cNvCxnSpPr>
          <p:nvPr/>
        </p:nvCxnSpPr>
        <p:spPr>
          <a:xfrm flipV="1">
            <a:off x="3542510" y="3844741"/>
            <a:ext cx="287956" cy="243742"/>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7" name="椭圆 56">
            <a:extLst>
              <a:ext uri="{FF2B5EF4-FFF2-40B4-BE49-F238E27FC236}">
                <a16:creationId xmlns:a16="http://schemas.microsoft.com/office/drawing/2014/main" id="{4764334E-5EB7-1650-2FB7-77D70A70876E}"/>
              </a:ext>
            </a:extLst>
          </p:cNvPr>
          <p:cNvSpPr/>
          <p:nvPr/>
        </p:nvSpPr>
        <p:spPr>
          <a:xfrm>
            <a:off x="9211321" y="2433942"/>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ln>
                  <a:solidFill>
                    <a:schemeClr val="bg2">
                      <a:lumMod val="40000"/>
                      <a:lumOff val="60000"/>
                    </a:schemeClr>
                  </a:solidFill>
                </a:ln>
              </a:rPr>
              <a:t>81</a:t>
            </a:r>
            <a:endParaRPr kumimoji="1" lang="zh-CN" altLang="en-US" sz="2000" dirty="0">
              <a:ln>
                <a:solidFill>
                  <a:schemeClr val="bg2">
                    <a:lumMod val="40000"/>
                    <a:lumOff val="60000"/>
                  </a:schemeClr>
                </a:solidFill>
              </a:ln>
            </a:endParaRPr>
          </a:p>
        </p:txBody>
      </p:sp>
      <p:sp>
        <p:nvSpPr>
          <p:cNvPr id="58" name="椭圆 57">
            <a:extLst>
              <a:ext uri="{FF2B5EF4-FFF2-40B4-BE49-F238E27FC236}">
                <a16:creationId xmlns:a16="http://schemas.microsoft.com/office/drawing/2014/main" id="{847DD6FB-91C4-57C3-0CB8-83A420F2CF6B}"/>
              </a:ext>
            </a:extLst>
          </p:cNvPr>
          <p:cNvSpPr/>
          <p:nvPr/>
        </p:nvSpPr>
        <p:spPr>
          <a:xfrm>
            <a:off x="8353278" y="2967342"/>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63</a:t>
            </a:r>
            <a:endParaRPr kumimoji="1" lang="zh-CN" altLang="en-US" sz="2000" dirty="0"/>
          </a:p>
        </p:txBody>
      </p:sp>
      <p:cxnSp>
        <p:nvCxnSpPr>
          <p:cNvPr id="59" name="直线连接符 58">
            <a:extLst>
              <a:ext uri="{FF2B5EF4-FFF2-40B4-BE49-F238E27FC236}">
                <a16:creationId xmlns:a16="http://schemas.microsoft.com/office/drawing/2014/main" id="{80BCB818-7EE3-5551-237F-030E833BE7A0}"/>
              </a:ext>
            </a:extLst>
          </p:cNvPr>
          <p:cNvCxnSpPr>
            <a:cxnSpLocks/>
            <a:stCxn id="57" idx="3"/>
            <a:endCxn id="58" idx="7"/>
          </p:cNvCxnSpPr>
          <p:nvPr/>
        </p:nvCxnSpPr>
        <p:spPr>
          <a:xfrm flipH="1">
            <a:off x="8743523" y="2824187"/>
            <a:ext cx="534753" cy="21011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60" name="椭圆 59">
            <a:extLst>
              <a:ext uri="{FF2B5EF4-FFF2-40B4-BE49-F238E27FC236}">
                <a16:creationId xmlns:a16="http://schemas.microsoft.com/office/drawing/2014/main" id="{452853F2-BE2D-2A79-2BFF-4788C7EEFE5E}"/>
              </a:ext>
            </a:extLst>
          </p:cNvPr>
          <p:cNvSpPr/>
          <p:nvPr/>
        </p:nvSpPr>
        <p:spPr>
          <a:xfrm>
            <a:off x="10466592" y="2935358"/>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52</a:t>
            </a:r>
            <a:endParaRPr kumimoji="1" lang="zh-CN" altLang="en-US" sz="2000" dirty="0"/>
          </a:p>
        </p:txBody>
      </p:sp>
      <p:cxnSp>
        <p:nvCxnSpPr>
          <p:cNvPr id="61" name="直线连接符 60">
            <a:extLst>
              <a:ext uri="{FF2B5EF4-FFF2-40B4-BE49-F238E27FC236}">
                <a16:creationId xmlns:a16="http://schemas.microsoft.com/office/drawing/2014/main" id="{72471F57-C7AE-857E-032D-A8BEA384FBAC}"/>
              </a:ext>
            </a:extLst>
          </p:cNvPr>
          <p:cNvCxnSpPr>
            <a:cxnSpLocks/>
            <a:stCxn id="57" idx="5"/>
            <a:endCxn id="60" idx="1"/>
          </p:cNvCxnSpPr>
          <p:nvPr/>
        </p:nvCxnSpPr>
        <p:spPr>
          <a:xfrm>
            <a:off x="9601566" y="2824187"/>
            <a:ext cx="931981" cy="178126"/>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62" name="椭圆 61">
            <a:extLst>
              <a:ext uri="{FF2B5EF4-FFF2-40B4-BE49-F238E27FC236}">
                <a16:creationId xmlns:a16="http://schemas.microsoft.com/office/drawing/2014/main" id="{A4D0FFEC-776F-FF28-29A8-7707BDA6A3CD}"/>
              </a:ext>
            </a:extLst>
          </p:cNvPr>
          <p:cNvSpPr/>
          <p:nvPr/>
        </p:nvSpPr>
        <p:spPr>
          <a:xfrm>
            <a:off x="7494792" y="3500742"/>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46</a:t>
            </a:r>
            <a:endParaRPr kumimoji="1" lang="zh-CN" altLang="en-US" sz="2000" dirty="0"/>
          </a:p>
        </p:txBody>
      </p:sp>
      <p:cxnSp>
        <p:nvCxnSpPr>
          <p:cNvPr id="63" name="直线连接符 62">
            <a:extLst>
              <a:ext uri="{FF2B5EF4-FFF2-40B4-BE49-F238E27FC236}">
                <a16:creationId xmlns:a16="http://schemas.microsoft.com/office/drawing/2014/main" id="{FF24E2AC-1646-28D7-3FBD-3904D4DF999F}"/>
              </a:ext>
            </a:extLst>
          </p:cNvPr>
          <p:cNvCxnSpPr>
            <a:cxnSpLocks/>
            <a:stCxn id="62" idx="7"/>
            <a:endCxn id="58" idx="3"/>
          </p:cNvCxnSpPr>
          <p:nvPr/>
        </p:nvCxnSpPr>
        <p:spPr>
          <a:xfrm flipV="1">
            <a:off x="7885037" y="3357587"/>
            <a:ext cx="535196" cy="21011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64" name="椭圆 63">
            <a:extLst>
              <a:ext uri="{FF2B5EF4-FFF2-40B4-BE49-F238E27FC236}">
                <a16:creationId xmlns:a16="http://schemas.microsoft.com/office/drawing/2014/main" id="{17417ACB-E962-65C4-C746-AC5633F0D375}"/>
              </a:ext>
            </a:extLst>
          </p:cNvPr>
          <p:cNvSpPr/>
          <p:nvPr/>
        </p:nvSpPr>
        <p:spPr>
          <a:xfrm>
            <a:off x="9323592" y="3500742"/>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a:t>
            </a:r>
            <a:endParaRPr kumimoji="1" lang="zh-CN" altLang="en-US" sz="2000" dirty="0"/>
          </a:p>
        </p:txBody>
      </p:sp>
      <p:cxnSp>
        <p:nvCxnSpPr>
          <p:cNvPr id="65" name="直线连接符 64">
            <a:extLst>
              <a:ext uri="{FF2B5EF4-FFF2-40B4-BE49-F238E27FC236}">
                <a16:creationId xmlns:a16="http://schemas.microsoft.com/office/drawing/2014/main" id="{A3B9E251-CA50-434E-A71D-8572D0FA317B}"/>
              </a:ext>
            </a:extLst>
          </p:cNvPr>
          <p:cNvCxnSpPr>
            <a:cxnSpLocks/>
            <a:stCxn id="64" idx="1"/>
            <a:endCxn id="58" idx="5"/>
          </p:cNvCxnSpPr>
          <p:nvPr/>
        </p:nvCxnSpPr>
        <p:spPr>
          <a:xfrm flipH="1" flipV="1">
            <a:off x="8743523" y="3357587"/>
            <a:ext cx="647024"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66" name="椭圆 65">
            <a:extLst>
              <a:ext uri="{FF2B5EF4-FFF2-40B4-BE49-F238E27FC236}">
                <a16:creationId xmlns:a16="http://schemas.microsoft.com/office/drawing/2014/main" id="{F5CD2DE3-6AF4-6436-F827-2AC1454AE788}"/>
              </a:ext>
            </a:extLst>
          </p:cNvPr>
          <p:cNvSpPr/>
          <p:nvPr/>
        </p:nvSpPr>
        <p:spPr>
          <a:xfrm>
            <a:off x="9933192" y="3500742"/>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28</a:t>
            </a:r>
            <a:endParaRPr kumimoji="1" lang="zh-CN" altLang="en-US" sz="2000" dirty="0"/>
          </a:p>
        </p:txBody>
      </p:sp>
      <p:cxnSp>
        <p:nvCxnSpPr>
          <p:cNvPr id="67" name="直线连接符 66">
            <a:extLst>
              <a:ext uri="{FF2B5EF4-FFF2-40B4-BE49-F238E27FC236}">
                <a16:creationId xmlns:a16="http://schemas.microsoft.com/office/drawing/2014/main" id="{C388A9B9-0BCF-CB31-3950-65544A01CCE1}"/>
              </a:ext>
            </a:extLst>
          </p:cNvPr>
          <p:cNvCxnSpPr>
            <a:cxnSpLocks/>
            <a:stCxn id="66" idx="7"/>
            <a:endCxn id="60" idx="3"/>
          </p:cNvCxnSpPr>
          <p:nvPr/>
        </p:nvCxnSpPr>
        <p:spPr>
          <a:xfrm flipV="1">
            <a:off x="10323437" y="3325603"/>
            <a:ext cx="210110" cy="242094"/>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68" name="椭圆 67">
            <a:extLst>
              <a:ext uri="{FF2B5EF4-FFF2-40B4-BE49-F238E27FC236}">
                <a16:creationId xmlns:a16="http://schemas.microsoft.com/office/drawing/2014/main" id="{39051665-1D1D-AA90-7D8D-99259F6936F7}"/>
              </a:ext>
            </a:extLst>
          </p:cNvPr>
          <p:cNvSpPr/>
          <p:nvPr/>
        </p:nvSpPr>
        <p:spPr>
          <a:xfrm>
            <a:off x="11018482" y="3479825"/>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34</a:t>
            </a:r>
            <a:endParaRPr kumimoji="1" lang="zh-CN" altLang="en-US" sz="2000" dirty="0"/>
          </a:p>
        </p:txBody>
      </p:sp>
      <p:cxnSp>
        <p:nvCxnSpPr>
          <p:cNvPr id="69" name="直线连接符 68">
            <a:extLst>
              <a:ext uri="{FF2B5EF4-FFF2-40B4-BE49-F238E27FC236}">
                <a16:creationId xmlns:a16="http://schemas.microsoft.com/office/drawing/2014/main" id="{EF73D2AC-869A-7704-4BBF-CB36113DCC1A}"/>
              </a:ext>
            </a:extLst>
          </p:cNvPr>
          <p:cNvCxnSpPr>
            <a:cxnSpLocks/>
            <a:stCxn id="68" idx="1"/>
            <a:endCxn id="60" idx="5"/>
          </p:cNvCxnSpPr>
          <p:nvPr/>
        </p:nvCxnSpPr>
        <p:spPr>
          <a:xfrm flipH="1" flipV="1">
            <a:off x="10856837" y="3325603"/>
            <a:ext cx="228600" cy="221177"/>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70" name="椭圆 69">
            <a:extLst>
              <a:ext uri="{FF2B5EF4-FFF2-40B4-BE49-F238E27FC236}">
                <a16:creationId xmlns:a16="http://schemas.microsoft.com/office/drawing/2014/main" id="{E3338FDC-1019-BADB-E5EF-ED60D33FB631}"/>
              </a:ext>
            </a:extLst>
          </p:cNvPr>
          <p:cNvSpPr/>
          <p:nvPr/>
        </p:nvSpPr>
        <p:spPr>
          <a:xfrm>
            <a:off x="6961392" y="4110342"/>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17</a:t>
            </a:r>
            <a:endParaRPr kumimoji="1" lang="zh-CN" altLang="en-US" sz="2000" dirty="0"/>
          </a:p>
        </p:txBody>
      </p:sp>
      <p:cxnSp>
        <p:nvCxnSpPr>
          <p:cNvPr id="71" name="直线连接符 70">
            <a:extLst>
              <a:ext uri="{FF2B5EF4-FFF2-40B4-BE49-F238E27FC236}">
                <a16:creationId xmlns:a16="http://schemas.microsoft.com/office/drawing/2014/main" id="{3A08B1BF-58EC-752D-BF38-E8F0EAA59180}"/>
              </a:ext>
            </a:extLst>
          </p:cNvPr>
          <p:cNvCxnSpPr>
            <a:cxnSpLocks/>
            <a:stCxn id="70" idx="7"/>
            <a:endCxn id="62" idx="3"/>
          </p:cNvCxnSpPr>
          <p:nvPr/>
        </p:nvCxnSpPr>
        <p:spPr>
          <a:xfrm flipV="1">
            <a:off x="7351637" y="3890987"/>
            <a:ext cx="210110" cy="28631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72" name="椭圆 71">
            <a:extLst>
              <a:ext uri="{FF2B5EF4-FFF2-40B4-BE49-F238E27FC236}">
                <a16:creationId xmlns:a16="http://schemas.microsoft.com/office/drawing/2014/main" id="{ABC067E8-4346-4536-A917-FD66FE49EF67}"/>
              </a:ext>
            </a:extLst>
          </p:cNvPr>
          <p:cNvSpPr/>
          <p:nvPr/>
        </p:nvSpPr>
        <p:spPr>
          <a:xfrm>
            <a:off x="8031514" y="4092843"/>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70</a:t>
            </a:r>
            <a:endParaRPr kumimoji="1" lang="zh-CN" altLang="en-US" sz="2000" dirty="0"/>
          </a:p>
        </p:txBody>
      </p:sp>
      <p:cxnSp>
        <p:nvCxnSpPr>
          <p:cNvPr id="73" name="直线连接符 72">
            <a:extLst>
              <a:ext uri="{FF2B5EF4-FFF2-40B4-BE49-F238E27FC236}">
                <a16:creationId xmlns:a16="http://schemas.microsoft.com/office/drawing/2014/main" id="{89F4093A-56E8-FBE4-38C2-4AE14AE06B14}"/>
              </a:ext>
            </a:extLst>
          </p:cNvPr>
          <p:cNvCxnSpPr>
            <a:cxnSpLocks/>
            <a:stCxn id="72" idx="1"/>
            <a:endCxn id="62" idx="5"/>
          </p:cNvCxnSpPr>
          <p:nvPr/>
        </p:nvCxnSpPr>
        <p:spPr>
          <a:xfrm flipH="1" flipV="1">
            <a:off x="7885037" y="3890987"/>
            <a:ext cx="213432" cy="268811"/>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74" name="椭圆 73">
            <a:extLst>
              <a:ext uri="{FF2B5EF4-FFF2-40B4-BE49-F238E27FC236}">
                <a16:creationId xmlns:a16="http://schemas.microsoft.com/office/drawing/2014/main" id="{369479E2-75E2-D448-918D-075D9589FC14}"/>
              </a:ext>
            </a:extLst>
          </p:cNvPr>
          <p:cNvSpPr/>
          <p:nvPr/>
        </p:nvSpPr>
        <p:spPr>
          <a:xfrm>
            <a:off x="8712346" y="4067774"/>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95</a:t>
            </a:r>
            <a:endParaRPr kumimoji="1" lang="zh-CN" altLang="en-US" sz="2000" dirty="0"/>
          </a:p>
        </p:txBody>
      </p:sp>
      <p:cxnSp>
        <p:nvCxnSpPr>
          <p:cNvPr id="75" name="直线连接符 74">
            <a:extLst>
              <a:ext uri="{FF2B5EF4-FFF2-40B4-BE49-F238E27FC236}">
                <a16:creationId xmlns:a16="http://schemas.microsoft.com/office/drawing/2014/main" id="{7C47287F-AE3E-7F8D-1D2D-E7D97B9CDAB4}"/>
              </a:ext>
            </a:extLst>
          </p:cNvPr>
          <p:cNvCxnSpPr>
            <a:cxnSpLocks/>
            <a:stCxn id="74" idx="7"/>
            <a:endCxn id="64" idx="3"/>
          </p:cNvCxnSpPr>
          <p:nvPr/>
        </p:nvCxnSpPr>
        <p:spPr>
          <a:xfrm flipV="1">
            <a:off x="9102591" y="3890987"/>
            <a:ext cx="287956" cy="243742"/>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cxnSp>
        <p:nvCxnSpPr>
          <p:cNvPr id="76" name="直线箭头连接符 75">
            <a:extLst>
              <a:ext uri="{FF2B5EF4-FFF2-40B4-BE49-F238E27FC236}">
                <a16:creationId xmlns:a16="http://schemas.microsoft.com/office/drawing/2014/main" id="{C703F0B3-BBE4-9A3D-E48B-CC85168BD80E}"/>
              </a:ext>
            </a:extLst>
          </p:cNvPr>
          <p:cNvCxnSpPr/>
          <p:nvPr/>
        </p:nvCxnSpPr>
        <p:spPr>
          <a:xfrm>
            <a:off x="6780324" y="1111171"/>
            <a:ext cx="0" cy="39664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7" name="右箭头 76">
            <a:extLst>
              <a:ext uri="{FF2B5EF4-FFF2-40B4-BE49-F238E27FC236}">
                <a16:creationId xmlns:a16="http://schemas.microsoft.com/office/drawing/2014/main" id="{0D80E21F-B54B-ABB0-D423-CF1FDA940B52}"/>
              </a:ext>
            </a:extLst>
          </p:cNvPr>
          <p:cNvSpPr/>
          <p:nvPr/>
        </p:nvSpPr>
        <p:spPr>
          <a:xfrm>
            <a:off x="6333348" y="3349792"/>
            <a:ext cx="437357" cy="36933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CN" altLang="en-US"/>
          </a:p>
        </p:txBody>
      </p:sp>
      <p:sp>
        <p:nvSpPr>
          <p:cNvPr id="78" name="任意形状 77">
            <a:extLst>
              <a:ext uri="{FF2B5EF4-FFF2-40B4-BE49-F238E27FC236}">
                <a16:creationId xmlns:a16="http://schemas.microsoft.com/office/drawing/2014/main" id="{0F07C487-1869-8CAB-4B53-4BFA37FC732A}"/>
              </a:ext>
            </a:extLst>
          </p:cNvPr>
          <p:cNvSpPr/>
          <p:nvPr/>
        </p:nvSpPr>
        <p:spPr>
          <a:xfrm rot="8483976" flipV="1">
            <a:off x="1099370" y="2917612"/>
            <a:ext cx="2597666" cy="377831"/>
          </a:xfrm>
          <a:custGeom>
            <a:avLst/>
            <a:gdLst>
              <a:gd name="connsiteX0" fmla="*/ 1231900 w 1231900"/>
              <a:gd name="connsiteY0" fmla="*/ 127050 h 139750"/>
              <a:gd name="connsiteX1" fmla="*/ 647700 w 1231900"/>
              <a:gd name="connsiteY1" fmla="*/ 50 h 139750"/>
              <a:gd name="connsiteX2" fmla="*/ 0 w 1231900"/>
              <a:gd name="connsiteY2" fmla="*/ 139750 h 139750"/>
            </a:gdLst>
            <a:ahLst/>
            <a:cxnLst>
              <a:cxn ang="0">
                <a:pos x="connsiteX0" y="connsiteY0"/>
              </a:cxn>
              <a:cxn ang="0">
                <a:pos x="connsiteX1" y="connsiteY1"/>
              </a:cxn>
              <a:cxn ang="0">
                <a:pos x="connsiteX2" y="connsiteY2"/>
              </a:cxn>
            </a:cxnLst>
            <a:rect l="l" t="t" r="r" b="b"/>
            <a:pathLst>
              <a:path w="1231900" h="139750">
                <a:moveTo>
                  <a:pt x="1231900" y="127050"/>
                </a:moveTo>
                <a:cubicBezTo>
                  <a:pt x="1042458" y="62491"/>
                  <a:pt x="853017" y="-2067"/>
                  <a:pt x="647700" y="50"/>
                </a:cubicBezTo>
                <a:cubicBezTo>
                  <a:pt x="442383" y="2167"/>
                  <a:pt x="221191" y="70958"/>
                  <a:pt x="0" y="139750"/>
                </a:cubicBezTo>
              </a:path>
            </a:pathLst>
          </a:custGeom>
          <a:noFill/>
          <a:ln w="28575">
            <a:solidFill>
              <a:srgbClr val="00B0F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任意形状 78">
            <a:extLst>
              <a:ext uri="{FF2B5EF4-FFF2-40B4-BE49-F238E27FC236}">
                <a16:creationId xmlns:a16="http://schemas.microsoft.com/office/drawing/2014/main" id="{369DBE9C-9DB9-E749-BD74-8F3DF6F20402}"/>
              </a:ext>
            </a:extLst>
          </p:cNvPr>
          <p:cNvSpPr/>
          <p:nvPr/>
        </p:nvSpPr>
        <p:spPr>
          <a:xfrm rot="18319770" flipV="1">
            <a:off x="1827595" y="4159492"/>
            <a:ext cx="609184" cy="122087"/>
          </a:xfrm>
          <a:custGeom>
            <a:avLst/>
            <a:gdLst>
              <a:gd name="connsiteX0" fmla="*/ 1231900 w 1231900"/>
              <a:gd name="connsiteY0" fmla="*/ 127050 h 139750"/>
              <a:gd name="connsiteX1" fmla="*/ 647700 w 1231900"/>
              <a:gd name="connsiteY1" fmla="*/ 50 h 139750"/>
              <a:gd name="connsiteX2" fmla="*/ 0 w 1231900"/>
              <a:gd name="connsiteY2" fmla="*/ 139750 h 139750"/>
            </a:gdLst>
            <a:ahLst/>
            <a:cxnLst>
              <a:cxn ang="0">
                <a:pos x="connsiteX0" y="connsiteY0"/>
              </a:cxn>
              <a:cxn ang="0">
                <a:pos x="connsiteX1" y="connsiteY1"/>
              </a:cxn>
              <a:cxn ang="0">
                <a:pos x="connsiteX2" y="connsiteY2"/>
              </a:cxn>
            </a:cxnLst>
            <a:rect l="l" t="t" r="r" b="b"/>
            <a:pathLst>
              <a:path w="1231900" h="139750">
                <a:moveTo>
                  <a:pt x="1231900" y="127050"/>
                </a:moveTo>
                <a:cubicBezTo>
                  <a:pt x="1042458" y="62491"/>
                  <a:pt x="853017" y="-2067"/>
                  <a:pt x="647700" y="50"/>
                </a:cubicBezTo>
                <a:cubicBezTo>
                  <a:pt x="442383" y="2167"/>
                  <a:pt x="221191" y="70958"/>
                  <a:pt x="0" y="139750"/>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任意形状 79">
            <a:extLst>
              <a:ext uri="{FF2B5EF4-FFF2-40B4-BE49-F238E27FC236}">
                <a16:creationId xmlns:a16="http://schemas.microsoft.com/office/drawing/2014/main" id="{3E2F32A6-2196-1315-4F01-DE7C9DEAEE5C}"/>
              </a:ext>
            </a:extLst>
          </p:cNvPr>
          <p:cNvSpPr/>
          <p:nvPr/>
        </p:nvSpPr>
        <p:spPr>
          <a:xfrm rot="19860648" flipV="1">
            <a:off x="2386312" y="3602708"/>
            <a:ext cx="702245" cy="64338"/>
          </a:xfrm>
          <a:custGeom>
            <a:avLst/>
            <a:gdLst>
              <a:gd name="connsiteX0" fmla="*/ 1231900 w 1231900"/>
              <a:gd name="connsiteY0" fmla="*/ 127050 h 139750"/>
              <a:gd name="connsiteX1" fmla="*/ 647700 w 1231900"/>
              <a:gd name="connsiteY1" fmla="*/ 50 h 139750"/>
              <a:gd name="connsiteX2" fmla="*/ 0 w 1231900"/>
              <a:gd name="connsiteY2" fmla="*/ 139750 h 139750"/>
            </a:gdLst>
            <a:ahLst/>
            <a:cxnLst>
              <a:cxn ang="0">
                <a:pos x="connsiteX0" y="connsiteY0"/>
              </a:cxn>
              <a:cxn ang="0">
                <a:pos x="connsiteX1" y="connsiteY1"/>
              </a:cxn>
              <a:cxn ang="0">
                <a:pos x="connsiteX2" y="connsiteY2"/>
              </a:cxn>
            </a:cxnLst>
            <a:rect l="l" t="t" r="r" b="b"/>
            <a:pathLst>
              <a:path w="1231900" h="139750">
                <a:moveTo>
                  <a:pt x="1231900" y="127050"/>
                </a:moveTo>
                <a:cubicBezTo>
                  <a:pt x="1042458" y="62491"/>
                  <a:pt x="853017" y="-2067"/>
                  <a:pt x="647700" y="50"/>
                </a:cubicBezTo>
                <a:cubicBezTo>
                  <a:pt x="442383" y="2167"/>
                  <a:pt x="221191" y="70958"/>
                  <a:pt x="0" y="139750"/>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任意形状 80">
            <a:extLst>
              <a:ext uri="{FF2B5EF4-FFF2-40B4-BE49-F238E27FC236}">
                <a16:creationId xmlns:a16="http://schemas.microsoft.com/office/drawing/2014/main" id="{160036E6-F1B4-B1A2-AF32-16DB7B482FC7}"/>
              </a:ext>
            </a:extLst>
          </p:cNvPr>
          <p:cNvSpPr/>
          <p:nvPr/>
        </p:nvSpPr>
        <p:spPr>
          <a:xfrm rot="19860648" flipV="1">
            <a:off x="3272960" y="3018446"/>
            <a:ext cx="608550" cy="114242"/>
          </a:xfrm>
          <a:custGeom>
            <a:avLst/>
            <a:gdLst>
              <a:gd name="connsiteX0" fmla="*/ 1231900 w 1231900"/>
              <a:gd name="connsiteY0" fmla="*/ 127050 h 139750"/>
              <a:gd name="connsiteX1" fmla="*/ 647700 w 1231900"/>
              <a:gd name="connsiteY1" fmla="*/ 50 h 139750"/>
              <a:gd name="connsiteX2" fmla="*/ 0 w 1231900"/>
              <a:gd name="connsiteY2" fmla="*/ 139750 h 139750"/>
            </a:gdLst>
            <a:ahLst/>
            <a:cxnLst>
              <a:cxn ang="0">
                <a:pos x="connsiteX0" y="connsiteY0"/>
              </a:cxn>
              <a:cxn ang="0">
                <a:pos x="connsiteX1" y="connsiteY1"/>
              </a:cxn>
              <a:cxn ang="0">
                <a:pos x="connsiteX2" y="connsiteY2"/>
              </a:cxn>
            </a:cxnLst>
            <a:rect l="l" t="t" r="r" b="b"/>
            <a:pathLst>
              <a:path w="1231900" h="139750">
                <a:moveTo>
                  <a:pt x="1231900" y="127050"/>
                </a:moveTo>
                <a:cubicBezTo>
                  <a:pt x="1042458" y="62491"/>
                  <a:pt x="853017" y="-2067"/>
                  <a:pt x="647700" y="50"/>
                </a:cubicBezTo>
                <a:cubicBezTo>
                  <a:pt x="442383" y="2167"/>
                  <a:pt x="221191" y="70958"/>
                  <a:pt x="0" y="139750"/>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37621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最大堆的朴素建堆操作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6.3 </a:t>
            </a:r>
            <a:r>
              <a:rPr lang="zh-CN" altLang="en-US" dirty="0"/>
              <a:t>二叉堆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pic>
        <p:nvPicPr>
          <p:cNvPr id="4" name="Picture 18" descr="heapsort00">
            <a:extLst>
              <a:ext uri="{FF2B5EF4-FFF2-40B4-BE49-F238E27FC236}">
                <a16:creationId xmlns:a16="http://schemas.microsoft.com/office/drawing/2014/main" id="{C894E4FF-026F-80C4-01A1-E416C1C85776}"/>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303568" y="1480550"/>
            <a:ext cx="331311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B8AF3A2F-EE38-E22F-EDC6-5C69AECB1715}"/>
              </a:ext>
            </a:extLst>
          </p:cNvPr>
          <p:cNvSpPr txBox="1"/>
          <p:nvPr/>
        </p:nvSpPr>
        <p:spPr>
          <a:xfrm>
            <a:off x="7763248" y="1507815"/>
            <a:ext cx="877163" cy="369332"/>
          </a:xfrm>
          <a:prstGeom prst="rect">
            <a:avLst/>
          </a:prstGeom>
          <a:solidFill>
            <a:srgbClr val="009999"/>
          </a:solid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初始堆</a:t>
            </a:r>
          </a:p>
        </p:txBody>
      </p:sp>
      <p:sp>
        <p:nvSpPr>
          <p:cNvPr id="109" name="文本框 108">
            <a:extLst>
              <a:ext uri="{FF2B5EF4-FFF2-40B4-BE49-F238E27FC236}">
                <a16:creationId xmlns:a16="http://schemas.microsoft.com/office/drawing/2014/main" id="{1439C8CC-064F-4984-247D-068621E3F078}"/>
              </a:ext>
            </a:extLst>
          </p:cNvPr>
          <p:cNvSpPr txBox="1"/>
          <p:nvPr/>
        </p:nvSpPr>
        <p:spPr>
          <a:xfrm>
            <a:off x="84447" y="2836281"/>
            <a:ext cx="1985770" cy="369332"/>
          </a:xfrm>
          <a:prstGeom prst="rect">
            <a:avLst/>
          </a:prstGeom>
          <a:noFill/>
        </p:spPr>
        <p:txBody>
          <a:bodyPr wrap="square" rtlCol="0">
            <a:spAutoFit/>
          </a:bodyPr>
          <a:lstStyle/>
          <a:p>
            <a:r>
              <a:rPr kumimoji="1" lang="en-US" altLang="zh-CN" dirty="0"/>
              <a:t>(8)</a:t>
            </a:r>
            <a:r>
              <a:rPr kumimoji="1" lang="zh-CN" altLang="en-US" dirty="0"/>
              <a:t> </a:t>
            </a:r>
            <a:r>
              <a:rPr kumimoji="1" lang="en-US" altLang="zh-CN" dirty="0" err="1"/>
              <a:t>SiftUp</a:t>
            </a:r>
            <a:r>
              <a:rPr kumimoji="1" lang="zh-CN" altLang="en-US" dirty="0"/>
              <a:t> </a:t>
            </a:r>
            <a:r>
              <a:rPr kumimoji="1" lang="en-US" altLang="zh-CN" dirty="0"/>
              <a:t>70</a:t>
            </a:r>
            <a:endParaRPr kumimoji="1" lang="zh-CN" altLang="en-US" dirty="0"/>
          </a:p>
        </p:txBody>
      </p:sp>
      <p:graphicFrame>
        <p:nvGraphicFramePr>
          <p:cNvPr id="116" name="表格 115">
            <a:extLst>
              <a:ext uri="{FF2B5EF4-FFF2-40B4-BE49-F238E27FC236}">
                <a16:creationId xmlns:a16="http://schemas.microsoft.com/office/drawing/2014/main" id="{ADB85625-3E15-537F-F176-5D24093CCA4C}"/>
              </a:ext>
            </a:extLst>
          </p:cNvPr>
          <p:cNvGraphicFramePr>
            <a:graphicFrameLocks noGrp="1"/>
          </p:cNvGraphicFramePr>
          <p:nvPr>
            <p:extLst>
              <p:ext uri="{D42A27DB-BD31-4B8C-83A1-F6EECF244321}">
                <p14:modId xmlns:p14="http://schemas.microsoft.com/office/powerpoint/2010/main" val="1556749285"/>
              </p:ext>
            </p:extLst>
          </p:nvPr>
        </p:nvGraphicFramePr>
        <p:xfrm>
          <a:off x="1693777" y="5063716"/>
          <a:ext cx="3919750" cy="369332"/>
        </p:xfrm>
        <a:graphic>
          <a:graphicData uri="http://schemas.openxmlformats.org/drawingml/2006/table">
            <a:tbl>
              <a:tblPr firstRow="1" bandRow="1">
                <a:tableStyleId>{5C22544A-7EE6-4342-B048-85BDC9FD1C3A}</a:tableStyleId>
              </a:tblPr>
              <a:tblGrid>
                <a:gridCol w="391975">
                  <a:extLst>
                    <a:ext uri="{9D8B030D-6E8A-4147-A177-3AD203B41FA5}">
                      <a16:colId xmlns:a16="http://schemas.microsoft.com/office/drawing/2014/main" val="271340362"/>
                    </a:ext>
                  </a:extLst>
                </a:gridCol>
                <a:gridCol w="391975">
                  <a:extLst>
                    <a:ext uri="{9D8B030D-6E8A-4147-A177-3AD203B41FA5}">
                      <a16:colId xmlns:a16="http://schemas.microsoft.com/office/drawing/2014/main" val="1508470555"/>
                    </a:ext>
                  </a:extLst>
                </a:gridCol>
                <a:gridCol w="391975">
                  <a:extLst>
                    <a:ext uri="{9D8B030D-6E8A-4147-A177-3AD203B41FA5}">
                      <a16:colId xmlns:a16="http://schemas.microsoft.com/office/drawing/2014/main" val="2837546039"/>
                    </a:ext>
                  </a:extLst>
                </a:gridCol>
                <a:gridCol w="391975">
                  <a:extLst>
                    <a:ext uri="{9D8B030D-6E8A-4147-A177-3AD203B41FA5}">
                      <a16:colId xmlns:a16="http://schemas.microsoft.com/office/drawing/2014/main" val="2501726873"/>
                    </a:ext>
                  </a:extLst>
                </a:gridCol>
                <a:gridCol w="391975">
                  <a:extLst>
                    <a:ext uri="{9D8B030D-6E8A-4147-A177-3AD203B41FA5}">
                      <a16:colId xmlns:a16="http://schemas.microsoft.com/office/drawing/2014/main" val="2546035481"/>
                    </a:ext>
                  </a:extLst>
                </a:gridCol>
                <a:gridCol w="391975">
                  <a:extLst>
                    <a:ext uri="{9D8B030D-6E8A-4147-A177-3AD203B41FA5}">
                      <a16:colId xmlns:a16="http://schemas.microsoft.com/office/drawing/2014/main" val="2124569417"/>
                    </a:ext>
                  </a:extLst>
                </a:gridCol>
                <a:gridCol w="391975">
                  <a:extLst>
                    <a:ext uri="{9D8B030D-6E8A-4147-A177-3AD203B41FA5}">
                      <a16:colId xmlns:a16="http://schemas.microsoft.com/office/drawing/2014/main" val="801392461"/>
                    </a:ext>
                  </a:extLst>
                </a:gridCol>
                <a:gridCol w="391975">
                  <a:extLst>
                    <a:ext uri="{9D8B030D-6E8A-4147-A177-3AD203B41FA5}">
                      <a16:colId xmlns:a16="http://schemas.microsoft.com/office/drawing/2014/main" val="3138340198"/>
                    </a:ext>
                  </a:extLst>
                </a:gridCol>
                <a:gridCol w="391975">
                  <a:extLst>
                    <a:ext uri="{9D8B030D-6E8A-4147-A177-3AD203B41FA5}">
                      <a16:colId xmlns:a16="http://schemas.microsoft.com/office/drawing/2014/main" val="1116190668"/>
                    </a:ext>
                  </a:extLst>
                </a:gridCol>
                <a:gridCol w="391975">
                  <a:extLst>
                    <a:ext uri="{9D8B030D-6E8A-4147-A177-3AD203B41FA5}">
                      <a16:colId xmlns:a16="http://schemas.microsoft.com/office/drawing/2014/main" val="691141694"/>
                    </a:ext>
                  </a:extLst>
                </a:gridCol>
              </a:tblGrid>
              <a:tr h="369332">
                <a:tc>
                  <a:txBody>
                    <a:bodyPr/>
                    <a:lstStyle/>
                    <a:p>
                      <a:pPr algn="ctr"/>
                      <a:r>
                        <a:rPr lang="en-US" altLang="zh-CN" sz="1600" dirty="0"/>
                        <a:t>81</a:t>
                      </a:r>
                      <a:endParaRPr lang="zh-CN" altLang="en-US" sz="1600" dirty="0"/>
                    </a:p>
                  </a:txBody>
                  <a:tcPr>
                    <a:solidFill>
                      <a:srgbClr val="009999"/>
                    </a:solidFill>
                  </a:tcPr>
                </a:tc>
                <a:tc>
                  <a:txBody>
                    <a:bodyPr/>
                    <a:lstStyle/>
                    <a:p>
                      <a:pPr algn="ctr"/>
                      <a:r>
                        <a:rPr lang="en-US" altLang="zh-CN" sz="1600" dirty="0"/>
                        <a:t>63</a:t>
                      </a:r>
                      <a:endParaRPr lang="zh-CN" altLang="en-US" sz="1600" dirty="0"/>
                    </a:p>
                  </a:txBody>
                  <a:tcPr>
                    <a:solidFill>
                      <a:srgbClr val="009999"/>
                    </a:solidFill>
                  </a:tcPr>
                </a:tc>
                <a:tc>
                  <a:txBody>
                    <a:bodyPr/>
                    <a:lstStyle/>
                    <a:p>
                      <a:pPr algn="ctr"/>
                      <a:r>
                        <a:rPr lang="en-US" altLang="zh-CN" sz="1600" dirty="0"/>
                        <a:t>52</a:t>
                      </a:r>
                      <a:endParaRPr lang="zh-CN" altLang="en-US" sz="1600" dirty="0"/>
                    </a:p>
                  </a:txBody>
                  <a:tcPr>
                    <a:solidFill>
                      <a:srgbClr val="009999"/>
                    </a:solidFill>
                  </a:tcPr>
                </a:tc>
                <a:tc>
                  <a:txBody>
                    <a:bodyPr/>
                    <a:lstStyle/>
                    <a:p>
                      <a:pPr algn="ctr"/>
                      <a:r>
                        <a:rPr lang="en-US" altLang="zh-CN" sz="1600" dirty="0"/>
                        <a:t>46</a:t>
                      </a:r>
                      <a:endParaRPr lang="zh-CN" altLang="en-US" sz="1600" dirty="0"/>
                    </a:p>
                  </a:txBody>
                  <a:tcPr>
                    <a:solidFill>
                      <a:srgbClr val="009999"/>
                    </a:solidFill>
                  </a:tcPr>
                </a:tc>
                <a:tc>
                  <a:txBody>
                    <a:bodyPr/>
                    <a:lstStyle/>
                    <a:p>
                      <a:pPr algn="ctr"/>
                      <a:r>
                        <a:rPr lang="en-US" altLang="zh-CN" sz="1600" dirty="0"/>
                        <a:t>3</a:t>
                      </a:r>
                      <a:endParaRPr lang="zh-CN" altLang="en-US" sz="1600" dirty="0"/>
                    </a:p>
                  </a:txBody>
                  <a:tcPr>
                    <a:solidFill>
                      <a:srgbClr val="009999"/>
                    </a:solidFill>
                  </a:tcPr>
                </a:tc>
                <a:tc>
                  <a:txBody>
                    <a:bodyPr/>
                    <a:lstStyle/>
                    <a:p>
                      <a:pPr algn="ctr"/>
                      <a:r>
                        <a:rPr lang="en-US" altLang="zh-CN" sz="1600" dirty="0"/>
                        <a:t>28</a:t>
                      </a:r>
                      <a:endParaRPr lang="zh-CN" altLang="en-US" sz="1600" dirty="0"/>
                    </a:p>
                  </a:txBody>
                  <a:tcPr>
                    <a:solidFill>
                      <a:srgbClr val="009999"/>
                    </a:solidFill>
                  </a:tcPr>
                </a:tc>
                <a:tc>
                  <a:txBody>
                    <a:bodyPr/>
                    <a:lstStyle/>
                    <a:p>
                      <a:pPr algn="ctr"/>
                      <a:r>
                        <a:rPr lang="en-US" altLang="zh-CN" sz="1600" dirty="0"/>
                        <a:t>34</a:t>
                      </a:r>
                      <a:endParaRPr lang="zh-CN" altLang="en-US" sz="1600" dirty="0"/>
                    </a:p>
                  </a:txBody>
                  <a:tcPr>
                    <a:solidFill>
                      <a:srgbClr val="009999"/>
                    </a:solidFill>
                  </a:tcPr>
                </a:tc>
                <a:tc>
                  <a:txBody>
                    <a:bodyPr/>
                    <a:lstStyle/>
                    <a:p>
                      <a:pPr algn="ctr"/>
                      <a:r>
                        <a:rPr lang="en-US" altLang="zh-CN" sz="1600" dirty="0"/>
                        <a:t>17</a:t>
                      </a:r>
                      <a:endParaRPr lang="zh-CN" altLang="en-US" sz="1600" dirty="0"/>
                    </a:p>
                  </a:txBody>
                  <a:tcPr>
                    <a:solidFill>
                      <a:srgbClr val="009999"/>
                    </a:solidFill>
                  </a:tcPr>
                </a:tc>
                <a:tc>
                  <a:txBody>
                    <a:bodyPr/>
                    <a:lstStyle/>
                    <a:p>
                      <a:pPr algn="ctr"/>
                      <a:r>
                        <a:rPr lang="en-US" altLang="zh-CN" sz="1600" dirty="0"/>
                        <a:t>70</a:t>
                      </a:r>
                      <a:endParaRPr lang="zh-CN" altLang="en-US" sz="1600" dirty="0"/>
                    </a:p>
                  </a:txBody>
                  <a:tcPr>
                    <a:solidFill>
                      <a:schemeClr val="accent4">
                        <a:lumMod val="75000"/>
                      </a:schemeClr>
                    </a:solidFill>
                  </a:tcPr>
                </a:tc>
                <a:tc>
                  <a:txBody>
                    <a:bodyPr/>
                    <a:lstStyle/>
                    <a:p>
                      <a:pPr algn="ctr"/>
                      <a:r>
                        <a:rPr lang="en-US" altLang="zh-CN" sz="1600" dirty="0"/>
                        <a:t>95</a:t>
                      </a:r>
                      <a:endParaRPr lang="zh-CN" altLang="en-US" sz="1600" dirty="0"/>
                    </a:p>
                  </a:txBody>
                  <a:tcPr>
                    <a:solidFill>
                      <a:schemeClr val="accent4">
                        <a:lumMod val="75000"/>
                      </a:schemeClr>
                    </a:solidFill>
                  </a:tcPr>
                </a:tc>
                <a:extLst>
                  <a:ext uri="{0D108BD9-81ED-4DB2-BD59-A6C34878D82A}">
                    <a16:rowId xmlns:a16="http://schemas.microsoft.com/office/drawing/2014/main" val="3512889711"/>
                  </a:ext>
                </a:extLst>
              </a:tr>
            </a:tbl>
          </a:graphicData>
        </a:graphic>
      </p:graphicFrame>
      <p:sp>
        <p:nvSpPr>
          <p:cNvPr id="117" name="右箭头 116">
            <a:extLst>
              <a:ext uri="{FF2B5EF4-FFF2-40B4-BE49-F238E27FC236}">
                <a16:creationId xmlns:a16="http://schemas.microsoft.com/office/drawing/2014/main" id="{D0E9A681-5754-74D0-B7A4-F3B54E325783}"/>
              </a:ext>
            </a:extLst>
          </p:cNvPr>
          <p:cNvSpPr/>
          <p:nvPr/>
        </p:nvSpPr>
        <p:spPr>
          <a:xfrm>
            <a:off x="6096000" y="5053212"/>
            <a:ext cx="431710"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椭圆 1">
            <a:extLst>
              <a:ext uri="{FF2B5EF4-FFF2-40B4-BE49-F238E27FC236}">
                <a16:creationId xmlns:a16="http://schemas.microsoft.com/office/drawing/2014/main" id="{91D40FE4-A864-7331-2BFF-FE2FD1137B72}"/>
              </a:ext>
            </a:extLst>
          </p:cNvPr>
          <p:cNvSpPr/>
          <p:nvPr/>
        </p:nvSpPr>
        <p:spPr>
          <a:xfrm>
            <a:off x="3651240" y="2387696"/>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ln>
                  <a:solidFill>
                    <a:schemeClr val="bg2">
                      <a:lumMod val="40000"/>
                      <a:lumOff val="60000"/>
                    </a:schemeClr>
                  </a:solidFill>
                </a:ln>
              </a:rPr>
              <a:t>81</a:t>
            </a:r>
            <a:endParaRPr kumimoji="1" lang="zh-CN" altLang="en-US" sz="2000" dirty="0">
              <a:ln>
                <a:solidFill>
                  <a:schemeClr val="bg2">
                    <a:lumMod val="40000"/>
                    <a:lumOff val="60000"/>
                  </a:schemeClr>
                </a:solidFill>
              </a:ln>
            </a:endParaRPr>
          </a:p>
        </p:txBody>
      </p:sp>
      <p:sp>
        <p:nvSpPr>
          <p:cNvPr id="3" name="椭圆 2">
            <a:extLst>
              <a:ext uri="{FF2B5EF4-FFF2-40B4-BE49-F238E27FC236}">
                <a16:creationId xmlns:a16="http://schemas.microsoft.com/office/drawing/2014/main" id="{01DFDAF6-64B2-408D-B31E-D8A805E12EEC}"/>
              </a:ext>
            </a:extLst>
          </p:cNvPr>
          <p:cNvSpPr/>
          <p:nvPr/>
        </p:nvSpPr>
        <p:spPr>
          <a:xfrm>
            <a:off x="2793197" y="2921096"/>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64</a:t>
            </a:r>
            <a:endParaRPr kumimoji="1" lang="zh-CN" altLang="en-US" sz="2000" dirty="0"/>
          </a:p>
        </p:txBody>
      </p:sp>
      <p:cxnSp>
        <p:nvCxnSpPr>
          <p:cNvPr id="9" name="直线连接符 8">
            <a:extLst>
              <a:ext uri="{FF2B5EF4-FFF2-40B4-BE49-F238E27FC236}">
                <a16:creationId xmlns:a16="http://schemas.microsoft.com/office/drawing/2014/main" id="{33DBBA66-B316-8BCA-A1C0-9110CD18467A}"/>
              </a:ext>
            </a:extLst>
          </p:cNvPr>
          <p:cNvCxnSpPr>
            <a:cxnSpLocks/>
            <a:stCxn id="2" idx="3"/>
            <a:endCxn id="3" idx="7"/>
          </p:cNvCxnSpPr>
          <p:nvPr/>
        </p:nvCxnSpPr>
        <p:spPr>
          <a:xfrm flipH="1">
            <a:off x="3183442" y="2777941"/>
            <a:ext cx="534753"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10" name="椭圆 9">
            <a:extLst>
              <a:ext uri="{FF2B5EF4-FFF2-40B4-BE49-F238E27FC236}">
                <a16:creationId xmlns:a16="http://schemas.microsoft.com/office/drawing/2014/main" id="{8EEEAF42-A4F7-51D3-6844-20B982D9171C}"/>
              </a:ext>
            </a:extLst>
          </p:cNvPr>
          <p:cNvSpPr/>
          <p:nvPr/>
        </p:nvSpPr>
        <p:spPr>
          <a:xfrm>
            <a:off x="4906511" y="2889112"/>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52</a:t>
            </a:r>
            <a:endParaRPr kumimoji="1" lang="zh-CN" altLang="en-US" sz="2000" dirty="0"/>
          </a:p>
        </p:txBody>
      </p:sp>
      <p:cxnSp>
        <p:nvCxnSpPr>
          <p:cNvPr id="41" name="直线连接符 40">
            <a:extLst>
              <a:ext uri="{FF2B5EF4-FFF2-40B4-BE49-F238E27FC236}">
                <a16:creationId xmlns:a16="http://schemas.microsoft.com/office/drawing/2014/main" id="{412BF9A2-3BDD-D84B-24DD-984EA57730BF}"/>
              </a:ext>
            </a:extLst>
          </p:cNvPr>
          <p:cNvCxnSpPr>
            <a:cxnSpLocks/>
            <a:stCxn id="2" idx="5"/>
            <a:endCxn id="10" idx="1"/>
          </p:cNvCxnSpPr>
          <p:nvPr/>
        </p:nvCxnSpPr>
        <p:spPr>
          <a:xfrm>
            <a:off x="4041485" y="2777941"/>
            <a:ext cx="931981" cy="178126"/>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42" name="椭圆 41">
            <a:extLst>
              <a:ext uri="{FF2B5EF4-FFF2-40B4-BE49-F238E27FC236}">
                <a16:creationId xmlns:a16="http://schemas.microsoft.com/office/drawing/2014/main" id="{4392564D-983B-FCBD-2133-F8EDC28602E6}"/>
              </a:ext>
            </a:extLst>
          </p:cNvPr>
          <p:cNvSpPr/>
          <p:nvPr/>
        </p:nvSpPr>
        <p:spPr>
          <a:xfrm>
            <a:off x="1934711" y="3454496"/>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46</a:t>
            </a:r>
            <a:endParaRPr kumimoji="1" lang="zh-CN" altLang="en-US" sz="2000" dirty="0"/>
          </a:p>
        </p:txBody>
      </p:sp>
      <p:cxnSp>
        <p:nvCxnSpPr>
          <p:cNvPr id="43" name="直线连接符 42">
            <a:extLst>
              <a:ext uri="{FF2B5EF4-FFF2-40B4-BE49-F238E27FC236}">
                <a16:creationId xmlns:a16="http://schemas.microsoft.com/office/drawing/2014/main" id="{FC9BBADD-F8BA-D400-7B7C-B6369B67A23B}"/>
              </a:ext>
            </a:extLst>
          </p:cNvPr>
          <p:cNvCxnSpPr>
            <a:cxnSpLocks/>
            <a:stCxn id="42" idx="7"/>
            <a:endCxn id="3" idx="3"/>
          </p:cNvCxnSpPr>
          <p:nvPr/>
        </p:nvCxnSpPr>
        <p:spPr>
          <a:xfrm flipV="1">
            <a:off x="2324956" y="3311341"/>
            <a:ext cx="535196"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44" name="椭圆 43">
            <a:extLst>
              <a:ext uri="{FF2B5EF4-FFF2-40B4-BE49-F238E27FC236}">
                <a16:creationId xmlns:a16="http://schemas.microsoft.com/office/drawing/2014/main" id="{8CEC482A-CC4C-A073-B18A-E1355060B791}"/>
              </a:ext>
            </a:extLst>
          </p:cNvPr>
          <p:cNvSpPr/>
          <p:nvPr/>
        </p:nvSpPr>
        <p:spPr>
          <a:xfrm>
            <a:off x="3763511" y="3454496"/>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a:t>
            </a:r>
            <a:endParaRPr kumimoji="1" lang="zh-CN" altLang="en-US" sz="2000" dirty="0"/>
          </a:p>
        </p:txBody>
      </p:sp>
      <p:cxnSp>
        <p:nvCxnSpPr>
          <p:cNvPr id="45" name="直线连接符 44">
            <a:extLst>
              <a:ext uri="{FF2B5EF4-FFF2-40B4-BE49-F238E27FC236}">
                <a16:creationId xmlns:a16="http://schemas.microsoft.com/office/drawing/2014/main" id="{BA688AC4-2F7F-3EA0-F009-46898706DF75}"/>
              </a:ext>
            </a:extLst>
          </p:cNvPr>
          <p:cNvCxnSpPr>
            <a:cxnSpLocks/>
          </p:cNvCxnSpPr>
          <p:nvPr/>
        </p:nvCxnSpPr>
        <p:spPr>
          <a:xfrm flipH="1" flipV="1">
            <a:off x="3221856" y="3246695"/>
            <a:ext cx="647024"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46" name="椭圆 45">
            <a:extLst>
              <a:ext uri="{FF2B5EF4-FFF2-40B4-BE49-F238E27FC236}">
                <a16:creationId xmlns:a16="http://schemas.microsoft.com/office/drawing/2014/main" id="{1653C81A-8703-8140-9977-42A6C0D71088}"/>
              </a:ext>
            </a:extLst>
          </p:cNvPr>
          <p:cNvSpPr/>
          <p:nvPr/>
        </p:nvSpPr>
        <p:spPr>
          <a:xfrm>
            <a:off x="4373111" y="3454496"/>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28</a:t>
            </a:r>
            <a:endParaRPr kumimoji="1" lang="zh-CN" altLang="en-US" sz="2000" dirty="0"/>
          </a:p>
        </p:txBody>
      </p:sp>
      <p:cxnSp>
        <p:nvCxnSpPr>
          <p:cNvPr id="47" name="直线连接符 46">
            <a:extLst>
              <a:ext uri="{FF2B5EF4-FFF2-40B4-BE49-F238E27FC236}">
                <a16:creationId xmlns:a16="http://schemas.microsoft.com/office/drawing/2014/main" id="{1B41E79C-A285-01EF-6EB9-211FDE06CB42}"/>
              </a:ext>
            </a:extLst>
          </p:cNvPr>
          <p:cNvCxnSpPr>
            <a:cxnSpLocks/>
            <a:stCxn id="46" idx="7"/>
            <a:endCxn id="10" idx="3"/>
          </p:cNvCxnSpPr>
          <p:nvPr/>
        </p:nvCxnSpPr>
        <p:spPr>
          <a:xfrm flipV="1">
            <a:off x="4763356" y="3279357"/>
            <a:ext cx="210110" cy="242094"/>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48" name="椭圆 47">
            <a:extLst>
              <a:ext uri="{FF2B5EF4-FFF2-40B4-BE49-F238E27FC236}">
                <a16:creationId xmlns:a16="http://schemas.microsoft.com/office/drawing/2014/main" id="{E557DDE7-BE09-01CA-1197-F9876689E21D}"/>
              </a:ext>
            </a:extLst>
          </p:cNvPr>
          <p:cNvSpPr/>
          <p:nvPr/>
        </p:nvSpPr>
        <p:spPr>
          <a:xfrm>
            <a:off x="5458401" y="3433579"/>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34</a:t>
            </a:r>
            <a:endParaRPr kumimoji="1" lang="zh-CN" altLang="en-US" sz="2000" dirty="0"/>
          </a:p>
        </p:txBody>
      </p:sp>
      <p:cxnSp>
        <p:nvCxnSpPr>
          <p:cNvPr id="49" name="直线连接符 48">
            <a:extLst>
              <a:ext uri="{FF2B5EF4-FFF2-40B4-BE49-F238E27FC236}">
                <a16:creationId xmlns:a16="http://schemas.microsoft.com/office/drawing/2014/main" id="{963FE06B-3FDA-6940-1767-934EC49CAB8B}"/>
              </a:ext>
            </a:extLst>
          </p:cNvPr>
          <p:cNvCxnSpPr>
            <a:cxnSpLocks/>
            <a:stCxn id="48" idx="1"/>
            <a:endCxn id="10" idx="5"/>
          </p:cNvCxnSpPr>
          <p:nvPr/>
        </p:nvCxnSpPr>
        <p:spPr>
          <a:xfrm flipH="1" flipV="1">
            <a:off x="5296756" y="3279357"/>
            <a:ext cx="228600" cy="221177"/>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0" name="椭圆 49">
            <a:extLst>
              <a:ext uri="{FF2B5EF4-FFF2-40B4-BE49-F238E27FC236}">
                <a16:creationId xmlns:a16="http://schemas.microsoft.com/office/drawing/2014/main" id="{B37BC05E-120B-8BCD-F4BF-1AC90871A0F8}"/>
              </a:ext>
            </a:extLst>
          </p:cNvPr>
          <p:cNvSpPr/>
          <p:nvPr/>
        </p:nvSpPr>
        <p:spPr>
          <a:xfrm>
            <a:off x="1401311" y="4064096"/>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17</a:t>
            </a:r>
            <a:endParaRPr kumimoji="1" lang="zh-CN" altLang="en-US" sz="2000" dirty="0"/>
          </a:p>
        </p:txBody>
      </p:sp>
      <p:cxnSp>
        <p:nvCxnSpPr>
          <p:cNvPr id="51" name="直线连接符 50">
            <a:extLst>
              <a:ext uri="{FF2B5EF4-FFF2-40B4-BE49-F238E27FC236}">
                <a16:creationId xmlns:a16="http://schemas.microsoft.com/office/drawing/2014/main" id="{19BB344C-A236-53A6-11B4-16FD9C32EBF8}"/>
              </a:ext>
            </a:extLst>
          </p:cNvPr>
          <p:cNvCxnSpPr>
            <a:cxnSpLocks/>
            <a:stCxn id="50" idx="7"/>
            <a:endCxn id="42" idx="3"/>
          </p:cNvCxnSpPr>
          <p:nvPr/>
        </p:nvCxnSpPr>
        <p:spPr>
          <a:xfrm flipV="1">
            <a:off x="1791556" y="3844741"/>
            <a:ext cx="210110" cy="2863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2" name="椭圆 51">
            <a:extLst>
              <a:ext uri="{FF2B5EF4-FFF2-40B4-BE49-F238E27FC236}">
                <a16:creationId xmlns:a16="http://schemas.microsoft.com/office/drawing/2014/main" id="{461D8D36-1938-22CA-C93B-00F20BC07D76}"/>
              </a:ext>
            </a:extLst>
          </p:cNvPr>
          <p:cNvSpPr/>
          <p:nvPr/>
        </p:nvSpPr>
        <p:spPr>
          <a:xfrm>
            <a:off x="2471433" y="4046597"/>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70</a:t>
            </a:r>
            <a:endParaRPr kumimoji="1" lang="zh-CN" altLang="en-US" sz="2000" dirty="0"/>
          </a:p>
        </p:txBody>
      </p:sp>
      <p:cxnSp>
        <p:nvCxnSpPr>
          <p:cNvPr id="53" name="直线连接符 52">
            <a:extLst>
              <a:ext uri="{FF2B5EF4-FFF2-40B4-BE49-F238E27FC236}">
                <a16:creationId xmlns:a16="http://schemas.microsoft.com/office/drawing/2014/main" id="{91C45974-9CC2-521B-380C-331DD731B4F7}"/>
              </a:ext>
            </a:extLst>
          </p:cNvPr>
          <p:cNvCxnSpPr>
            <a:cxnSpLocks/>
            <a:stCxn id="52" idx="1"/>
            <a:endCxn id="42" idx="5"/>
          </p:cNvCxnSpPr>
          <p:nvPr/>
        </p:nvCxnSpPr>
        <p:spPr>
          <a:xfrm flipH="1" flipV="1">
            <a:off x="2324956" y="3844741"/>
            <a:ext cx="213432" cy="268811"/>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4" name="椭圆 53">
            <a:extLst>
              <a:ext uri="{FF2B5EF4-FFF2-40B4-BE49-F238E27FC236}">
                <a16:creationId xmlns:a16="http://schemas.microsoft.com/office/drawing/2014/main" id="{FC75D6C9-91E4-484E-D24C-F70A9AB0BF3D}"/>
              </a:ext>
            </a:extLst>
          </p:cNvPr>
          <p:cNvSpPr/>
          <p:nvPr/>
        </p:nvSpPr>
        <p:spPr>
          <a:xfrm>
            <a:off x="3152265" y="4021528"/>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95</a:t>
            </a:r>
            <a:endParaRPr kumimoji="1" lang="zh-CN" altLang="en-US" sz="2000" dirty="0"/>
          </a:p>
        </p:txBody>
      </p:sp>
      <p:cxnSp>
        <p:nvCxnSpPr>
          <p:cNvPr id="55" name="直线连接符 54">
            <a:extLst>
              <a:ext uri="{FF2B5EF4-FFF2-40B4-BE49-F238E27FC236}">
                <a16:creationId xmlns:a16="http://schemas.microsoft.com/office/drawing/2014/main" id="{FCDA96C0-9471-3790-B403-BA26FB6BDADF}"/>
              </a:ext>
            </a:extLst>
          </p:cNvPr>
          <p:cNvCxnSpPr>
            <a:cxnSpLocks/>
            <a:stCxn id="54" idx="7"/>
            <a:endCxn id="44" idx="3"/>
          </p:cNvCxnSpPr>
          <p:nvPr/>
        </p:nvCxnSpPr>
        <p:spPr>
          <a:xfrm flipV="1">
            <a:off x="3542510" y="3844741"/>
            <a:ext cx="287956" cy="243742"/>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7" name="椭圆 56">
            <a:extLst>
              <a:ext uri="{FF2B5EF4-FFF2-40B4-BE49-F238E27FC236}">
                <a16:creationId xmlns:a16="http://schemas.microsoft.com/office/drawing/2014/main" id="{4764334E-5EB7-1650-2FB7-77D70A70876E}"/>
              </a:ext>
            </a:extLst>
          </p:cNvPr>
          <p:cNvSpPr/>
          <p:nvPr/>
        </p:nvSpPr>
        <p:spPr>
          <a:xfrm>
            <a:off x="9211321" y="2433942"/>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ln>
                  <a:solidFill>
                    <a:schemeClr val="bg2">
                      <a:lumMod val="40000"/>
                      <a:lumOff val="60000"/>
                    </a:schemeClr>
                  </a:solidFill>
                </a:ln>
              </a:rPr>
              <a:t>81</a:t>
            </a:r>
            <a:endParaRPr kumimoji="1" lang="zh-CN" altLang="en-US" sz="2000" dirty="0">
              <a:ln>
                <a:solidFill>
                  <a:schemeClr val="bg2">
                    <a:lumMod val="40000"/>
                    <a:lumOff val="60000"/>
                  </a:schemeClr>
                </a:solidFill>
              </a:ln>
            </a:endParaRPr>
          </a:p>
        </p:txBody>
      </p:sp>
      <p:sp>
        <p:nvSpPr>
          <p:cNvPr id="58" name="椭圆 57">
            <a:extLst>
              <a:ext uri="{FF2B5EF4-FFF2-40B4-BE49-F238E27FC236}">
                <a16:creationId xmlns:a16="http://schemas.microsoft.com/office/drawing/2014/main" id="{847DD6FB-91C4-57C3-0CB8-83A420F2CF6B}"/>
              </a:ext>
            </a:extLst>
          </p:cNvPr>
          <p:cNvSpPr/>
          <p:nvPr/>
        </p:nvSpPr>
        <p:spPr>
          <a:xfrm>
            <a:off x="8353278" y="2967342"/>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70</a:t>
            </a:r>
            <a:endParaRPr kumimoji="1" lang="zh-CN" altLang="en-US" sz="2000" dirty="0"/>
          </a:p>
        </p:txBody>
      </p:sp>
      <p:cxnSp>
        <p:nvCxnSpPr>
          <p:cNvPr id="59" name="直线连接符 58">
            <a:extLst>
              <a:ext uri="{FF2B5EF4-FFF2-40B4-BE49-F238E27FC236}">
                <a16:creationId xmlns:a16="http://schemas.microsoft.com/office/drawing/2014/main" id="{80BCB818-7EE3-5551-237F-030E833BE7A0}"/>
              </a:ext>
            </a:extLst>
          </p:cNvPr>
          <p:cNvCxnSpPr>
            <a:cxnSpLocks/>
            <a:stCxn id="57" idx="3"/>
            <a:endCxn id="58" idx="7"/>
          </p:cNvCxnSpPr>
          <p:nvPr/>
        </p:nvCxnSpPr>
        <p:spPr>
          <a:xfrm flipH="1">
            <a:off x="8743523" y="2824187"/>
            <a:ext cx="534753"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60" name="椭圆 59">
            <a:extLst>
              <a:ext uri="{FF2B5EF4-FFF2-40B4-BE49-F238E27FC236}">
                <a16:creationId xmlns:a16="http://schemas.microsoft.com/office/drawing/2014/main" id="{452853F2-BE2D-2A79-2BFF-4788C7EEFE5E}"/>
              </a:ext>
            </a:extLst>
          </p:cNvPr>
          <p:cNvSpPr/>
          <p:nvPr/>
        </p:nvSpPr>
        <p:spPr>
          <a:xfrm>
            <a:off x="10466592" y="2935358"/>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52</a:t>
            </a:r>
            <a:endParaRPr kumimoji="1" lang="zh-CN" altLang="en-US" sz="2000" dirty="0"/>
          </a:p>
        </p:txBody>
      </p:sp>
      <p:cxnSp>
        <p:nvCxnSpPr>
          <p:cNvPr id="61" name="直线连接符 60">
            <a:extLst>
              <a:ext uri="{FF2B5EF4-FFF2-40B4-BE49-F238E27FC236}">
                <a16:creationId xmlns:a16="http://schemas.microsoft.com/office/drawing/2014/main" id="{72471F57-C7AE-857E-032D-A8BEA384FBAC}"/>
              </a:ext>
            </a:extLst>
          </p:cNvPr>
          <p:cNvCxnSpPr>
            <a:cxnSpLocks/>
            <a:stCxn id="57" idx="5"/>
            <a:endCxn id="60" idx="1"/>
          </p:cNvCxnSpPr>
          <p:nvPr/>
        </p:nvCxnSpPr>
        <p:spPr>
          <a:xfrm>
            <a:off x="9601566" y="2824187"/>
            <a:ext cx="931981" cy="178126"/>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62" name="椭圆 61">
            <a:extLst>
              <a:ext uri="{FF2B5EF4-FFF2-40B4-BE49-F238E27FC236}">
                <a16:creationId xmlns:a16="http://schemas.microsoft.com/office/drawing/2014/main" id="{A4D0FFEC-776F-FF28-29A8-7707BDA6A3CD}"/>
              </a:ext>
            </a:extLst>
          </p:cNvPr>
          <p:cNvSpPr/>
          <p:nvPr/>
        </p:nvSpPr>
        <p:spPr>
          <a:xfrm>
            <a:off x="7494792" y="3500742"/>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63</a:t>
            </a:r>
            <a:endParaRPr kumimoji="1" lang="zh-CN" altLang="en-US" sz="2000" dirty="0"/>
          </a:p>
        </p:txBody>
      </p:sp>
      <p:cxnSp>
        <p:nvCxnSpPr>
          <p:cNvPr id="63" name="直线连接符 62">
            <a:extLst>
              <a:ext uri="{FF2B5EF4-FFF2-40B4-BE49-F238E27FC236}">
                <a16:creationId xmlns:a16="http://schemas.microsoft.com/office/drawing/2014/main" id="{FF24E2AC-1646-28D7-3FBD-3904D4DF999F}"/>
              </a:ext>
            </a:extLst>
          </p:cNvPr>
          <p:cNvCxnSpPr>
            <a:cxnSpLocks/>
            <a:stCxn id="62" idx="7"/>
            <a:endCxn id="58" idx="3"/>
          </p:cNvCxnSpPr>
          <p:nvPr/>
        </p:nvCxnSpPr>
        <p:spPr>
          <a:xfrm flipV="1">
            <a:off x="7885037" y="3357587"/>
            <a:ext cx="535196" cy="21011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64" name="椭圆 63">
            <a:extLst>
              <a:ext uri="{FF2B5EF4-FFF2-40B4-BE49-F238E27FC236}">
                <a16:creationId xmlns:a16="http://schemas.microsoft.com/office/drawing/2014/main" id="{17417ACB-E962-65C4-C746-AC5633F0D375}"/>
              </a:ext>
            </a:extLst>
          </p:cNvPr>
          <p:cNvSpPr/>
          <p:nvPr/>
        </p:nvSpPr>
        <p:spPr>
          <a:xfrm>
            <a:off x="9323592" y="3500742"/>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a:t>
            </a:r>
            <a:endParaRPr kumimoji="1" lang="zh-CN" altLang="en-US" sz="2000" dirty="0"/>
          </a:p>
        </p:txBody>
      </p:sp>
      <p:cxnSp>
        <p:nvCxnSpPr>
          <p:cNvPr id="65" name="直线连接符 64">
            <a:extLst>
              <a:ext uri="{FF2B5EF4-FFF2-40B4-BE49-F238E27FC236}">
                <a16:creationId xmlns:a16="http://schemas.microsoft.com/office/drawing/2014/main" id="{A3B9E251-CA50-434E-A71D-8572D0FA317B}"/>
              </a:ext>
            </a:extLst>
          </p:cNvPr>
          <p:cNvCxnSpPr>
            <a:cxnSpLocks/>
            <a:stCxn id="64" idx="1"/>
            <a:endCxn id="58" idx="5"/>
          </p:cNvCxnSpPr>
          <p:nvPr/>
        </p:nvCxnSpPr>
        <p:spPr>
          <a:xfrm flipH="1" flipV="1">
            <a:off x="8743523" y="3357587"/>
            <a:ext cx="647024"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66" name="椭圆 65">
            <a:extLst>
              <a:ext uri="{FF2B5EF4-FFF2-40B4-BE49-F238E27FC236}">
                <a16:creationId xmlns:a16="http://schemas.microsoft.com/office/drawing/2014/main" id="{F5CD2DE3-6AF4-6436-F827-2AC1454AE788}"/>
              </a:ext>
            </a:extLst>
          </p:cNvPr>
          <p:cNvSpPr/>
          <p:nvPr/>
        </p:nvSpPr>
        <p:spPr>
          <a:xfrm>
            <a:off x="9933192" y="3500742"/>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28</a:t>
            </a:r>
            <a:endParaRPr kumimoji="1" lang="zh-CN" altLang="en-US" sz="2000" dirty="0"/>
          </a:p>
        </p:txBody>
      </p:sp>
      <p:cxnSp>
        <p:nvCxnSpPr>
          <p:cNvPr id="67" name="直线连接符 66">
            <a:extLst>
              <a:ext uri="{FF2B5EF4-FFF2-40B4-BE49-F238E27FC236}">
                <a16:creationId xmlns:a16="http://schemas.microsoft.com/office/drawing/2014/main" id="{C388A9B9-0BCF-CB31-3950-65544A01CCE1}"/>
              </a:ext>
            </a:extLst>
          </p:cNvPr>
          <p:cNvCxnSpPr>
            <a:cxnSpLocks/>
            <a:stCxn id="66" idx="7"/>
            <a:endCxn id="60" idx="3"/>
          </p:cNvCxnSpPr>
          <p:nvPr/>
        </p:nvCxnSpPr>
        <p:spPr>
          <a:xfrm flipV="1">
            <a:off x="10323437" y="3325603"/>
            <a:ext cx="210110" cy="242094"/>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68" name="椭圆 67">
            <a:extLst>
              <a:ext uri="{FF2B5EF4-FFF2-40B4-BE49-F238E27FC236}">
                <a16:creationId xmlns:a16="http://schemas.microsoft.com/office/drawing/2014/main" id="{39051665-1D1D-AA90-7D8D-99259F6936F7}"/>
              </a:ext>
            </a:extLst>
          </p:cNvPr>
          <p:cNvSpPr/>
          <p:nvPr/>
        </p:nvSpPr>
        <p:spPr>
          <a:xfrm>
            <a:off x="11018482" y="3479825"/>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34</a:t>
            </a:r>
            <a:endParaRPr kumimoji="1" lang="zh-CN" altLang="en-US" sz="2000" dirty="0"/>
          </a:p>
        </p:txBody>
      </p:sp>
      <p:cxnSp>
        <p:nvCxnSpPr>
          <p:cNvPr id="69" name="直线连接符 68">
            <a:extLst>
              <a:ext uri="{FF2B5EF4-FFF2-40B4-BE49-F238E27FC236}">
                <a16:creationId xmlns:a16="http://schemas.microsoft.com/office/drawing/2014/main" id="{EF73D2AC-869A-7704-4BBF-CB36113DCC1A}"/>
              </a:ext>
            </a:extLst>
          </p:cNvPr>
          <p:cNvCxnSpPr>
            <a:cxnSpLocks/>
            <a:stCxn id="68" idx="1"/>
            <a:endCxn id="60" idx="5"/>
          </p:cNvCxnSpPr>
          <p:nvPr/>
        </p:nvCxnSpPr>
        <p:spPr>
          <a:xfrm flipH="1" flipV="1">
            <a:off x="10856837" y="3325603"/>
            <a:ext cx="228600" cy="221177"/>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70" name="椭圆 69">
            <a:extLst>
              <a:ext uri="{FF2B5EF4-FFF2-40B4-BE49-F238E27FC236}">
                <a16:creationId xmlns:a16="http://schemas.microsoft.com/office/drawing/2014/main" id="{E3338FDC-1019-BADB-E5EF-ED60D33FB631}"/>
              </a:ext>
            </a:extLst>
          </p:cNvPr>
          <p:cNvSpPr/>
          <p:nvPr/>
        </p:nvSpPr>
        <p:spPr>
          <a:xfrm>
            <a:off x="6961392" y="4110342"/>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17</a:t>
            </a:r>
            <a:endParaRPr kumimoji="1" lang="zh-CN" altLang="en-US" sz="2000" dirty="0"/>
          </a:p>
        </p:txBody>
      </p:sp>
      <p:cxnSp>
        <p:nvCxnSpPr>
          <p:cNvPr id="71" name="直线连接符 70">
            <a:extLst>
              <a:ext uri="{FF2B5EF4-FFF2-40B4-BE49-F238E27FC236}">
                <a16:creationId xmlns:a16="http://schemas.microsoft.com/office/drawing/2014/main" id="{3A08B1BF-58EC-752D-BF38-E8F0EAA59180}"/>
              </a:ext>
            </a:extLst>
          </p:cNvPr>
          <p:cNvCxnSpPr>
            <a:cxnSpLocks/>
            <a:stCxn id="70" idx="7"/>
            <a:endCxn id="62" idx="3"/>
          </p:cNvCxnSpPr>
          <p:nvPr/>
        </p:nvCxnSpPr>
        <p:spPr>
          <a:xfrm flipV="1">
            <a:off x="7351637" y="3890987"/>
            <a:ext cx="210110" cy="2863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72" name="椭圆 71">
            <a:extLst>
              <a:ext uri="{FF2B5EF4-FFF2-40B4-BE49-F238E27FC236}">
                <a16:creationId xmlns:a16="http://schemas.microsoft.com/office/drawing/2014/main" id="{ABC067E8-4346-4536-A917-FD66FE49EF67}"/>
              </a:ext>
            </a:extLst>
          </p:cNvPr>
          <p:cNvSpPr/>
          <p:nvPr/>
        </p:nvSpPr>
        <p:spPr>
          <a:xfrm>
            <a:off x="8031514" y="4092843"/>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46</a:t>
            </a:r>
            <a:endParaRPr kumimoji="1" lang="zh-CN" altLang="en-US" sz="2000" dirty="0"/>
          </a:p>
        </p:txBody>
      </p:sp>
      <p:cxnSp>
        <p:nvCxnSpPr>
          <p:cNvPr id="73" name="直线连接符 72">
            <a:extLst>
              <a:ext uri="{FF2B5EF4-FFF2-40B4-BE49-F238E27FC236}">
                <a16:creationId xmlns:a16="http://schemas.microsoft.com/office/drawing/2014/main" id="{89F4093A-56E8-FBE4-38C2-4AE14AE06B14}"/>
              </a:ext>
            </a:extLst>
          </p:cNvPr>
          <p:cNvCxnSpPr>
            <a:cxnSpLocks/>
            <a:stCxn id="72" idx="1"/>
            <a:endCxn id="62" idx="5"/>
          </p:cNvCxnSpPr>
          <p:nvPr/>
        </p:nvCxnSpPr>
        <p:spPr>
          <a:xfrm flipH="1" flipV="1">
            <a:off x="7885037" y="3890987"/>
            <a:ext cx="213432" cy="26881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74" name="椭圆 73">
            <a:extLst>
              <a:ext uri="{FF2B5EF4-FFF2-40B4-BE49-F238E27FC236}">
                <a16:creationId xmlns:a16="http://schemas.microsoft.com/office/drawing/2014/main" id="{369479E2-75E2-D448-918D-075D9589FC14}"/>
              </a:ext>
            </a:extLst>
          </p:cNvPr>
          <p:cNvSpPr/>
          <p:nvPr/>
        </p:nvSpPr>
        <p:spPr>
          <a:xfrm>
            <a:off x="8712346" y="4067774"/>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95</a:t>
            </a:r>
            <a:endParaRPr kumimoji="1" lang="zh-CN" altLang="en-US" sz="2000" dirty="0"/>
          </a:p>
        </p:txBody>
      </p:sp>
      <p:cxnSp>
        <p:nvCxnSpPr>
          <p:cNvPr id="75" name="直线连接符 74">
            <a:extLst>
              <a:ext uri="{FF2B5EF4-FFF2-40B4-BE49-F238E27FC236}">
                <a16:creationId xmlns:a16="http://schemas.microsoft.com/office/drawing/2014/main" id="{7C47287F-AE3E-7F8D-1D2D-E7D97B9CDAB4}"/>
              </a:ext>
            </a:extLst>
          </p:cNvPr>
          <p:cNvCxnSpPr>
            <a:cxnSpLocks/>
            <a:stCxn id="74" idx="7"/>
            <a:endCxn id="64" idx="3"/>
          </p:cNvCxnSpPr>
          <p:nvPr/>
        </p:nvCxnSpPr>
        <p:spPr>
          <a:xfrm flipV="1">
            <a:off x="9102591" y="3890987"/>
            <a:ext cx="287956" cy="243742"/>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cxnSp>
        <p:nvCxnSpPr>
          <p:cNvPr id="76" name="直线箭头连接符 75">
            <a:extLst>
              <a:ext uri="{FF2B5EF4-FFF2-40B4-BE49-F238E27FC236}">
                <a16:creationId xmlns:a16="http://schemas.microsoft.com/office/drawing/2014/main" id="{C703F0B3-BBE4-9A3D-E48B-CC85168BD80E}"/>
              </a:ext>
            </a:extLst>
          </p:cNvPr>
          <p:cNvCxnSpPr/>
          <p:nvPr/>
        </p:nvCxnSpPr>
        <p:spPr>
          <a:xfrm>
            <a:off x="7072424" y="1111171"/>
            <a:ext cx="0" cy="39664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7" name="右箭头 76">
            <a:extLst>
              <a:ext uri="{FF2B5EF4-FFF2-40B4-BE49-F238E27FC236}">
                <a16:creationId xmlns:a16="http://schemas.microsoft.com/office/drawing/2014/main" id="{0D80E21F-B54B-ABB0-D423-CF1FDA940B52}"/>
              </a:ext>
            </a:extLst>
          </p:cNvPr>
          <p:cNvSpPr/>
          <p:nvPr/>
        </p:nvSpPr>
        <p:spPr>
          <a:xfrm>
            <a:off x="6333348" y="3349792"/>
            <a:ext cx="437357" cy="36933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CN" altLang="en-US"/>
          </a:p>
        </p:txBody>
      </p:sp>
      <p:sp>
        <p:nvSpPr>
          <p:cNvPr id="78" name="任意形状 77">
            <a:extLst>
              <a:ext uri="{FF2B5EF4-FFF2-40B4-BE49-F238E27FC236}">
                <a16:creationId xmlns:a16="http://schemas.microsoft.com/office/drawing/2014/main" id="{0F07C487-1869-8CAB-4B53-4BFA37FC732A}"/>
              </a:ext>
            </a:extLst>
          </p:cNvPr>
          <p:cNvSpPr/>
          <p:nvPr/>
        </p:nvSpPr>
        <p:spPr>
          <a:xfrm rot="6822866">
            <a:off x="2718657" y="3676338"/>
            <a:ext cx="801031" cy="193843"/>
          </a:xfrm>
          <a:custGeom>
            <a:avLst/>
            <a:gdLst>
              <a:gd name="connsiteX0" fmla="*/ 1231900 w 1231900"/>
              <a:gd name="connsiteY0" fmla="*/ 127050 h 139750"/>
              <a:gd name="connsiteX1" fmla="*/ 647700 w 1231900"/>
              <a:gd name="connsiteY1" fmla="*/ 50 h 139750"/>
              <a:gd name="connsiteX2" fmla="*/ 0 w 1231900"/>
              <a:gd name="connsiteY2" fmla="*/ 139750 h 139750"/>
            </a:gdLst>
            <a:ahLst/>
            <a:cxnLst>
              <a:cxn ang="0">
                <a:pos x="connsiteX0" y="connsiteY0"/>
              </a:cxn>
              <a:cxn ang="0">
                <a:pos x="connsiteX1" y="connsiteY1"/>
              </a:cxn>
              <a:cxn ang="0">
                <a:pos x="connsiteX2" y="connsiteY2"/>
              </a:cxn>
            </a:cxnLst>
            <a:rect l="l" t="t" r="r" b="b"/>
            <a:pathLst>
              <a:path w="1231900" h="139750">
                <a:moveTo>
                  <a:pt x="1231900" y="127050"/>
                </a:moveTo>
                <a:cubicBezTo>
                  <a:pt x="1042458" y="62491"/>
                  <a:pt x="853017" y="-2067"/>
                  <a:pt x="647700" y="50"/>
                </a:cubicBezTo>
                <a:cubicBezTo>
                  <a:pt x="442383" y="2167"/>
                  <a:pt x="221191" y="70958"/>
                  <a:pt x="0" y="139750"/>
                </a:cubicBezTo>
              </a:path>
            </a:pathLst>
          </a:custGeom>
          <a:noFill/>
          <a:ln w="28575">
            <a:solidFill>
              <a:srgbClr val="00B0F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任意形状 78">
            <a:extLst>
              <a:ext uri="{FF2B5EF4-FFF2-40B4-BE49-F238E27FC236}">
                <a16:creationId xmlns:a16="http://schemas.microsoft.com/office/drawing/2014/main" id="{369DBE9C-9DB9-E749-BD74-8F3DF6F20402}"/>
              </a:ext>
            </a:extLst>
          </p:cNvPr>
          <p:cNvSpPr/>
          <p:nvPr/>
        </p:nvSpPr>
        <p:spPr>
          <a:xfrm rot="19363145">
            <a:off x="2141908" y="3128097"/>
            <a:ext cx="609184" cy="122043"/>
          </a:xfrm>
          <a:custGeom>
            <a:avLst/>
            <a:gdLst>
              <a:gd name="connsiteX0" fmla="*/ 1231900 w 1231900"/>
              <a:gd name="connsiteY0" fmla="*/ 127050 h 139750"/>
              <a:gd name="connsiteX1" fmla="*/ 647700 w 1231900"/>
              <a:gd name="connsiteY1" fmla="*/ 50 h 139750"/>
              <a:gd name="connsiteX2" fmla="*/ 0 w 1231900"/>
              <a:gd name="connsiteY2" fmla="*/ 139750 h 139750"/>
            </a:gdLst>
            <a:ahLst/>
            <a:cxnLst>
              <a:cxn ang="0">
                <a:pos x="connsiteX0" y="connsiteY0"/>
              </a:cxn>
              <a:cxn ang="0">
                <a:pos x="connsiteX1" y="connsiteY1"/>
              </a:cxn>
              <a:cxn ang="0">
                <a:pos x="connsiteX2" y="connsiteY2"/>
              </a:cxn>
            </a:cxnLst>
            <a:rect l="l" t="t" r="r" b="b"/>
            <a:pathLst>
              <a:path w="1231900" h="139750">
                <a:moveTo>
                  <a:pt x="1231900" y="127050"/>
                </a:moveTo>
                <a:cubicBezTo>
                  <a:pt x="1042458" y="62491"/>
                  <a:pt x="853017" y="-2067"/>
                  <a:pt x="647700" y="50"/>
                </a:cubicBezTo>
                <a:cubicBezTo>
                  <a:pt x="442383" y="2167"/>
                  <a:pt x="221191" y="70958"/>
                  <a:pt x="0" y="139750"/>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任意形状 80">
            <a:extLst>
              <a:ext uri="{FF2B5EF4-FFF2-40B4-BE49-F238E27FC236}">
                <a16:creationId xmlns:a16="http://schemas.microsoft.com/office/drawing/2014/main" id="{160036E6-F1B4-B1A2-AF32-16DB7B482FC7}"/>
              </a:ext>
            </a:extLst>
          </p:cNvPr>
          <p:cNvSpPr/>
          <p:nvPr/>
        </p:nvSpPr>
        <p:spPr>
          <a:xfrm rot="2712325" flipH="1" flipV="1">
            <a:off x="1967360" y="4057405"/>
            <a:ext cx="478817" cy="234051"/>
          </a:xfrm>
          <a:custGeom>
            <a:avLst/>
            <a:gdLst>
              <a:gd name="connsiteX0" fmla="*/ 1231900 w 1231900"/>
              <a:gd name="connsiteY0" fmla="*/ 127050 h 139750"/>
              <a:gd name="connsiteX1" fmla="*/ 647700 w 1231900"/>
              <a:gd name="connsiteY1" fmla="*/ 50 h 139750"/>
              <a:gd name="connsiteX2" fmla="*/ 0 w 1231900"/>
              <a:gd name="connsiteY2" fmla="*/ 139750 h 139750"/>
            </a:gdLst>
            <a:ahLst/>
            <a:cxnLst>
              <a:cxn ang="0">
                <a:pos x="connsiteX0" y="connsiteY0"/>
              </a:cxn>
              <a:cxn ang="0">
                <a:pos x="connsiteX1" y="connsiteY1"/>
              </a:cxn>
              <a:cxn ang="0">
                <a:pos x="connsiteX2" y="connsiteY2"/>
              </a:cxn>
            </a:cxnLst>
            <a:rect l="l" t="t" r="r" b="b"/>
            <a:pathLst>
              <a:path w="1231900" h="139750">
                <a:moveTo>
                  <a:pt x="1231900" y="127050"/>
                </a:moveTo>
                <a:cubicBezTo>
                  <a:pt x="1042458" y="62491"/>
                  <a:pt x="853017" y="-2067"/>
                  <a:pt x="647700" y="50"/>
                </a:cubicBezTo>
                <a:cubicBezTo>
                  <a:pt x="442383" y="2167"/>
                  <a:pt x="221191" y="70958"/>
                  <a:pt x="0" y="139750"/>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11" name="表格 10">
            <a:extLst>
              <a:ext uri="{FF2B5EF4-FFF2-40B4-BE49-F238E27FC236}">
                <a16:creationId xmlns:a16="http://schemas.microsoft.com/office/drawing/2014/main" id="{705B19D7-B4B8-D1C9-E059-A56B5C9DD26A}"/>
              </a:ext>
            </a:extLst>
          </p:cNvPr>
          <p:cNvGraphicFramePr>
            <a:graphicFrameLocks noGrp="1"/>
          </p:cNvGraphicFramePr>
          <p:nvPr>
            <p:extLst>
              <p:ext uri="{D42A27DB-BD31-4B8C-83A1-F6EECF244321}">
                <p14:modId xmlns:p14="http://schemas.microsoft.com/office/powerpoint/2010/main" val="1492272599"/>
              </p:ext>
            </p:extLst>
          </p:nvPr>
        </p:nvGraphicFramePr>
        <p:xfrm>
          <a:off x="7157006" y="5033678"/>
          <a:ext cx="3919750" cy="369332"/>
        </p:xfrm>
        <a:graphic>
          <a:graphicData uri="http://schemas.openxmlformats.org/drawingml/2006/table">
            <a:tbl>
              <a:tblPr firstRow="1" bandRow="1">
                <a:tableStyleId>{5C22544A-7EE6-4342-B048-85BDC9FD1C3A}</a:tableStyleId>
              </a:tblPr>
              <a:tblGrid>
                <a:gridCol w="391975">
                  <a:extLst>
                    <a:ext uri="{9D8B030D-6E8A-4147-A177-3AD203B41FA5}">
                      <a16:colId xmlns:a16="http://schemas.microsoft.com/office/drawing/2014/main" val="271340362"/>
                    </a:ext>
                  </a:extLst>
                </a:gridCol>
                <a:gridCol w="391975">
                  <a:extLst>
                    <a:ext uri="{9D8B030D-6E8A-4147-A177-3AD203B41FA5}">
                      <a16:colId xmlns:a16="http://schemas.microsoft.com/office/drawing/2014/main" val="1508470555"/>
                    </a:ext>
                  </a:extLst>
                </a:gridCol>
                <a:gridCol w="391975">
                  <a:extLst>
                    <a:ext uri="{9D8B030D-6E8A-4147-A177-3AD203B41FA5}">
                      <a16:colId xmlns:a16="http://schemas.microsoft.com/office/drawing/2014/main" val="2837546039"/>
                    </a:ext>
                  </a:extLst>
                </a:gridCol>
                <a:gridCol w="391975">
                  <a:extLst>
                    <a:ext uri="{9D8B030D-6E8A-4147-A177-3AD203B41FA5}">
                      <a16:colId xmlns:a16="http://schemas.microsoft.com/office/drawing/2014/main" val="2501726873"/>
                    </a:ext>
                  </a:extLst>
                </a:gridCol>
                <a:gridCol w="391975">
                  <a:extLst>
                    <a:ext uri="{9D8B030D-6E8A-4147-A177-3AD203B41FA5}">
                      <a16:colId xmlns:a16="http://schemas.microsoft.com/office/drawing/2014/main" val="2546035481"/>
                    </a:ext>
                  </a:extLst>
                </a:gridCol>
                <a:gridCol w="391975">
                  <a:extLst>
                    <a:ext uri="{9D8B030D-6E8A-4147-A177-3AD203B41FA5}">
                      <a16:colId xmlns:a16="http://schemas.microsoft.com/office/drawing/2014/main" val="2124569417"/>
                    </a:ext>
                  </a:extLst>
                </a:gridCol>
                <a:gridCol w="391975">
                  <a:extLst>
                    <a:ext uri="{9D8B030D-6E8A-4147-A177-3AD203B41FA5}">
                      <a16:colId xmlns:a16="http://schemas.microsoft.com/office/drawing/2014/main" val="801392461"/>
                    </a:ext>
                  </a:extLst>
                </a:gridCol>
                <a:gridCol w="391975">
                  <a:extLst>
                    <a:ext uri="{9D8B030D-6E8A-4147-A177-3AD203B41FA5}">
                      <a16:colId xmlns:a16="http://schemas.microsoft.com/office/drawing/2014/main" val="3138340198"/>
                    </a:ext>
                  </a:extLst>
                </a:gridCol>
                <a:gridCol w="391975">
                  <a:extLst>
                    <a:ext uri="{9D8B030D-6E8A-4147-A177-3AD203B41FA5}">
                      <a16:colId xmlns:a16="http://schemas.microsoft.com/office/drawing/2014/main" val="1116190668"/>
                    </a:ext>
                  </a:extLst>
                </a:gridCol>
                <a:gridCol w="391975">
                  <a:extLst>
                    <a:ext uri="{9D8B030D-6E8A-4147-A177-3AD203B41FA5}">
                      <a16:colId xmlns:a16="http://schemas.microsoft.com/office/drawing/2014/main" val="691141694"/>
                    </a:ext>
                  </a:extLst>
                </a:gridCol>
              </a:tblGrid>
              <a:tr h="369332">
                <a:tc>
                  <a:txBody>
                    <a:bodyPr/>
                    <a:lstStyle/>
                    <a:p>
                      <a:pPr algn="ctr"/>
                      <a:r>
                        <a:rPr lang="en-US" altLang="zh-CN" sz="1600" dirty="0"/>
                        <a:t>81</a:t>
                      </a:r>
                      <a:endParaRPr lang="zh-CN" altLang="en-US" sz="1600" dirty="0"/>
                    </a:p>
                  </a:txBody>
                  <a:tcPr>
                    <a:solidFill>
                      <a:srgbClr val="009999"/>
                    </a:solidFill>
                  </a:tcPr>
                </a:tc>
                <a:tc>
                  <a:txBody>
                    <a:bodyPr/>
                    <a:lstStyle/>
                    <a:p>
                      <a:pPr algn="ctr"/>
                      <a:r>
                        <a:rPr lang="en-US" altLang="zh-CN" sz="1600" dirty="0">
                          <a:solidFill>
                            <a:srgbClr val="FFFF00"/>
                          </a:solidFill>
                        </a:rPr>
                        <a:t>70</a:t>
                      </a:r>
                      <a:endParaRPr lang="zh-CN" altLang="en-US" sz="1600" dirty="0">
                        <a:solidFill>
                          <a:srgbClr val="FFFF00"/>
                        </a:solidFill>
                      </a:endParaRPr>
                    </a:p>
                  </a:txBody>
                  <a:tcPr>
                    <a:solidFill>
                      <a:srgbClr val="009999"/>
                    </a:solidFill>
                  </a:tcPr>
                </a:tc>
                <a:tc>
                  <a:txBody>
                    <a:bodyPr/>
                    <a:lstStyle/>
                    <a:p>
                      <a:pPr algn="ctr"/>
                      <a:r>
                        <a:rPr lang="en-US" altLang="zh-CN" sz="1600" dirty="0"/>
                        <a:t>52</a:t>
                      </a:r>
                      <a:endParaRPr lang="zh-CN" altLang="en-US" sz="1600" dirty="0"/>
                    </a:p>
                  </a:txBody>
                  <a:tcPr>
                    <a:solidFill>
                      <a:srgbClr val="009999"/>
                    </a:solidFill>
                  </a:tcPr>
                </a:tc>
                <a:tc>
                  <a:txBody>
                    <a:bodyPr/>
                    <a:lstStyle/>
                    <a:p>
                      <a:pPr algn="ctr"/>
                      <a:r>
                        <a:rPr lang="en-US" altLang="zh-CN" sz="1600" dirty="0">
                          <a:solidFill>
                            <a:srgbClr val="FFFF00"/>
                          </a:solidFill>
                        </a:rPr>
                        <a:t>63</a:t>
                      </a:r>
                      <a:endParaRPr lang="zh-CN" altLang="en-US" sz="1600" dirty="0">
                        <a:solidFill>
                          <a:srgbClr val="FFFF00"/>
                        </a:solidFill>
                      </a:endParaRPr>
                    </a:p>
                  </a:txBody>
                  <a:tcPr>
                    <a:solidFill>
                      <a:srgbClr val="009999"/>
                    </a:solidFill>
                  </a:tcPr>
                </a:tc>
                <a:tc>
                  <a:txBody>
                    <a:bodyPr/>
                    <a:lstStyle/>
                    <a:p>
                      <a:pPr algn="ctr"/>
                      <a:r>
                        <a:rPr lang="en-US" altLang="zh-CN" sz="1600" dirty="0"/>
                        <a:t>3</a:t>
                      </a:r>
                      <a:endParaRPr lang="zh-CN" altLang="en-US" sz="1600" dirty="0"/>
                    </a:p>
                  </a:txBody>
                  <a:tcPr>
                    <a:solidFill>
                      <a:srgbClr val="009999"/>
                    </a:solidFill>
                  </a:tcPr>
                </a:tc>
                <a:tc>
                  <a:txBody>
                    <a:bodyPr/>
                    <a:lstStyle/>
                    <a:p>
                      <a:pPr algn="ctr"/>
                      <a:r>
                        <a:rPr lang="en-US" altLang="zh-CN" sz="1600" dirty="0"/>
                        <a:t>28</a:t>
                      </a:r>
                      <a:endParaRPr lang="zh-CN" altLang="en-US" sz="1600" dirty="0"/>
                    </a:p>
                  </a:txBody>
                  <a:tcPr>
                    <a:solidFill>
                      <a:srgbClr val="009999"/>
                    </a:solidFill>
                  </a:tcPr>
                </a:tc>
                <a:tc>
                  <a:txBody>
                    <a:bodyPr/>
                    <a:lstStyle/>
                    <a:p>
                      <a:pPr algn="ctr"/>
                      <a:r>
                        <a:rPr lang="en-US" altLang="zh-CN" sz="1600" dirty="0"/>
                        <a:t>34</a:t>
                      </a:r>
                      <a:endParaRPr lang="zh-CN" altLang="en-US" sz="1600" dirty="0"/>
                    </a:p>
                  </a:txBody>
                  <a:tcPr>
                    <a:solidFill>
                      <a:srgbClr val="009999"/>
                    </a:solidFill>
                  </a:tcPr>
                </a:tc>
                <a:tc>
                  <a:txBody>
                    <a:bodyPr/>
                    <a:lstStyle/>
                    <a:p>
                      <a:pPr algn="ctr"/>
                      <a:r>
                        <a:rPr lang="en-US" altLang="zh-CN" sz="1600" dirty="0"/>
                        <a:t>17</a:t>
                      </a:r>
                      <a:endParaRPr lang="zh-CN" altLang="en-US" sz="1600" dirty="0"/>
                    </a:p>
                  </a:txBody>
                  <a:tcPr>
                    <a:solidFill>
                      <a:srgbClr val="009999"/>
                    </a:solidFill>
                  </a:tcPr>
                </a:tc>
                <a:tc>
                  <a:txBody>
                    <a:bodyPr/>
                    <a:lstStyle/>
                    <a:p>
                      <a:pPr algn="ctr"/>
                      <a:r>
                        <a:rPr lang="en-US" altLang="zh-CN" sz="1600" dirty="0">
                          <a:solidFill>
                            <a:srgbClr val="FFFF00"/>
                          </a:solidFill>
                        </a:rPr>
                        <a:t>46</a:t>
                      </a:r>
                      <a:endParaRPr lang="zh-CN" altLang="en-US" sz="1600" dirty="0">
                        <a:solidFill>
                          <a:srgbClr val="FFFF00"/>
                        </a:solidFill>
                      </a:endParaRPr>
                    </a:p>
                  </a:txBody>
                  <a:tcPr>
                    <a:solidFill>
                      <a:srgbClr val="009999"/>
                    </a:solidFill>
                  </a:tcPr>
                </a:tc>
                <a:tc>
                  <a:txBody>
                    <a:bodyPr/>
                    <a:lstStyle/>
                    <a:p>
                      <a:pPr algn="ctr"/>
                      <a:r>
                        <a:rPr lang="en-US" altLang="zh-CN" sz="1600" dirty="0"/>
                        <a:t>95</a:t>
                      </a:r>
                      <a:endParaRPr lang="zh-CN" altLang="en-US" sz="1600" dirty="0"/>
                    </a:p>
                  </a:txBody>
                  <a:tcPr>
                    <a:solidFill>
                      <a:schemeClr val="accent4">
                        <a:lumMod val="75000"/>
                      </a:schemeClr>
                    </a:solidFill>
                  </a:tcPr>
                </a:tc>
                <a:extLst>
                  <a:ext uri="{0D108BD9-81ED-4DB2-BD59-A6C34878D82A}">
                    <a16:rowId xmlns:a16="http://schemas.microsoft.com/office/drawing/2014/main" val="3512889711"/>
                  </a:ext>
                </a:extLst>
              </a:tr>
            </a:tbl>
          </a:graphicData>
        </a:graphic>
      </p:graphicFrame>
    </p:spTree>
    <p:extLst>
      <p:ext uri="{BB962C8B-B14F-4D97-AF65-F5344CB8AC3E}">
        <p14:creationId xmlns:p14="http://schemas.microsoft.com/office/powerpoint/2010/main" val="1580353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最大堆的朴素建堆操作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6.3 </a:t>
            </a:r>
            <a:r>
              <a:rPr lang="zh-CN" altLang="en-US" dirty="0"/>
              <a:t>二叉堆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pic>
        <p:nvPicPr>
          <p:cNvPr id="4" name="Picture 18" descr="heapsort00">
            <a:extLst>
              <a:ext uri="{FF2B5EF4-FFF2-40B4-BE49-F238E27FC236}">
                <a16:creationId xmlns:a16="http://schemas.microsoft.com/office/drawing/2014/main" id="{C894E4FF-026F-80C4-01A1-E416C1C85776}"/>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303568" y="1480550"/>
            <a:ext cx="331311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B8AF3A2F-EE38-E22F-EDC6-5C69AECB1715}"/>
              </a:ext>
            </a:extLst>
          </p:cNvPr>
          <p:cNvSpPr txBox="1"/>
          <p:nvPr/>
        </p:nvSpPr>
        <p:spPr>
          <a:xfrm>
            <a:off x="7763248" y="1507815"/>
            <a:ext cx="877163" cy="369332"/>
          </a:xfrm>
          <a:prstGeom prst="rect">
            <a:avLst/>
          </a:prstGeom>
          <a:solidFill>
            <a:srgbClr val="009999"/>
          </a:solid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初始堆</a:t>
            </a:r>
          </a:p>
        </p:txBody>
      </p:sp>
      <p:sp>
        <p:nvSpPr>
          <p:cNvPr id="109" name="文本框 108">
            <a:extLst>
              <a:ext uri="{FF2B5EF4-FFF2-40B4-BE49-F238E27FC236}">
                <a16:creationId xmlns:a16="http://schemas.microsoft.com/office/drawing/2014/main" id="{1439C8CC-064F-4984-247D-068621E3F078}"/>
              </a:ext>
            </a:extLst>
          </p:cNvPr>
          <p:cNvSpPr txBox="1"/>
          <p:nvPr/>
        </p:nvSpPr>
        <p:spPr>
          <a:xfrm>
            <a:off x="84447" y="2836281"/>
            <a:ext cx="1985770" cy="369332"/>
          </a:xfrm>
          <a:prstGeom prst="rect">
            <a:avLst/>
          </a:prstGeom>
          <a:noFill/>
        </p:spPr>
        <p:txBody>
          <a:bodyPr wrap="square" rtlCol="0">
            <a:spAutoFit/>
          </a:bodyPr>
          <a:lstStyle/>
          <a:p>
            <a:r>
              <a:rPr kumimoji="1" lang="en-US" altLang="zh-CN" dirty="0"/>
              <a:t>(9)</a:t>
            </a:r>
            <a:r>
              <a:rPr kumimoji="1" lang="zh-CN" altLang="en-US" dirty="0"/>
              <a:t> </a:t>
            </a:r>
            <a:r>
              <a:rPr kumimoji="1" lang="en-US" altLang="zh-CN" dirty="0" err="1"/>
              <a:t>SiftUp</a:t>
            </a:r>
            <a:r>
              <a:rPr kumimoji="1" lang="zh-CN" altLang="en-US" dirty="0"/>
              <a:t> </a:t>
            </a:r>
            <a:r>
              <a:rPr kumimoji="1" lang="en-US" altLang="zh-CN" dirty="0"/>
              <a:t>95</a:t>
            </a:r>
            <a:endParaRPr kumimoji="1" lang="zh-CN" altLang="en-US" dirty="0"/>
          </a:p>
        </p:txBody>
      </p:sp>
      <p:sp>
        <p:nvSpPr>
          <p:cNvPr id="117" name="右箭头 116">
            <a:extLst>
              <a:ext uri="{FF2B5EF4-FFF2-40B4-BE49-F238E27FC236}">
                <a16:creationId xmlns:a16="http://schemas.microsoft.com/office/drawing/2014/main" id="{D0E9A681-5754-74D0-B7A4-F3B54E325783}"/>
              </a:ext>
            </a:extLst>
          </p:cNvPr>
          <p:cNvSpPr/>
          <p:nvPr/>
        </p:nvSpPr>
        <p:spPr>
          <a:xfrm>
            <a:off x="6096000" y="5053212"/>
            <a:ext cx="431710"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4764334E-5EB7-1650-2FB7-77D70A70876E}"/>
              </a:ext>
            </a:extLst>
          </p:cNvPr>
          <p:cNvSpPr/>
          <p:nvPr/>
        </p:nvSpPr>
        <p:spPr>
          <a:xfrm>
            <a:off x="3447332" y="2356973"/>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ln>
                  <a:solidFill>
                    <a:schemeClr val="bg2">
                      <a:lumMod val="40000"/>
                      <a:lumOff val="60000"/>
                    </a:schemeClr>
                  </a:solidFill>
                </a:ln>
              </a:rPr>
              <a:t>81</a:t>
            </a:r>
            <a:endParaRPr kumimoji="1" lang="zh-CN" altLang="en-US" sz="2000" dirty="0">
              <a:ln>
                <a:solidFill>
                  <a:schemeClr val="bg2">
                    <a:lumMod val="40000"/>
                    <a:lumOff val="60000"/>
                  </a:schemeClr>
                </a:solidFill>
              </a:ln>
            </a:endParaRPr>
          </a:p>
        </p:txBody>
      </p:sp>
      <p:sp>
        <p:nvSpPr>
          <p:cNvPr id="58" name="椭圆 57">
            <a:extLst>
              <a:ext uri="{FF2B5EF4-FFF2-40B4-BE49-F238E27FC236}">
                <a16:creationId xmlns:a16="http://schemas.microsoft.com/office/drawing/2014/main" id="{847DD6FB-91C4-57C3-0CB8-83A420F2CF6B}"/>
              </a:ext>
            </a:extLst>
          </p:cNvPr>
          <p:cNvSpPr/>
          <p:nvPr/>
        </p:nvSpPr>
        <p:spPr>
          <a:xfrm>
            <a:off x="2589289" y="2890373"/>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70</a:t>
            </a:r>
            <a:endParaRPr kumimoji="1" lang="zh-CN" altLang="en-US" sz="2000" dirty="0"/>
          </a:p>
        </p:txBody>
      </p:sp>
      <p:cxnSp>
        <p:nvCxnSpPr>
          <p:cNvPr id="59" name="直线连接符 58">
            <a:extLst>
              <a:ext uri="{FF2B5EF4-FFF2-40B4-BE49-F238E27FC236}">
                <a16:creationId xmlns:a16="http://schemas.microsoft.com/office/drawing/2014/main" id="{80BCB818-7EE3-5551-237F-030E833BE7A0}"/>
              </a:ext>
            </a:extLst>
          </p:cNvPr>
          <p:cNvCxnSpPr>
            <a:cxnSpLocks/>
            <a:stCxn id="57" idx="3"/>
            <a:endCxn id="58" idx="7"/>
          </p:cNvCxnSpPr>
          <p:nvPr/>
        </p:nvCxnSpPr>
        <p:spPr>
          <a:xfrm flipH="1">
            <a:off x="2979534" y="2747218"/>
            <a:ext cx="534753"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60" name="椭圆 59">
            <a:extLst>
              <a:ext uri="{FF2B5EF4-FFF2-40B4-BE49-F238E27FC236}">
                <a16:creationId xmlns:a16="http://schemas.microsoft.com/office/drawing/2014/main" id="{452853F2-BE2D-2A79-2BFF-4788C7EEFE5E}"/>
              </a:ext>
            </a:extLst>
          </p:cNvPr>
          <p:cNvSpPr/>
          <p:nvPr/>
        </p:nvSpPr>
        <p:spPr>
          <a:xfrm>
            <a:off x="4702603" y="2858389"/>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52</a:t>
            </a:r>
            <a:endParaRPr kumimoji="1" lang="zh-CN" altLang="en-US" sz="2000" dirty="0"/>
          </a:p>
        </p:txBody>
      </p:sp>
      <p:cxnSp>
        <p:nvCxnSpPr>
          <p:cNvPr id="61" name="直线连接符 60">
            <a:extLst>
              <a:ext uri="{FF2B5EF4-FFF2-40B4-BE49-F238E27FC236}">
                <a16:creationId xmlns:a16="http://schemas.microsoft.com/office/drawing/2014/main" id="{72471F57-C7AE-857E-032D-A8BEA384FBAC}"/>
              </a:ext>
            </a:extLst>
          </p:cNvPr>
          <p:cNvCxnSpPr>
            <a:cxnSpLocks/>
            <a:stCxn id="57" idx="5"/>
            <a:endCxn id="60" idx="1"/>
          </p:cNvCxnSpPr>
          <p:nvPr/>
        </p:nvCxnSpPr>
        <p:spPr>
          <a:xfrm>
            <a:off x="3837577" y="2747218"/>
            <a:ext cx="931981" cy="178126"/>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62" name="椭圆 61">
            <a:extLst>
              <a:ext uri="{FF2B5EF4-FFF2-40B4-BE49-F238E27FC236}">
                <a16:creationId xmlns:a16="http://schemas.microsoft.com/office/drawing/2014/main" id="{A4D0FFEC-776F-FF28-29A8-7707BDA6A3CD}"/>
              </a:ext>
            </a:extLst>
          </p:cNvPr>
          <p:cNvSpPr/>
          <p:nvPr/>
        </p:nvSpPr>
        <p:spPr>
          <a:xfrm>
            <a:off x="1730803" y="3423773"/>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63</a:t>
            </a:r>
            <a:endParaRPr kumimoji="1" lang="zh-CN" altLang="en-US" sz="2000" dirty="0"/>
          </a:p>
        </p:txBody>
      </p:sp>
      <p:cxnSp>
        <p:nvCxnSpPr>
          <p:cNvPr id="63" name="直线连接符 62">
            <a:extLst>
              <a:ext uri="{FF2B5EF4-FFF2-40B4-BE49-F238E27FC236}">
                <a16:creationId xmlns:a16="http://schemas.microsoft.com/office/drawing/2014/main" id="{FF24E2AC-1646-28D7-3FBD-3904D4DF999F}"/>
              </a:ext>
            </a:extLst>
          </p:cNvPr>
          <p:cNvCxnSpPr>
            <a:cxnSpLocks/>
            <a:stCxn id="62" idx="7"/>
            <a:endCxn id="58" idx="3"/>
          </p:cNvCxnSpPr>
          <p:nvPr/>
        </p:nvCxnSpPr>
        <p:spPr>
          <a:xfrm flipV="1">
            <a:off x="2121048" y="3280618"/>
            <a:ext cx="535196"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64" name="椭圆 63">
            <a:extLst>
              <a:ext uri="{FF2B5EF4-FFF2-40B4-BE49-F238E27FC236}">
                <a16:creationId xmlns:a16="http://schemas.microsoft.com/office/drawing/2014/main" id="{17417ACB-E962-65C4-C746-AC5633F0D375}"/>
              </a:ext>
            </a:extLst>
          </p:cNvPr>
          <p:cNvSpPr/>
          <p:nvPr/>
        </p:nvSpPr>
        <p:spPr>
          <a:xfrm>
            <a:off x="3559603" y="3423773"/>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a:t>
            </a:r>
            <a:endParaRPr kumimoji="1" lang="zh-CN" altLang="en-US" sz="2000" dirty="0"/>
          </a:p>
        </p:txBody>
      </p:sp>
      <p:cxnSp>
        <p:nvCxnSpPr>
          <p:cNvPr id="65" name="直线连接符 64">
            <a:extLst>
              <a:ext uri="{FF2B5EF4-FFF2-40B4-BE49-F238E27FC236}">
                <a16:creationId xmlns:a16="http://schemas.microsoft.com/office/drawing/2014/main" id="{A3B9E251-CA50-434E-A71D-8572D0FA317B}"/>
              </a:ext>
            </a:extLst>
          </p:cNvPr>
          <p:cNvCxnSpPr>
            <a:cxnSpLocks/>
            <a:stCxn id="64" idx="1"/>
            <a:endCxn id="58" idx="5"/>
          </p:cNvCxnSpPr>
          <p:nvPr/>
        </p:nvCxnSpPr>
        <p:spPr>
          <a:xfrm flipH="1" flipV="1">
            <a:off x="2979534" y="3280618"/>
            <a:ext cx="647024"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66" name="椭圆 65">
            <a:extLst>
              <a:ext uri="{FF2B5EF4-FFF2-40B4-BE49-F238E27FC236}">
                <a16:creationId xmlns:a16="http://schemas.microsoft.com/office/drawing/2014/main" id="{F5CD2DE3-6AF4-6436-F827-2AC1454AE788}"/>
              </a:ext>
            </a:extLst>
          </p:cNvPr>
          <p:cNvSpPr/>
          <p:nvPr/>
        </p:nvSpPr>
        <p:spPr>
          <a:xfrm>
            <a:off x="4169203" y="3423773"/>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28</a:t>
            </a:r>
            <a:endParaRPr kumimoji="1" lang="zh-CN" altLang="en-US" sz="2000" dirty="0"/>
          </a:p>
        </p:txBody>
      </p:sp>
      <p:cxnSp>
        <p:nvCxnSpPr>
          <p:cNvPr id="67" name="直线连接符 66">
            <a:extLst>
              <a:ext uri="{FF2B5EF4-FFF2-40B4-BE49-F238E27FC236}">
                <a16:creationId xmlns:a16="http://schemas.microsoft.com/office/drawing/2014/main" id="{C388A9B9-0BCF-CB31-3950-65544A01CCE1}"/>
              </a:ext>
            </a:extLst>
          </p:cNvPr>
          <p:cNvCxnSpPr>
            <a:cxnSpLocks/>
            <a:stCxn id="66" idx="7"/>
            <a:endCxn id="60" idx="3"/>
          </p:cNvCxnSpPr>
          <p:nvPr/>
        </p:nvCxnSpPr>
        <p:spPr>
          <a:xfrm flipV="1">
            <a:off x="4559448" y="3248634"/>
            <a:ext cx="210110" cy="242094"/>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68" name="椭圆 67">
            <a:extLst>
              <a:ext uri="{FF2B5EF4-FFF2-40B4-BE49-F238E27FC236}">
                <a16:creationId xmlns:a16="http://schemas.microsoft.com/office/drawing/2014/main" id="{39051665-1D1D-AA90-7D8D-99259F6936F7}"/>
              </a:ext>
            </a:extLst>
          </p:cNvPr>
          <p:cNvSpPr/>
          <p:nvPr/>
        </p:nvSpPr>
        <p:spPr>
          <a:xfrm>
            <a:off x="5254493" y="3402856"/>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34</a:t>
            </a:r>
            <a:endParaRPr kumimoji="1" lang="zh-CN" altLang="en-US" sz="2000" dirty="0"/>
          </a:p>
        </p:txBody>
      </p:sp>
      <p:cxnSp>
        <p:nvCxnSpPr>
          <p:cNvPr id="69" name="直线连接符 68">
            <a:extLst>
              <a:ext uri="{FF2B5EF4-FFF2-40B4-BE49-F238E27FC236}">
                <a16:creationId xmlns:a16="http://schemas.microsoft.com/office/drawing/2014/main" id="{EF73D2AC-869A-7704-4BBF-CB36113DCC1A}"/>
              </a:ext>
            </a:extLst>
          </p:cNvPr>
          <p:cNvCxnSpPr>
            <a:cxnSpLocks/>
            <a:stCxn id="68" idx="1"/>
            <a:endCxn id="60" idx="5"/>
          </p:cNvCxnSpPr>
          <p:nvPr/>
        </p:nvCxnSpPr>
        <p:spPr>
          <a:xfrm flipH="1" flipV="1">
            <a:off x="5092848" y="3248634"/>
            <a:ext cx="228600" cy="221177"/>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70" name="椭圆 69">
            <a:extLst>
              <a:ext uri="{FF2B5EF4-FFF2-40B4-BE49-F238E27FC236}">
                <a16:creationId xmlns:a16="http://schemas.microsoft.com/office/drawing/2014/main" id="{E3338FDC-1019-BADB-E5EF-ED60D33FB631}"/>
              </a:ext>
            </a:extLst>
          </p:cNvPr>
          <p:cNvSpPr/>
          <p:nvPr/>
        </p:nvSpPr>
        <p:spPr>
          <a:xfrm>
            <a:off x="1197403" y="4033373"/>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17</a:t>
            </a:r>
            <a:endParaRPr kumimoji="1" lang="zh-CN" altLang="en-US" sz="2000" dirty="0"/>
          </a:p>
        </p:txBody>
      </p:sp>
      <p:cxnSp>
        <p:nvCxnSpPr>
          <p:cNvPr id="71" name="直线连接符 70">
            <a:extLst>
              <a:ext uri="{FF2B5EF4-FFF2-40B4-BE49-F238E27FC236}">
                <a16:creationId xmlns:a16="http://schemas.microsoft.com/office/drawing/2014/main" id="{3A08B1BF-58EC-752D-BF38-E8F0EAA59180}"/>
              </a:ext>
            </a:extLst>
          </p:cNvPr>
          <p:cNvCxnSpPr>
            <a:cxnSpLocks/>
            <a:stCxn id="70" idx="7"/>
            <a:endCxn id="62" idx="3"/>
          </p:cNvCxnSpPr>
          <p:nvPr/>
        </p:nvCxnSpPr>
        <p:spPr>
          <a:xfrm flipV="1">
            <a:off x="1587648" y="3814018"/>
            <a:ext cx="210110" cy="2863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72" name="椭圆 71">
            <a:extLst>
              <a:ext uri="{FF2B5EF4-FFF2-40B4-BE49-F238E27FC236}">
                <a16:creationId xmlns:a16="http://schemas.microsoft.com/office/drawing/2014/main" id="{ABC067E8-4346-4536-A917-FD66FE49EF67}"/>
              </a:ext>
            </a:extLst>
          </p:cNvPr>
          <p:cNvSpPr/>
          <p:nvPr/>
        </p:nvSpPr>
        <p:spPr>
          <a:xfrm>
            <a:off x="2267525" y="4015874"/>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46</a:t>
            </a:r>
            <a:endParaRPr kumimoji="1" lang="zh-CN" altLang="en-US" sz="2000" dirty="0"/>
          </a:p>
        </p:txBody>
      </p:sp>
      <p:cxnSp>
        <p:nvCxnSpPr>
          <p:cNvPr id="73" name="直线连接符 72">
            <a:extLst>
              <a:ext uri="{FF2B5EF4-FFF2-40B4-BE49-F238E27FC236}">
                <a16:creationId xmlns:a16="http://schemas.microsoft.com/office/drawing/2014/main" id="{89F4093A-56E8-FBE4-38C2-4AE14AE06B14}"/>
              </a:ext>
            </a:extLst>
          </p:cNvPr>
          <p:cNvCxnSpPr>
            <a:cxnSpLocks/>
            <a:stCxn id="72" idx="1"/>
            <a:endCxn id="62" idx="5"/>
          </p:cNvCxnSpPr>
          <p:nvPr/>
        </p:nvCxnSpPr>
        <p:spPr>
          <a:xfrm flipH="1" flipV="1">
            <a:off x="2121048" y="3814018"/>
            <a:ext cx="213432" cy="268811"/>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74" name="椭圆 73">
            <a:extLst>
              <a:ext uri="{FF2B5EF4-FFF2-40B4-BE49-F238E27FC236}">
                <a16:creationId xmlns:a16="http://schemas.microsoft.com/office/drawing/2014/main" id="{369479E2-75E2-D448-918D-075D9589FC14}"/>
              </a:ext>
            </a:extLst>
          </p:cNvPr>
          <p:cNvSpPr/>
          <p:nvPr/>
        </p:nvSpPr>
        <p:spPr>
          <a:xfrm>
            <a:off x="2948357" y="3990805"/>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95</a:t>
            </a:r>
            <a:endParaRPr kumimoji="1" lang="zh-CN" altLang="en-US" sz="2000" dirty="0"/>
          </a:p>
        </p:txBody>
      </p:sp>
      <p:cxnSp>
        <p:nvCxnSpPr>
          <p:cNvPr id="75" name="直线连接符 74">
            <a:extLst>
              <a:ext uri="{FF2B5EF4-FFF2-40B4-BE49-F238E27FC236}">
                <a16:creationId xmlns:a16="http://schemas.microsoft.com/office/drawing/2014/main" id="{7C47287F-AE3E-7F8D-1D2D-E7D97B9CDAB4}"/>
              </a:ext>
            </a:extLst>
          </p:cNvPr>
          <p:cNvCxnSpPr>
            <a:cxnSpLocks/>
            <a:stCxn id="74" idx="7"/>
            <a:endCxn id="64" idx="3"/>
          </p:cNvCxnSpPr>
          <p:nvPr/>
        </p:nvCxnSpPr>
        <p:spPr>
          <a:xfrm flipV="1">
            <a:off x="3338602" y="3814018"/>
            <a:ext cx="287956" cy="243742"/>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cxnSp>
        <p:nvCxnSpPr>
          <p:cNvPr id="76" name="直线箭头连接符 75">
            <a:extLst>
              <a:ext uri="{FF2B5EF4-FFF2-40B4-BE49-F238E27FC236}">
                <a16:creationId xmlns:a16="http://schemas.microsoft.com/office/drawing/2014/main" id="{C703F0B3-BBE4-9A3D-E48B-CC85168BD80E}"/>
              </a:ext>
            </a:extLst>
          </p:cNvPr>
          <p:cNvCxnSpPr/>
          <p:nvPr/>
        </p:nvCxnSpPr>
        <p:spPr>
          <a:xfrm>
            <a:off x="7389924" y="1111171"/>
            <a:ext cx="0" cy="39664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7" name="右箭头 76">
            <a:extLst>
              <a:ext uri="{FF2B5EF4-FFF2-40B4-BE49-F238E27FC236}">
                <a16:creationId xmlns:a16="http://schemas.microsoft.com/office/drawing/2014/main" id="{0D80E21F-B54B-ABB0-D423-CF1FDA940B52}"/>
              </a:ext>
            </a:extLst>
          </p:cNvPr>
          <p:cNvSpPr/>
          <p:nvPr/>
        </p:nvSpPr>
        <p:spPr>
          <a:xfrm>
            <a:off x="6333348" y="3349792"/>
            <a:ext cx="437357" cy="36933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CN" altLang="en-US"/>
          </a:p>
        </p:txBody>
      </p:sp>
      <p:graphicFrame>
        <p:nvGraphicFramePr>
          <p:cNvPr id="11" name="表格 10">
            <a:extLst>
              <a:ext uri="{FF2B5EF4-FFF2-40B4-BE49-F238E27FC236}">
                <a16:creationId xmlns:a16="http://schemas.microsoft.com/office/drawing/2014/main" id="{705B19D7-B4B8-D1C9-E059-A56B5C9DD26A}"/>
              </a:ext>
            </a:extLst>
          </p:cNvPr>
          <p:cNvGraphicFramePr>
            <a:graphicFrameLocks noGrp="1"/>
          </p:cNvGraphicFramePr>
          <p:nvPr>
            <p:extLst>
              <p:ext uri="{D42A27DB-BD31-4B8C-83A1-F6EECF244321}">
                <p14:modId xmlns:p14="http://schemas.microsoft.com/office/powerpoint/2010/main" val="2911938604"/>
              </p:ext>
            </p:extLst>
          </p:nvPr>
        </p:nvGraphicFramePr>
        <p:xfrm>
          <a:off x="1522705" y="5020665"/>
          <a:ext cx="3919750" cy="369332"/>
        </p:xfrm>
        <a:graphic>
          <a:graphicData uri="http://schemas.openxmlformats.org/drawingml/2006/table">
            <a:tbl>
              <a:tblPr firstRow="1" bandRow="1">
                <a:tableStyleId>{5C22544A-7EE6-4342-B048-85BDC9FD1C3A}</a:tableStyleId>
              </a:tblPr>
              <a:tblGrid>
                <a:gridCol w="391975">
                  <a:extLst>
                    <a:ext uri="{9D8B030D-6E8A-4147-A177-3AD203B41FA5}">
                      <a16:colId xmlns:a16="http://schemas.microsoft.com/office/drawing/2014/main" val="271340362"/>
                    </a:ext>
                  </a:extLst>
                </a:gridCol>
                <a:gridCol w="391975">
                  <a:extLst>
                    <a:ext uri="{9D8B030D-6E8A-4147-A177-3AD203B41FA5}">
                      <a16:colId xmlns:a16="http://schemas.microsoft.com/office/drawing/2014/main" val="1508470555"/>
                    </a:ext>
                  </a:extLst>
                </a:gridCol>
                <a:gridCol w="391975">
                  <a:extLst>
                    <a:ext uri="{9D8B030D-6E8A-4147-A177-3AD203B41FA5}">
                      <a16:colId xmlns:a16="http://schemas.microsoft.com/office/drawing/2014/main" val="2837546039"/>
                    </a:ext>
                  </a:extLst>
                </a:gridCol>
                <a:gridCol w="391975">
                  <a:extLst>
                    <a:ext uri="{9D8B030D-6E8A-4147-A177-3AD203B41FA5}">
                      <a16:colId xmlns:a16="http://schemas.microsoft.com/office/drawing/2014/main" val="2501726873"/>
                    </a:ext>
                  </a:extLst>
                </a:gridCol>
                <a:gridCol w="391975">
                  <a:extLst>
                    <a:ext uri="{9D8B030D-6E8A-4147-A177-3AD203B41FA5}">
                      <a16:colId xmlns:a16="http://schemas.microsoft.com/office/drawing/2014/main" val="2546035481"/>
                    </a:ext>
                  </a:extLst>
                </a:gridCol>
                <a:gridCol w="391975">
                  <a:extLst>
                    <a:ext uri="{9D8B030D-6E8A-4147-A177-3AD203B41FA5}">
                      <a16:colId xmlns:a16="http://schemas.microsoft.com/office/drawing/2014/main" val="2124569417"/>
                    </a:ext>
                  </a:extLst>
                </a:gridCol>
                <a:gridCol w="391975">
                  <a:extLst>
                    <a:ext uri="{9D8B030D-6E8A-4147-A177-3AD203B41FA5}">
                      <a16:colId xmlns:a16="http://schemas.microsoft.com/office/drawing/2014/main" val="801392461"/>
                    </a:ext>
                  </a:extLst>
                </a:gridCol>
                <a:gridCol w="391975">
                  <a:extLst>
                    <a:ext uri="{9D8B030D-6E8A-4147-A177-3AD203B41FA5}">
                      <a16:colId xmlns:a16="http://schemas.microsoft.com/office/drawing/2014/main" val="3138340198"/>
                    </a:ext>
                  </a:extLst>
                </a:gridCol>
                <a:gridCol w="391975">
                  <a:extLst>
                    <a:ext uri="{9D8B030D-6E8A-4147-A177-3AD203B41FA5}">
                      <a16:colId xmlns:a16="http://schemas.microsoft.com/office/drawing/2014/main" val="1116190668"/>
                    </a:ext>
                  </a:extLst>
                </a:gridCol>
                <a:gridCol w="391975">
                  <a:extLst>
                    <a:ext uri="{9D8B030D-6E8A-4147-A177-3AD203B41FA5}">
                      <a16:colId xmlns:a16="http://schemas.microsoft.com/office/drawing/2014/main" val="691141694"/>
                    </a:ext>
                  </a:extLst>
                </a:gridCol>
              </a:tblGrid>
              <a:tr h="369332">
                <a:tc>
                  <a:txBody>
                    <a:bodyPr/>
                    <a:lstStyle/>
                    <a:p>
                      <a:pPr algn="ctr"/>
                      <a:r>
                        <a:rPr lang="en-US" altLang="zh-CN" sz="1600" dirty="0">
                          <a:solidFill>
                            <a:schemeClr val="bg1"/>
                          </a:solidFill>
                        </a:rPr>
                        <a:t>81</a:t>
                      </a:r>
                      <a:endParaRPr lang="zh-CN" altLang="en-US" sz="1600" dirty="0">
                        <a:solidFill>
                          <a:schemeClr val="bg1"/>
                        </a:solidFill>
                      </a:endParaRPr>
                    </a:p>
                  </a:txBody>
                  <a:tcPr>
                    <a:solidFill>
                      <a:srgbClr val="009999"/>
                    </a:solidFill>
                  </a:tcPr>
                </a:tc>
                <a:tc>
                  <a:txBody>
                    <a:bodyPr/>
                    <a:lstStyle/>
                    <a:p>
                      <a:pPr algn="ctr"/>
                      <a:r>
                        <a:rPr lang="en-US" altLang="zh-CN" sz="1600" dirty="0">
                          <a:solidFill>
                            <a:schemeClr val="bg1"/>
                          </a:solidFill>
                        </a:rPr>
                        <a:t>70</a:t>
                      </a:r>
                      <a:endParaRPr lang="zh-CN" altLang="en-US" sz="1600" dirty="0">
                        <a:solidFill>
                          <a:schemeClr val="bg1"/>
                        </a:solidFill>
                      </a:endParaRPr>
                    </a:p>
                  </a:txBody>
                  <a:tcPr>
                    <a:solidFill>
                      <a:srgbClr val="009999"/>
                    </a:solidFill>
                  </a:tcPr>
                </a:tc>
                <a:tc>
                  <a:txBody>
                    <a:bodyPr/>
                    <a:lstStyle/>
                    <a:p>
                      <a:pPr algn="ctr"/>
                      <a:r>
                        <a:rPr lang="en-US" altLang="zh-CN" sz="1600" dirty="0">
                          <a:solidFill>
                            <a:schemeClr val="bg1"/>
                          </a:solidFill>
                        </a:rPr>
                        <a:t>52</a:t>
                      </a:r>
                      <a:endParaRPr lang="zh-CN" altLang="en-US" sz="1600" dirty="0">
                        <a:solidFill>
                          <a:schemeClr val="bg1"/>
                        </a:solidFill>
                      </a:endParaRPr>
                    </a:p>
                  </a:txBody>
                  <a:tcPr>
                    <a:solidFill>
                      <a:srgbClr val="009999"/>
                    </a:solidFill>
                  </a:tcPr>
                </a:tc>
                <a:tc>
                  <a:txBody>
                    <a:bodyPr/>
                    <a:lstStyle/>
                    <a:p>
                      <a:pPr algn="ctr"/>
                      <a:r>
                        <a:rPr lang="en-US" altLang="zh-CN" sz="1600" dirty="0">
                          <a:solidFill>
                            <a:schemeClr val="bg1"/>
                          </a:solidFill>
                        </a:rPr>
                        <a:t>63</a:t>
                      </a:r>
                      <a:endParaRPr lang="zh-CN" altLang="en-US" sz="1600" dirty="0">
                        <a:solidFill>
                          <a:schemeClr val="bg1"/>
                        </a:solidFill>
                      </a:endParaRPr>
                    </a:p>
                  </a:txBody>
                  <a:tcPr>
                    <a:solidFill>
                      <a:srgbClr val="009999"/>
                    </a:solidFill>
                  </a:tcPr>
                </a:tc>
                <a:tc>
                  <a:txBody>
                    <a:bodyPr/>
                    <a:lstStyle/>
                    <a:p>
                      <a:pPr algn="ctr"/>
                      <a:r>
                        <a:rPr lang="en-US" altLang="zh-CN" sz="1600" dirty="0">
                          <a:solidFill>
                            <a:schemeClr val="bg1"/>
                          </a:solidFill>
                        </a:rPr>
                        <a:t>3</a:t>
                      </a:r>
                      <a:endParaRPr lang="zh-CN" altLang="en-US" sz="1600" dirty="0">
                        <a:solidFill>
                          <a:schemeClr val="bg1"/>
                        </a:solidFill>
                      </a:endParaRPr>
                    </a:p>
                  </a:txBody>
                  <a:tcPr>
                    <a:solidFill>
                      <a:srgbClr val="009999"/>
                    </a:solidFill>
                  </a:tcPr>
                </a:tc>
                <a:tc>
                  <a:txBody>
                    <a:bodyPr/>
                    <a:lstStyle/>
                    <a:p>
                      <a:pPr algn="ctr"/>
                      <a:r>
                        <a:rPr lang="en-US" altLang="zh-CN" sz="1600" dirty="0">
                          <a:solidFill>
                            <a:schemeClr val="bg1"/>
                          </a:solidFill>
                        </a:rPr>
                        <a:t>28</a:t>
                      </a:r>
                      <a:endParaRPr lang="zh-CN" altLang="en-US" sz="1600" dirty="0">
                        <a:solidFill>
                          <a:schemeClr val="bg1"/>
                        </a:solidFill>
                      </a:endParaRPr>
                    </a:p>
                  </a:txBody>
                  <a:tcPr>
                    <a:solidFill>
                      <a:srgbClr val="009999"/>
                    </a:solidFill>
                  </a:tcPr>
                </a:tc>
                <a:tc>
                  <a:txBody>
                    <a:bodyPr/>
                    <a:lstStyle/>
                    <a:p>
                      <a:pPr algn="ctr"/>
                      <a:r>
                        <a:rPr lang="en-US" altLang="zh-CN" sz="1600" dirty="0">
                          <a:solidFill>
                            <a:schemeClr val="bg1"/>
                          </a:solidFill>
                        </a:rPr>
                        <a:t>34</a:t>
                      </a:r>
                      <a:endParaRPr lang="zh-CN" altLang="en-US" sz="1600" dirty="0">
                        <a:solidFill>
                          <a:schemeClr val="bg1"/>
                        </a:solidFill>
                      </a:endParaRPr>
                    </a:p>
                  </a:txBody>
                  <a:tcPr>
                    <a:solidFill>
                      <a:srgbClr val="009999"/>
                    </a:solidFill>
                  </a:tcPr>
                </a:tc>
                <a:tc>
                  <a:txBody>
                    <a:bodyPr/>
                    <a:lstStyle/>
                    <a:p>
                      <a:pPr algn="ctr"/>
                      <a:r>
                        <a:rPr lang="en-US" altLang="zh-CN" sz="1600" dirty="0">
                          <a:solidFill>
                            <a:schemeClr val="bg1"/>
                          </a:solidFill>
                        </a:rPr>
                        <a:t>17</a:t>
                      </a:r>
                      <a:endParaRPr lang="zh-CN" altLang="en-US" sz="1600" dirty="0">
                        <a:solidFill>
                          <a:schemeClr val="bg1"/>
                        </a:solidFill>
                      </a:endParaRPr>
                    </a:p>
                  </a:txBody>
                  <a:tcPr>
                    <a:solidFill>
                      <a:srgbClr val="009999"/>
                    </a:solidFill>
                  </a:tcPr>
                </a:tc>
                <a:tc>
                  <a:txBody>
                    <a:bodyPr/>
                    <a:lstStyle/>
                    <a:p>
                      <a:pPr algn="ctr"/>
                      <a:r>
                        <a:rPr lang="en-US" altLang="zh-CN" sz="1600" dirty="0">
                          <a:solidFill>
                            <a:schemeClr val="bg1"/>
                          </a:solidFill>
                        </a:rPr>
                        <a:t>46</a:t>
                      </a:r>
                      <a:endParaRPr lang="zh-CN" altLang="en-US" sz="1600" dirty="0">
                        <a:solidFill>
                          <a:schemeClr val="bg1"/>
                        </a:solidFill>
                      </a:endParaRPr>
                    </a:p>
                  </a:txBody>
                  <a:tcPr>
                    <a:solidFill>
                      <a:srgbClr val="009999"/>
                    </a:solidFill>
                  </a:tcPr>
                </a:tc>
                <a:tc>
                  <a:txBody>
                    <a:bodyPr/>
                    <a:lstStyle/>
                    <a:p>
                      <a:pPr algn="ctr"/>
                      <a:r>
                        <a:rPr lang="en-US" altLang="zh-CN" sz="1600" dirty="0">
                          <a:solidFill>
                            <a:schemeClr val="bg1"/>
                          </a:solidFill>
                        </a:rPr>
                        <a:t>95</a:t>
                      </a:r>
                      <a:endParaRPr lang="zh-CN" altLang="en-US" sz="1600" dirty="0">
                        <a:solidFill>
                          <a:schemeClr val="bg1"/>
                        </a:solidFill>
                      </a:endParaRPr>
                    </a:p>
                  </a:txBody>
                  <a:tcPr>
                    <a:solidFill>
                      <a:schemeClr val="accent4">
                        <a:lumMod val="75000"/>
                      </a:schemeClr>
                    </a:solidFill>
                  </a:tcPr>
                </a:tc>
                <a:extLst>
                  <a:ext uri="{0D108BD9-81ED-4DB2-BD59-A6C34878D82A}">
                    <a16:rowId xmlns:a16="http://schemas.microsoft.com/office/drawing/2014/main" val="3512889711"/>
                  </a:ext>
                </a:extLst>
              </a:tr>
            </a:tbl>
          </a:graphicData>
        </a:graphic>
      </p:graphicFrame>
      <p:sp>
        <p:nvSpPr>
          <p:cNvPr id="12" name="椭圆 11">
            <a:extLst>
              <a:ext uri="{FF2B5EF4-FFF2-40B4-BE49-F238E27FC236}">
                <a16:creationId xmlns:a16="http://schemas.microsoft.com/office/drawing/2014/main" id="{71E491CE-AF93-23D8-0154-0019C574447C}"/>
              </a:ext>
            </a:extLst>
          </p:cNvPr>
          <p:cNvSpPr/>
          <p:nvPr/>
        </p:nvSpPr>
        <p:spPr>
          <a:xfrm>
            <a:off x="9407083" y="2322002"/>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ln>
                  <a:solidFill>
                    <a:schemeClr val="bg2">
                      <a:lumMod val="40000"/>
                      <a:lumOff val="60000"/>
                    </a:schemeClr>
                  </a:solidFill>
                </a:ln>
              </a:rPr>
              <a:t>95</a:t>
            </a:r>
            <a:endParaRPr kumimoji="1" lang="zh-CN" altLang="en-US" sz="2000" dirty="0">
              <a:ln>
                <a:solidFill>
                  <a:schemeClr val="bg2">
                    <a:lumMod val="40000"/>
                    <a:lumOff val="60000"/>
                  </a:schemeClr>
                </a:solidFill>
              </a:ln>
            </a:endParaRPr>
          </a:p>
        </p:txBody>
      </p:sp>
      <p:sp>
        <p:nvSpPr>
          <p:cNvPr id="13" name="椭圆 12">
            <a:extLst>
              <a:ext uri="{FF2B5EF4-FFF2-40B4-BE49-F238E27FC236}">
                <a16:creationId xmlns:a16="http://schemas.microsoft.com/office/drawing/2014/main" id="{78437C0B-7293-18AD-2DE5-893863B1BDB4}"/>
              </a:ext>
            </a:extLst>
          </p:cNvPr>
          <p:cNvSpPr/>
          <p:nvPr/>
        </p:nvSpPr>
        <p:spPr>
          <a:xfrm>
            <a:off x="8549040" y="2855402"/>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81</a:t>
            </a:r>
            <a:endParaRPr kumimoji="1" lang="zh-CN" altLang="en-US" sz="2000" dirty="0"/>
          </a:p>
        </p:txBody>
      </p:sp>
      <p:cxnSp>
        <p:nvCxnSpPr>
          <p:cNvPr id="14" name="直线连接符 13">
            <a:extLst>
              <a:ext uri="{FF2B5EF4-FFF2-40B4-BE49-F238E27FC236}">
                <a16:creationId xmlns:a16="http://schemas.microsoft.com/office/drawing/2014/main" id="{E6FE8B7A-B91F-9384-91FD-CA604D9386A6}"/>
              </a:ext>
            </a:extLst>
          </p:cNvPr>
          <p:cNvCxnSpPr>
            <a:cxnSpLocks/>
            <a:stCxn id="12" idx="3"/>
            <a:endCxn id="13" idx="7"/>
          </p:cNvCxnSpPr>
          <p:nvPr/>
        </p:nvCxnSpPr>
        <p:spPr>
          <a:xfrm flipH="1">
            <a:off x="8939285" y="2712247"/>
            <a:ext cx="534753" cy="21011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15" name="椭圆 14">
            <a:extLst>
              <a:ext uri="{FF2B5EF4-FFF2-40B4-BE49-F238E27FC236}">
                <a16:creationId xmlns:a16="http://schemas.microsoft.com/office/drawing/2014/main" id="{E524A287-17E2-1394-1B91-22B568EB64EC}"/>
              </a:ext>
            </a:extLst>
          </p:cNvPr>
          <p:cNvSpPr/>
          <p:nvPr/>
        </p:nvSpPr>
        <p:spPr>
          <a:xfrm>
            <a:off x="10662354" y="2823418"/>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52</a:t>
            </a:r>
            <a:endParaRPr kumimoji="1" lang="zh-CN" altLang="en-US" sz="2000" dirty="0"/>
          </a:p>
        </p:txBody>
      </p:sp>
      <p:cxnSp>
        <p:nvCxnSpPr>
          <p:cNvPr id="16" name="直线连接符 15">
            <a:extLst>
              <a:ext uri="{FF2B5EF4-FFF2-40B4-BE49-F238E27FC236}">
                <a16:creationId xmlns:a16="http://schemas.microsoft.com/office/drawing/2014/main" id="{BD18F0F1-ED5D-7308-41CF-37320F467590}"/>
              </a:ext>
            </a:extLst>
          </p:cNvPr>
          <p:cNvCxnSpPr>
            <a:cxnSpLocks/>
            <a:stCxn id="12" idx="5"/>
            <a:endCxn id="15" idx="1"/>
          </p:cNvCxnSpPr>
          <p:nvPr/>
        </p:nvCxnSpPr>
        <p:spPr>
          <a:xfrm>
            <a:off x="9797328" y="2712247"/>
            <a:ext cx="931981" cy="178126"/>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17" name="椭圆 16">
            <a:extLst>
              <a:ext uri="{FF2B5EF4-FFF2-40B4-BE49-F238E27FC236}">
                <a16:creationId xmlns:a16="http://schemas.microsoft.com/office/drawing/2014/main" id="{98A7B51C-95CE-013F-FE0F-2D368C1EF8C4}"/>
              </a:ext>
            </a:extLst>
          </p:cNvPr>
          <p:cNvSpPr/>
          <p:nvPr/>
        </p:nvSpPr>
        <p:spPr>
          <a:xfrm>
            <a:off x="7690554" y="3388802"/>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63</a:t>
            </a:r>
            <a:endParaRPr kumimoji="1" lang="zh-CN" altLang="en-US" sz="2000" dirty="0"/>
          </a:p>
        </p:txBody>
      </p:sp>
      <p:cxnSp>
        <p:nvCxnSpPr>
          <p:cNvPr id="18" name="直线连接符 17">
            <a:extLst>
              <a:ext uri="{FF2B5EF4-FFF2-40B4-BE49-F238E27FC236}">
                <a16:creationId xmlns:a16="http://schemas.microsoft.com/office/drawing/2014/main" id="{76673A46-DB8A-C7DA-238B-E67DBD80A8E5}"/>
              </a:ext>
            </a:extLst>
          </p:cNvPr>
          <p:cNvCxnSpPr>
            <a:cxnSpLocks/>
            <a:stCxn id="17" idx="7"/>
            <a:endCxn id="13" idx="3"/>
          </p:cNvCxnSpPr>
          <p:nvPr/>
        </p:nvCxnSpPr>
        <p:spPr>
          <a:xfrm flipV="1">
            <a:off x="8080799" y="3245647"/>
            <a:ext cx="535196"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19" name="椭圆 18">
            <a:extLst>
              <a:ext uri="{FF2B5EF4-FFF2-40B4-BE49-F238E27FC236}">
                <a16:creationId xmlns:a16="http://schemas.microsoft.com/office/drawing/2014/main" id="{B3342A59-7C94-698A-3CBE-2FA078AC329F}"/>
              </a:ext>
            </a:extLst>
          </p:cNvPr>
          <p:cNvSpPr/>
          <p:nvPr/>
        </p:nvSpPr>
        <p:spPr>
          <a:xfrm>
            <a:off x="9519354" y="3388802"/>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70</a:t>
            </a:r>
            <a:endParaRPr kumimoji="1" lang="zh-CN" altLang="en-US" sz="2000" dirty="0"/>
          </a:p>
        </p:txBody>
      </p:sp>
      <p:cxnSp>
        <p:nvCxnSpPr>
          <p:cNvPr id="20" name="直线连接符 19">
            <a:extLst>
              <a:ext uri="{FF2B5EF4-FFF2-40B4-BE49-F238E27FC236}">
                <a16:creationId xmlns:a16="http://schemas.microsoft.com/office/drawing/2014/main" id="{884B4630-40FF-92A8-EABF-60FD56C04951}"/>
              </a:ext>
            </a:extLst>
          </p:cNvPr>
          <p:cNvCxnSpPr>
            <a:cxnSpLocks/>
            <a:stCxn id="19" idx="1"/>
            <a:endCxn id="13" idx="5"/>
          </p:cNvCxnSpPr>
          <p:nvPr/>
        </p:nvCxnSpPr>
        <p:spPr>
          <a:xfrm flipH="1" flipV="1">
            <a:off x="8939285" y="3245647"/>
            <a:ext cx="647024" cy="21011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21" name="椭圆 20">
            <a:extLst>
              <a:ext uri="{FF2B5EF4-FFF2-40B4-BE49-F238E27FC236}">
                <a16:creationId xmlns:a16="http://schemas.microsoft.com/office/drawing/2014/main" id="{4C138911-EFFF-F765-9643-EF4EB8803501}"/>
              </a:ext>
            </a:extLst>
          </p:cNvPr>
          <p:cNvSpPr/>
          <p:nvPr/>
        </p:nvSpPr>
        <p:spPr>
          <a:xfrm>
            <a:off x="10128954" y="3388802"/>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28</a:t>
            </a:r>
            <a:endParaRPr kumimoji="1" lang="zh-CN" altLang="en-US" sz="2000" dirty="0"/>
          </a:p>
        </p:txBody>
      </p:sp>
      <p:cxnSp>
        <p:nvCxnSpPr>
          <p:cNvPr id="22" name="直线连接符 21">
            <a:extLst>
              <a:ext uri="{FF2B5EF4-FFF2-40B4-BE49-F238E27FC236}">
                <a16:creationId xmlns:a16="http://schemas.microsoft.com/office/drawing/2014/main" id="{BA7CCA98-0B1F-1301-7CFE-38F0507A6862}"/>
              </a:ext>
            </a:extLst>
          </p:cNvPr>
          <p:cNvCxnSpPr>
            <a:cxnSpLocks/>
            <a:stCxn id="21" idx="7"/>
            <a:endCxn id="15" idx="3"/>
          </p:cNvCxnSpPr>
          <p:nvPr/>
        </p:nvCxnSpPr>
        <p:spPr>
          <a:xfrm flipV="1">
            <a:off x="10519199" y="3213663"/>
            <a:ext cx="210110" cy="242094"/>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23" name="椭圆 22">
            <a:extLst>
              <a:ext uri="{FF2B5EF4-FFF2-40B4-BE49-F238E27FC236}">
                <a16:creationId xmlns:a16="http://schemas.microsoft.com/office/drawing/2014/main" id="{C7BC9C73-2CAA-6893-6D98-49EC4BB703E3}"/>
              </a:ext>
            </a:extLst>
          </p:cNvPr>
          <p:cNvSpPr/>
          <p:nvPr/>
        </p:nvSpPr>
        <p:spPr>
          <a:xfrm>
            <a:off x="11214244" y="3367885"/>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34</a:t>
            </a:r>
            <a:endParaRPr kumimoji="1" lang="zh-CN" altLang="en-US" sz="2000" dirty="0"/>
          </a:p>
        </p:txBody>
      </p:sp>
      <p:cxnSp>
        <p:nvCxnSpPr>
          <p:cNvPr id="24" name="直线连接符 23">
            <a:extLst>
              <a:ext uri="{FF2B5EF4-FFF2-40B4-BE49-F238E27FC236}">
                <a16:creationId xmlns:a16="http://schemas.microsoft.com/office/drawing/2014/main" id="{3B147E76-12FC-88EA-9B5F-EDB56C477143}"/>
              </a:ext>
            </a:extLst>
          </p:cNvPr>
          <p:cNvCxnSpPr>
            <a:cxnSpLocks/>
            <a:stCxn id="23" idx="1"/>
            <a:endCxn id="15" idx="5"/>
          </p:cNvCxnSpPr>
          <p:nvPr/>
        </p:nvCxnSpPr>
        <p:spPr>
          <a:xfrm flipH="1" flipV="1">
            <a:off x="11052599" y="3213663"/>
            <a:ext cx="228600" cy="221177"/>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25" name="椭圆 24">
            <a:extLst>
              <a:ext uri="{FF2B5EF4-FFF2-40B4-BE49-F238E27FC236}">
                <a16:creationId xmlns:a16="http://schemas.microsoft.com/office/drawing/2014/main" id="{BB823FA5-E2E0-2DF5-C305-E4166231A0F4}"/>
              </a:ext>
            </a:extLst>
          </p:cNvPr>
          <p:cNvSpPr/>
          <p:nvPr/>
        </p:nvSpPr>
        <p:spPr>
          <a:xfrm>
            <a:off x="7157154" y="3998402"/>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17</a:t>
            </a:r>
            <a:endParaRPr kumimoji="1" lang="zh-CN" altLang="en-US" sz="2000" dirty="0"/>
          </a:p>
        </p:txBody>
      </p:sp>
      <p:cxnSp>
        <p:nvCxnSpPr>
          <p:cNvPr id="26" name="直线连接符 25">
            <a:extLst>
              <a:ext uri="{FF2B5EF4-FFF2-40B4-BE49-F238E27FC236}">
                <a16:creationId xmlns:a16="http://schemas.microsoft.com/office/drawing/2014/main" id="{F06EC230-986B-2513-06EA-8A6BF1EE192B}"/>
              </a:ext>
            </a:extLst>
          </p:cNvPr>
          <p:cNvCxnSpPr>
            <a:cxnSpLocks/>
            <a:stCxn id="25" idx="7"/>
            <a:endCxn id="17" idx="3"/>
          </p:cNvCxnSpPr>
          <p:nvPr/>
        </p:nvCxnSpPr>
        <p:spPr>
          <a:xfrm flipV="1">
            <a:off x="7547399" y="3779047"/>
            <a:ext cx="210110" cy="2863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27" name="椭圆 26">
            <a:extLst>
              <a:ext uri="{FF2B5EF4-FFF2-40B4-BE49-F238E27FC236}">
                <a16:creationId xmlns:a16="http://schemas.microsoft.com/office/drawing/2014/main" id="{9BC68E49-4F81-59FA-3521-E86587C02CF0}"/>
              </a:ext>
            </a:extLst>
          </p:cNvPr>
          <p:cNvSpPr/>
          <p:nvPr/>
        </p:nvSpPr>
        <p:spPr>
          <a:xfrm>
            <a:off x="8227276" y="3980903"/>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46</a:t>
            </a:r>
            <a:endParaRPr kumimoji="1" lang="zh-CN" altLang="en-US" sz="2000" dirty="0"/>
          </a:p>
        </p:txBody>
      </p:sp>
      <p:cxnSp>
        <p:nvCxnSpPr>
          <p:cNvPr id="28" name="直线连接符 27">
            <a:extLst>
              <a:ext uri="{FF2B5EF4-FFF2-40B4-BE49-F238E27FC236}">
                <a16:creationId xmlns:a16="http://schemas.microsoft.com/office/drawing/2014/main" id="{D8BA29DD-BD4E-F30D-4DE3-8ED413413EA6}"/>
              </a:ext>
            </a:extLst>
          </p:cNvPr>
          <p:cNvCxnSpPr>
            <a:cxnSpLocks/>
            <a:stCxn id="27" idx="1"/>
            <a:endCxn id="17" idx="5"/>
          </p:cNvCxnSpPr>
          <p:nvPr/>
        </p:nvCxnSpPr>
        <p:spPr>
          <a:xfrm flipH="1" flipV="1">
            <a:off x="8080799" y="3779047"/>
            <a:ext cx="213432" cy="268811"/>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29" name="椭圆 28">
            <a:extLst>
              <a:ext uri="{FF2B5EF4-FFF2-40B4-BE49-F238E27FC236}">
                <a16:creationId xmlns:a16="http://schemas.microsoft.com/office/drawing/2014/main" id="{0A6C6568-7570-0E6B-E53A-EB7F0A165D54}"/>
              </a:ext>
            </a:extLst>
          </p:cNvPr>
          <p:cNvSpPr/>
          <p:nvPr/>
        </p:nvSpPr>
        <p:spPr>
          <a:xfrm>
            <a:off x="8908108" y="3955834"/>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a:t>
            </a:r>
            <a:endParaRPr kumimoji="1" lang="zh-CN" altLang="en-US" sz="2000" dirty="0"/>
          </a:p>
        </p:txBody>
      </p:sp>
      <p:cxnSp>
        <p:nvCxnSpPr>
          <p:cNvPr id="30" name="直线连接符 29">
            <a:extLst>
              <a:ext uri="{FF2B5EF4-FFF2-40B4-BE49-F238E27FC236}">
                <a16:creationId xmlns:a16="http://schemas.microsoft.com/office/drawing/2014/main" id="{B96F45BD-3BE1-5F6B-5876-9323795C973E}"/>
              </a:ext>
            </a:extLst>
          </p:cNvPr>
          <p:cNvCxnSpPr>
            <a:cxnSpLocks/>
            <a:stCxn id="29" idx="7"/>
            <a:endCxn id="19" idx="3"/>
          </p:cNvCxnSpPr>
          <p:nvPr/>
        </p:nvCxnSpPr>
        <p:spPr>
          <a:xfrm flipV="1">
            <a:off x="9298353" y="3779047"/>
            <a:ext cx="287956" cy="243742"/>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graphicFrame>
        <p:nvGraphicFramePr>
          <p:cNvPr id="31" name="表格 30">
            <a:extLst>
              <a:ext uri="{FF2B5EF4-FFF2-40B4-BE49-F238E27FC236}">
                <a16:creationId xmlns:a16="http://schemas.microsoft.com/office/drawing/2014/main" id="{A7BB647D-AEE8-21F1-7664-7D85A32A8298}"/>
              </a:ext>
            </a:extLst>
          </p:cNvPr>
          <p:cNvGraphicFramePr>
            <a:graphicFrameLocks noGrp="1"/>
          </p:cNvGraphicFramePr>
          <p:nvPr>
            <p:extLst>
              <p:ext uri="{D42A27DB-BD31-4B8C-83A1-F6EECF244321}">
                <p14:modId xmlns:p14="http://schemas.microsoft.com/office/powerpoint/2010/main" val="3616110286"/>
              </p:ext>
            </p:extLst>
          </p:nvPr>
        </p:nvGraphicFramePr>
        <p:xfrm>
          <a:off x="7157154" y="5022347"/>
          <a:ext cx="4246890" cy="369332"/>
        </p:xfrm>
        <a:graphic>
          <a:graphicData uri="http://schemas.openxmlformats.org/drawingml/2006/table">
            <a:tbl>
              <a:tblPr firstRow="1" bandRow="1">
                <a:tableStyleId>{5C22544A-7EE6-4342-B048-85BDC9FD1C3A}</a:tableStyleId>
              </a:tblPr>
              <a:tblGrid>
                <a:gridCol w="424689">
                  <a:extLst>
                    <a:ext uri="{9D8B030D-6E8A-4147-A177-3AD203B41FA5}">
                      <a16:colId xmlns:a16="http://schemas.microsoft.com/office/drawing/2014/main" val="271340362"/>
                    </a:ext>
                  </a:extLst>
                </a:gridCol>
                <a:gridCol w="424689">
                  <a:extLst>
                    <a:ext uri="{9D8B030D-6E8A-4147-A177-3AD203B41FA5}">
                      <a16:colId xmlns:a16="http://schemas.microsoft.com/office/drawing/2014/main" val="1508470555"/>
                    </a:ext>
                  </a:extLst>
                </a:gridCol>
                <a:gridCol w="424689">
                  <a:extLst>
                    <a:ext uri="{9D8B030D-6E8A-4147-A177-3AD203B41FA5}">
                      <a16:colId xmlns:a16="http://schemas.microsoft.com/office/drawing/2014/main" val="2837546039"/>
                    </a:ext>
                  </a:extLst>
                </a:gridCol>
                <a:gridCol w="424689">
                  <a:extLst>
                    <a:ext uri="{9D8B030D-6E8A-4147-A177-3AD203B41FA5}">
                      <a16:colId xmlns:a16="http://schemas.microsoft.com/office/drawing/2014/main" val="2501726873"/>
                    </a:ext>
                  </a:extLst>
                </a:gridCol>
                <a:gridCol w="424689">
                  <a:extLst>
                    <a:ext uri="{9D8B030D-6E8A-4147-A177-3AD203B41FA5}">
                      <a16:colId xmlns:a16="http://schemas.microsoft.com/office/drawing/2014/main" val="2546035481"/>
                    </a:ext>
                  </a:extLst>
                </a:gridCol>
                <a:gridCol w="424689">
                  <a:extLst>
                    <a:ext uri="{9D8B030D-6E8A-4147-A177-3AD203B41FA5}">
                      <a16:colId xmlns:a16="http://schemas.microsoft.com/office/drawing/2014/main" val="2124569417"/>
                    </a:ext>
                  </a:extLst>
                </a:gridCol>
                <a:gridCol w="424689">
                  <a:extLst>
                    <a:ext uri="{9D8B030D-6E8A-4147-A177-3AD203B41FA5}">
                      <a16:colId xmlns:a16="http://schemas.microsoft.com/office/drawing/2014/main" val="801392461"/>
                    </a:ext>
                  </a:extLst>
                </a:gridCol>
                <a:gridCol w="424689">
                  <a:extLst>
                    <a:ext uri="{9D8B030D-6E8A-4147-A177-3AD203B41FA5}">
                      <a16:colId xmlns:a16="http://schemas.microsoft.com/office/drawing/2014/main" val="3138340198"/>
                    </a:ext>
                  </a:extLst>
                </a:gridCol>
                <a:gridCol w="424689">
                  <a:extLst>
                    <a:ext uri="{9D8B030D-6E8A-4147-A177-3AD203B41FA5}">
                      <a16:colId xmlns:a16="http://schemas.microsoft.com/office/drawing/2014/main" val="1116190668"/>
                    </a:ext>
                  </a:extLst>
                </a:gridCol>
                <a:gridCol w="424689">
                  <a:extLst>
                    <a:ext uri="{9D8B030D-6E8A-4147-A177-3AD203B41FA5}">
                      <a16:colId xmlns:a16="http://schemas.microsoft.com/office/drawing/2014/main" val="691141694"/>
                    </a:ext>
                  </a:extLst>
                </a:gridCol>
              </a:tblGrid>
              <a:tr h="369332">
                <a:tc>
                  <a:txBody>
                    <a:bodyPr/>
                    <a:lstStyle/>
                    <a:p>
                      <a:pPr algn="ctr"/>
                      <a:r>
                        <a:rPr lang="en-US" altLang="zh-CN" sz="1800" dirty="0">
                          <a:solidFill>
                            <a:srgbClr val="FFFF00"/>
                          </a:solidFill>
                        </a:rPr>
                        <a:t>95</a:t>
                      </a:r>
                      <a:endParaRPr lang="zh-CN" altLang="en-US" sz="1800" dirty="0">
                        <a:solidFill>
                          <a:srgbClr val="FFFF00"/>
                        </a:solidFill>
                      </a:endParaRPr>
                    </a:p>
                  </a:txBody>
                  <a:tcPr>
                    <a:solidFill>
                      <a:srgbClr val="009999"/>
                    </a:solidFill>
                  </a:tcPr>
                </a:tc>
                <a:tc>
                  <a:txBody>
                    <a:bodyPr/>
                    <a:lstStyle/>
                    <a:p>
                      <a:pPr algn="ctr"/>
                      <a:r>
                        <a:rPr lang="en-US" altLang="zh-CN" sz="1800" dirty="0">
                          <a:solidFill>
                            <a:srgbClr val="FFFF00"/>
                          </a:solidFill>
                        </a:rPr>
                        <a:t>81</a:t>
                      </a:r>
                      <a:endParaRPr lang="zh-CN" altLang="en-US" sz="1800" dirty="0">
                        <a:solidFill>
                          <a:srgbClr val="FFFF00"/>
                        </a:solidFill>
                      </a:endParaRPr>
                    </a:p>
                  </a:txBody>
                  <a:tcPr>
                    <a:solidFill>
                      <a:srgbClr val="009999"/>
                    </a:solidFill>
                  </a:tcPr>
                </a:tc>
                <a:tc>
                  <a:txBody>
                    <a:bodyPr/>
                    <a:lstStyle/>
                    <a:p>
                      <a:pPr algn="ctr"/>
                      <a:r>
                        <a:rPr lang="en-US" altLang="zh-CN" sz="1800" dirty="0">
                          <a:solidFill>
                            <a:schemeClr val="bg1"/>
                          </a:solidFill>
                        </a:rPr>
                        <a:t>52</a:t>
                      </a:r>
                      <a:endParaRPr lang="zh-CN" altLang="en-US" sz="1800" dirty="0">
                        <a:solidFill>
                          <a:schemeClr val="bg1"/>
                        </a:solidFill>
                      </a:endParaRPr>
                    </a:p>
                  </a:txBody>
                  <a:tcPr>
                    <a:solidFill>
                      <a:srgbClr val="009999"/>
                    </a:solidFill>
                  </a:tcPr>
                </a:tc>
                <a:tc>
                  <a:txBody>
                    <a:bodyPr/>
                    <a:lstStyle/>
                    <a:p>
                      <a:pPr algn="ctr"/>
                      <a:r>
                        <a:rPr lang="en-US" altLang="zh-CN" sz="1800" dirty="0">
                          <a:solidFill>
                            <a:schemeClr val="bg1"/>
                          </a:solidFill>
                        </a:rPr>
                        <a:t>63</a:t>
                      </a:r>
                      <a:endParaRPr lang="zh-CN" altLang="en-US" sz="1800" dirty="0">
                        <a:solidFill>
                          <a:schemeClr val="bg1"/>
                        </a:solidFill>
                      </a:endParaRPr>
                    </a:p>
                  </a:txBody>
                  <a:tcPr>
                    <a:solidFill>
                      <a:srgbClr val="009999"/>
                    </a:solidFill>
                  </a:tcPr>
                </a:tc>
                <a:tc>
                  <a:txBody>
                    <a:bodyPr/>
                    <a:lstStyle/>
                    <a:p>
                      <a:pPr algn="ctr"/>
                      <a:r>
                        <a:rPr lang="en-US" altLang="zh-CN" sz="1800" dirty="0">
                          <a:solidFill>
                            <a:srgbClr val="FFFF00"/>
                          </a:solidFill>
                        </a:rPr>
                        <a:t>70</a:t>
                      </a:r>
                      <a:endParaRPr lang="zh-CN" altLang="en-US" sz="1800" dirty="0">
                        <a:solidFill>
                          <a:srgbClr val="FFFF00"/>
                        </a:solidFill>
                      </a:endParaRPr>
                    </a:p>
                  </a:txBody>
                  <a:tcPr>
                    <a:solidFill>
                      <a:srgbClr val="009999"/>
                    </a:solidFill>
                  </a:tcPr>
                </a:tc>
                <a:tc>
                  <a:txBody>
                    <a:bodyPr/>
                    <a:lstStyle/>
                    <a:p>
                      <a:pPr algn="ctr"/>
                      <a:r>
                        <a:rPr lang="en-US" altLang="zh-CN" sz="1800" dirty="0">
                          <a:solidFill>
                            <a:schemeClr val="bg1"/>
                          </a:solidFill>
                        </a:rPr>
                        <a:t>28</a:t>
                      </a:r>
                      <a:endParaRPr lang="zh-CN" altLang="en-US" sz="1800" dirty="0">
                        <a:solidFill>
                          <a:schemeClr val="bg1"/>
                        </a:solidFill>
                      </a:endParaRPr>
                    </a:p>
                  </a:txBody>
                  <a:tcPr>
                    <a:solidFill>
                      <a:srgbClr val="009999"/>
                    </a:solidFill>
                  </a:tcPr>
                </a:tc>
                <a:tc>
                  <a:txBody>
                    <a:bodyPr/>
                    <a:lstStyle/>
                    <a:p>
                      <a:pPr algn="ctr"/>
                      <a:r>
                        <a:rPr lang="en-US" altLang="zh-CN" sz="1800" dirty="0">
                          <a:solidFill>
                            <a:schemeClr val="bg1"/>
                          </a:solidFill>
                        </a:rPr>
                        <a:t>34</a:t>
                      </a:r>
                      <a:endParaRPr lang="zh-CN" altLang="en-US" sz="1800" dirty="0">
                        <a:solidFill>
                          <a:schemeClr val="bg1"/>
                        </a:solidFill>
                      </a:endParaRPr>
                    </a:p>
                  </a:txBody>
                  <a:tcPr>
                    <a:solidFill>
                      <a:srgbClr val="009999"/>
                    </a:solidFill>
                  </a:tcPr>
                </a:tc>
                <a:tc>
                  <a:txBody>
                    <a:bodyPr/>
                    <a:lstStyle/>
                    <a:p>
                      <a:pPr algn="ctr"/>
                      <a:r>
                        <a:rPr lang="en-US" altLang="zh-CN" sz="1800" dirty="0">
                          <a:solidFill>
                            <a:schemeClr val="bg1"/>
                          </a:solidFill>
                        </a:rPr>
                        <a:t>17</a:t>
                      </a:r>
                      <a:endParaRPr lang="zh-CN" altLang="en-US" sz="1800" dirty="0">
                        <a:solidFill>
                          <a:schemeClr val="bg1"/>
                        </a:solidFill>
                      </a:endParaRPr>
                    </a:p>
                  </a:txBody>
                  <a:tcPr>
                    <a:solidFill>
                      <a:srgbClr val="009999"/>
                    </a:solidFill>
                  </a:tcPr>
                </a:tc>
                <a:tc>
                  <a:txBody>
                    <a:bodyPr/>
                    <a:lstStyle/>
                    <a:p>
                      <a:pPr algn="ctr"/>
                      <a:r>
                        <a:rPr lang="en-US" altLang="zh-CN" sz="1800" dirty="0">
                          <a:solidFill>
                            <a:schemeClr val="bg1"/>
                          </a:solidFill>
                        </a:rPr>
                        <a:t>46</a:t>
                      </a:r>
                      <a:endParaRPr lang="zh-CN" altLang="en-US" sz="1800" dirty="0">
                        <a:solidFill>
                          <a:schemeClr val="bg1"/>
                        </a:solidFill>
                      </a:endParaRPr>
                    </a:p>
                  </a:txBody>
                  <a:tcPr>
                    <a:solidFill>
                      <a:srgbClr val="009999"/>
                    </a:solidFill>
                  </a:tcPr>
                </a:tc>
                <a:tc>
                  <a:txBody>
                    <a:bodyPr/>
                    <a:lstStyle/>
                    <a:p>
                      <a:pPr algn="ctr"/>
                      <a:r>
                        <a:rPr lang="en-US" altLang="zh-CN" sz="1800" dirty="0">
                          <a:solidFill>
                            <a:srgbClr val="FFFF00"/>
                          </a:solidFill>
                        </a:rPr>
                        <a:t>3</a:t>
                      </a:r>
                      <a:endParaRPr lang="zh-CN" altLang="en-US" sz="1800" dirty="0">
                        <a:solidFill>
                          <a:srgbClr val="FFFF00"/>
                        </a:solidFill>
                      </a:endParaRPr>
                    </a:p>
                  </a:txBody>
                  <a:tcPr>
                    <a:solidFill>
                      <a:srgbClr val="009999"/>
                    </a:solidFill>
                  </a:tcPr>
                </a:tc>
                <a:extLst>
                  <a:ext uri="{0D108BD9-81ED-4DB2-BD59-A6C34878D82A}">
                    <a16:rowId xmlns:a16="http://schemas.microsoft.com/office/drawing/2014/main" val="3512889711"/>
                  </a:ext>
                </a:extLst>
              </a:tr>
            </a:tbl>
          </a:graphicData>
        </a:graphic>
      </p:graphicFrame>
      <p:sp>
        <p:nvSpPr>
          <p:cNvPr id="32" name="文本框 31">
            <a:extLst>
              <a:ext uri="{FF2B5EF4-FFF2-40B4-BE49-F238E27FC236}">
                <a16:creationId xmlns:a16="http://schemas.microsoft.com/office/drawing/2014/main" id="{D2971441-6306-5816-285E-67D9602F830D}"/>
              </a:ext>
            </a:extLst>
          </p:cNvPr>
          <p:cNvSpPr txBox="1"/>
          <p:nvPr/>
        </p:nvSpPr>
        <p:spPr>
          <a:xfrm>
            <a:off x="8777640" y="5615130"/>
            <a:ext cx="1107996" cy="461665"/>
          </a:xfrm>
          <a:prstGeom prst="rect">
            <a:avLst/>
          </a:prstGeom>
          <a:solidFill>
            <a:srgbClr val="009999"/>
          </a:solidFill>
        </p:spPr>
        <p:txBody>
          <a:bodyPr wrap="non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最大堆</a:t>
            </a:r>
          </a:p>
        </p:txBody>
      </p:sp>
    </p:spTree>
    <p:extLst>
      <p:ext uri="{BB962C8B-B14F-4D97-AF65-F5344CB8AC3E}">
        <p14:creationId xmlns:p14="http://schemas.microsoft.com/office/powerpoint/2010/main" val="360209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CE5E57C-505E-2952-051A-0BD73EFEB87C}"/>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最小堆的层序遍历结果是</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&lt;</a:t>
            </a:r>
            <a:r>
              <a:rPr lang="en-US" altLang="zh-CN" sz="2800" b="0" i="0" dirty="0">
                <a:solidFill>
                  <a:srgbClr val="404040"/>
                </a:solidFill>
                <a:effectLst/>
                <a:latin typeface="Harmony"/>
              </a:rPr>
              <a:t>1, 3, 2, 5, 4, 7, 6</a:t>
            </a:r>
            <a:r>
              <a:rPr kumimoji="1" lang="en-US" altLang="zh-CN" sz="2600" b="0" i="0" dirty="0">
                <a:solidFill>
                  <a:srgbClr val="000000"/>
                </a:solidFill>
                <a:effectLst/>
                <a:latin typeface="Microsoft Yahei" panose="020B0503020204020204" pitchFamily="34" charset="-122"/>
                <a:ea typeface="Microsoft Yahei" panose="020B0503020204020204" pitchFamily="34" charset="-122"/>
                <a:sym typeface="Microsoft Yahei" panose="020B0503020204020204" pitchFamily="34" charset="-122"/>
              </a:rPr>
              <a:t>&gt;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，使用朴素建堆法将其调整为最大堆，则树的层序遍历结果是</a:t>
            </a:r>
          </a:p>
        </p:txBody>
      </p:sp>
      <p:sp>
        <p:nvSpPr>
          <p:cNvPr id="10" name="文本框 9">
            <a:extLst>
              <a:ext uri="{FF2B5EF4-FFF2-40B4-BE49-F238E27FC236}">
                <a16:creationId xmlns:a16="http://schemas.microsoft.com/office/drawing/2014/main" id="{D0758015-EC2B-65C8-ED0F-16B1A9309B97}"/>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kumimoji="1" lang="en-US" altLang="zh-CN" sz="2800" dirty="0">
                <a:solidFill>
                  <a:srgbClr val="404040"/>
                </a:solidFill>
                <a:latin typeface="Harmony"/>
                <a:ea typeface="Microsoft Yahei" panose="020B0503020204020204" pitchFamily="34" charset="-122"/>
                <a:sym typeface="Microsoft Yahei" panose="020B0503020204020204" pitchFamily="34" charset="-122"/>
              </a:rPr>
              <a:t>7,</a:t>
            </a:r>
            <a:r>
              <a:rPr kumimoji="1" lang="zh-CN" altLang="en-US" sz="2800" dirty="0">
                <a:solidFill>
                  <a:srgbClr val="404040"/>
                </a:solidFill>
                <a:latin typeface="Harmony"/>
                <a:ea typeface="Microsoft Yahei" panose="020B0503020204020204" pitchFamily="34" charset="-122"/>
                <a:sym typeface="Microsoft Yahei" panose="020B0503020204020204" pitchFamily="34" charset="-122"/>
              </a:rPr>
              <a:t> </a:t>
            </a:r>
            <a:r>
              <a:rPr kumimoji="1" lang="en-US" altLang="zh-CN" sz="2800" dirty="0">
                <a:solidFill>
                  <a:srgbClr val="404040"/>
                </a:solidFill>
                <a:latin typeface="Harmony"/>
                <a:ea typeface="Microsoft Yahei" panose="020B0503020204020204" pitchFamily="34" charset="-122"/>
                <a:sym typeface="Microsoft Yahei" panose="020B0503020204020204" pitchFamily="34" charset="-122"/>
              </a:rPr>
              <a:t>6,</a:t>
            </a:r>
            <a:r>
              <a:rPr kumimoji="1" lang="zh-CN" altLang="en-US" sz="2800" dirty="0">
                <a:solidFill>
                  <a:srgbClr val="404040"/>
                </a:solidFill>
                <a:latin typeface="Harmony"/>
                <a:ea typeface="Microsoft Yahei" panose="020B0503020204020204" pitchFamily="34" charset="-122"/>
                <a:sym typeface="Microsoft Yahei" panose="020B0503020204020204" pitchFamily="34" charset="-122"/>
              </a:rPr>
              <a:t> </a:t>
            </a:r>
            <a:r>
              <a:rPr kumimoji="1" lang="en-US" altLang="zh-CN" sz="2800" dirty="0">
                <a:solidFill>
                  <a:srgbClr val="404040"/>
                </a:solidFill>
                <a:latin typeface="Harmony"/>
                <a:ea typeface="Microsoft Yahei" panose="020B0503020204020204" pitchFamily="34" charset="-122"/>
                <a:sym typeface="Microsoft Yahei" panose="020B0503020204020204" pitchFamily="34" charset="-122"/>
              </a:rPr>
              <a:t>5,</a:t>
            </a:r>
            <a:r>
              <a:rPr kumimoji="1" lang="zh-CN" altLang="en-US" sz="2800" dirty="0">
                <a:solidFill>
                  <a:srgbClr val="404040"/>
                </a:solidFill>
                <a:latin typeface="Harmony"/>
                <a:ea typeface="Microsoft Yahei" panose="020B0503020204020204" pitchFamily="34" charset="-122"/>
                <a:sym typeface="Microsoft Yahei" panose="020B0503020204020204" pitchFamily="34" charset="-122"/>
              </a:rPr>
              <a:t> </a:t>
            </a:r>
            <a:r>
              <a:rPr kumimoji="1" lang="en-US" altLang="zh-CN" sz="2800" dirty="0">
                <a:solidFill>
                  <a:srgbClr val="404040"/>
                </a:solidFill>
                <a:latin typeface="Harmony"/>
                <a:ea typeface="Microsoft Yahei" panose="020B0503020204020204" pitchFamily="34" charset="-122"/>
                <a:sym typeface="Microsoft Yahei" panose="020B0503020204020204" pitchFamily="34" charset="-122"/>
              </a:rPr>
              <a:t>4,</a:t>
            </a:r>
            <a:r>
              <a:rPr kumimoji="1" lang="zh-CN" altLang="en-US" sz="2800" dirty="0">
                <a:solidFill>
                  <a:srgbClr val="404040"/>
                </a:solidFill>
                <a:latin typeface="Harmony"/>
                <a:ea typeface="Microsoft Yahei" panose="020B0503020204020204" pitchFamily="34" charset="-122"/>
                <a:sym typeface="Microsoft Yahei" panose="020B0503020204020204" pitchFamily="34" charset="-122"/>
              </a:rPr>
              <a:t> </a:t>
            </a:r>
            <a:r>
              <a:rPr kumimoji="1" lang="en-US" altLang="zh-CN" sz="2800" dirty="0">
                <a:solidFill>
                  <a:srgbClr val="404040"/>
                </a:solidFill>
                <a:latin typeface="Harmony"/>
                <a:ea typeface="Microsoft Yahei" panose="020B0503020204020204" pitchFamily="34" charset="-122"/>
                <a:sym typeface="Microsoft Yahei" panose="020B0503020204020204" pitchFamily="34" charset="-122"/>
              </a:rPr>
              <a:t>3,</a:t>
            </a:r>
            <a:r>
              <a:rPr kumimoji="1" lang="zh-CN" altLang="en-US" sz="2800" dirty="0">
                <a:solidFill>
                  <a:srgbClr val="404040"/>
                </a:solidFill>
                <a:latin typeface="Harmony"/>
                <a:ea typeface="Microsoft Yahei" panose="020B0503020204020204" pitchFamily="34" charset="-122"/>
                <a:sym typeface="Microsoft Yahei" panose="020B0503020204020204" pitchFamily="34" charset="-122"/>
              </a:rPr>
              <a:t> </a:t>
            </a:r>
            <a:r>
              <a:rPr kumimoji="1" lang="en-US" altLang="zh-CN" sz="2800" dirty="0">
                <a:solidFill>
                  <a:srgbClr val="404040"/>
                </a:solidFill>
                <a:latin typeface="Harmony"/>
                <a:ea typeface="Microsoft Yahei" panose="020B0503020204020204" pitchFamily="34" charset="-122"/>
                <a:sym typeface="Microsoft Yahei" panose="020B0503020204020204" pitchFamily="34" charset="-122"/>
              </a:rPr>
              <a:t>2,</a:t>
            </a:r>
            <a:r>
              <a:rPr kumimoji="1" lang="zh-CN" altLang="en-US" sz="2800" dirty="0">
                <a:solidFill>
                  <a:srgbClr val="404040"/>
                </a:solidFill>
                <a:latin typeface="Harmony"/>
                <a:ea typeface="Microsoft Yahei" panose="020B0503020204020204" pitchFamily="34" charset="-122"/>
                <a:sym typeface="Microsoft Yahei" panose="020B0503020204020204" pitchFamily="34" charset="-122"/>
              </a:rPr>
              <a:t> </a:t>
            </a:r>
            <a:r>
              <a:rPr kumimoji="1" lang="en-US" altLang="zh-CN" sz="2800" dirty="0">
                <a:solidFill>
                  <a:srgbClr val="404040"/>
                </a:solidFill>
                <a:latin typeface="Harmony"/>
                <a:ea typeface="Microsoft Yahei" panose="020B0503020204020204" pitchFamily="34" charset="-122"/>
                <a:sym typeface="Microsoft Yahei" panose="020B0503020204020204" pitchFamily="34" charset="-122"/>
              </a:rPr>
              <a:t>1</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文本框 10">
            <a:extLst>
              <a:ext uri="{FF2B5EF4-FFF2-40B4-BE49-F238E27FC236}">
                <a16:creationId xmlns:a16="http://schemas.microsoft.com/office/drawing/2014/main" id="{3318430C-5349-B111-075E-3DE5A84D06B0}"/>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kumimoji="1" lang="en-US" altLang="zh-CN" sz="2800" dirty="0">
                <a:solidFill>
                  <a:srgbClr val="404040"/>
                </a:solidFill>
                <a:latin typeface="Harmony"/>
                <a:ea typeface="Microsoft Yahei" panose="020B0503020204020204" pitchFamily="34" charset="-122"/>
                <a:sym typeface="Microsoft Yahei" panose="020B0503020204020204" pitchFamily="34" charset="-122"/>
              </a:rPr>
              <a:t>7,</a:t>
            </a:r>
            <a:r>
              <a:rPr kumimoji="1" lang="zh-CN" altLang="en-US" sz="2800" dirty="0">
                <a:solidFill>
                  <a:srgbClr val="404040"/>
                </a:solidFill>
                <a:latin typeface="Harmony"/>
                <a:ea typeface="Microsoft Yahei" panose="020B0503020204020204" pitchFamily="34" charset="-122"/>
                <a:sym typeface="Microsoft Yahei" panose="020B0503020204020204" pitchFamily="34" charset="-122"/>
              </a:rPr>
              <a:t> </a:t>
            </a:r>
            <a:r>
              <a:rPr kumimoji="1" lang="en-US" altLang="zh-CN" sz="2800" dirty="0">
                <a:solidFill>
                  <a:srgbClr val="404040"/>
                </a:solidFill>
                <a:latin typeface="Harmony"/>
                <a:ea typeface="Microsoft Yahei" panose="020B0503020204020204" pitchFamily="34" charset="-122"/>
                <a:sym typeface="Microsoft Yahei" panose="020B0503020204020204" pitchFamily="34" charset="-122"/>
              </a:rPr>
              <a:t>4,</a:t>
            </a:r>
            <a:r>
              <a:rPr kumimoji="1" lang="zh-CN" altLang="en-US" sz="2800" dirty="0">
                <a:solidFill>
                  <a:srgbClr val="404040"/>
                </a:solidFill>
                <a:latin typeface="Harmony"/>
                <a:ea typeface="Microsoft Yahei" panose="020B0503020204020204" pitchFamily="34" charset="-122"/>
                <a:sym typeface="Microsoft Yahei" panose="020B0503020204020204" pitchFamily="34" charset="-122"/>
              </a:rPr>
              <a:t> </a:t>
            </a:r>
            <a:r>
              <a:rPr kumimoji="1" lang="en-US" altLang="zh-CN" sz="2800" dirty="0">
                <a:solidFill>
                  <a:srgbClr val="404040"/>
                </a:solidFill>
                <a:latin typeface="Harmony"/>
                <a:ea typeface="Microsoft Yahei" panose="020B0503020204020204" pitchFamily="34" charset="-122"/>
                <a:sym typeface="Microsoft Yahei" panose="020B0503020204020204" pitchFamily="34" charset="-122"/>
              </a:rPr>
              <a:t>6,</a:t>
            </a:r>
            <a:r>
              <a:rPr kumimoji="1" lang="zh-CN" altLang="en-US" sz="2800" dirty="0">
                <a:solidFill>
                  <a:srgbClr val="404040"/>
                </a:solidFill>
                <a:latin typeface="Harmony"/>
                <a:ea typeface="Microsoft Yahei" panose="020B0503020204020204" pitchFamily="34" charset="-122"/>
                <a:sym typeface="Microsoft Yahei" panose="020B0503020204020204" pitchFamily="34" charset="-122"/>
              </a:rPr>
              <a:t> </a:t>
            </a:r>
            <a:r>
              <a:rPr kumimoji="1" lang="en-US" altLang="zh-CN" sz="2800" dirty="0">
                <a:solidFill>
                  <a:srgbClr val="404040"/>
                </a:solidFill>
                <a:latin typeface="Harmony"/>
                <a:ea typeface="Microsoft Yahei" panose="020B0503020204020204" pitchFamily="34" charset="-122"/>
                <a:sym typeface="Microsoft Yahei" panose="020B0503020204020204" pitchFamily="34" charset="-122"/>
              </a:rPr>
              <a:t>1,</a:t>
            </a:r>
            <a:r>
              <a:rPr kumimoji="1" lang="zh-CN" altLang="en-US" sz="2800" dirty="0">
                <a:solidFill>
                  <a:srgbClr val="404040"/>
                </a:solidFill>
                <a:latin typeface="Harmony"/>
                <a:ea typeface="Microsoft Yahei" panose="020B0503020204020204" pitchFamily="34" charset="-122"/>
                <a:sym typeface="Microsoft Yahei" panose="020B0503020204020204" pitchFamily="34" charset="-122"/>
              </a:rPr>
              <a:t> </a:t>
            </a:r>
            <a:r>
              <a:rPr kumimoji="1" lang="en-US" altLang="zh-CN" sz="2800" dirty="0">
                <a:solidFill>
                  <a:srgbClr val="404040"/>
                </a:solidFill>
                <a:latin typeface="Harmony"/>
                <a:ea typeface="Microsoft Yahei" panose="020B0503020204020204" pitchFamily="34" charset="-122"/>
                <a:sym typeface="Microsoft Yahei" panose="020B0503020204020204" pitchFamily="34" charset="-122"/>
              </a:rPr>
              <a:t>3,</a:t>
            </a:r>
            <a:r>
              <a:rPr kumimoji="1" lang="zh-CN" altLang="en-US" sz="2800" dirty="0">
                <a:solidFill>
                  <a:srgbClr val="404040"/>
                </a:solidFill>
                <a:latin typeface="Harmony"/>
                <a:ea typeface="Microsoft Yahei" panose="020B0503020204020204" pitchFamily="34" charset="-122"/>
                <a:sym typeface="Microsoft Yahei" panose="020B0503020204020204" pitchFamily="34" charset="-122"/>
              </a:rPr>
              <a:t> </a:t>
            </a:r>
            <a:r>
              <a:rPr kumimoji="1" lang="en-US" altLang="zh-CN" sz="2800" dirty="0">
                <a:solidFill>
                  <a:srgbClr val="404040"/>
                </a:solidFill>
                <a:latin typeface="Harmony"/>
                <a:ea typeface="Microsoft Yahei" panose="020B0503020204020204" pitchFamily="34" charset="-122"/>
                <a:sym typeface="Microsoft Yahei" panose="020B0503020204020204" pitchFamily="34" charset="-122"/>
              </a:rPr>
              <a:t>2,</a:t>
            </a:r>
            <a:r>
              <a:rPr kumimoji="1" lang="zh-CN" altLang="en-US" sz="2800" dirty="0">
                <a:solidFill>
                  <a:srgbClr val="404040"/>
                </a:solidFill>
                <a:latin typeface="Harmony"/>
                <a:ea typeface="Microsoft Yahei" panose="020B0503020204020204" pitchFamily="34" charset="-122"/>
                <a:sym typeface="Microsoft Yahei" panose="020B0503020204020204" pitchFamily="34" charset="-122"/>
              </a:rPr>
              <a:t> </a:t>
            </a:r>
            <a:r>
              <a:rPr kumimoji="1" lang="en-US" altLang="zh-CN" sz="2800" dirty="0">
                <a:solidFill>
                  <a:srgbClr val="404040"/>
                </a:solidFill>
                <a:latin typeface="Harmony"/>
                <a:ea typeface="Microsoft Yahei" panose="020B0503020204020204" pitchFamily="34" charset="-122"/>
                <a:sym typeface="Microsoft Yahei" panose="020B0503020204020204" pitchFamily="34" charset="-122"/>
              </a:rPr>
              <a:t>5</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文本框 11">
            <a:extLst>
              <a:ext uri="{FF2B5EF4-FFF2-40B4-BE49-F238E27FC236}">
                <a16:creationId xmlns:a16="http://schemas.microsoft.com/office/drawing/2014/main" id="{0B95BBA6-5E92-13B3-B8F3-C48294F139DA}"/>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en-US" altLang="zh-CN" sz="2800" dirty="0">
                <a:solidFill>
                  <a:srgbClr val="404040"/>
                </a:solidFill>
                <a:latin typeface="Harmony"/>
              </a:rPr>
              <a:t>7</a:t>
            </a:r>
            <a:r>
              <a:rPr lang="en-US" altLang="zh-CN" sz="2800" b="0" i="0" dirty="0">
                <a:solidFill>
                  <a:srgbClr val="404040"/>
                </a:solidFill>
                <a:effectLst/>
                <a:latin typeface="Harmony"/>
              </a:rPr>
              <a:t>, 5, 4, 3, 2, 6, 1</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文本框 12">
            <a:extLst>
              <a:ext uri="{FF2B5EF4-FFF2-40B4-BE49-F238E27FC236}">
                <a16:creationId xmlns:a16="http://schemas.microsoft.com/office/drawing/2014/main" id="{7C4317EE-3932-1C10-45D7-D2BFE8F31F13}"/>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en-US" altLang="zh-CN" sz="2800" dirty="0">
                <a:solidFill>
                  <a:srgbClr val="404040"/>
                </a:solidFill>
                <a:latin typeface="Harmony"/>
              </a:rPr>
              <a:t>7</a:t>
            </a:r>
            <a:r>
              <a:rPr lang="en-US" altLang="zh-CN" sz="2800" b="0" i="0" dirty="0">
                <a:solidFill>
                  <a:srgbClr val="404040"/>
                </a:solidFill>
                <a:effectLst/>
                <a:latin typeface="Harmony"/>
              </a:rPr>
              <a:t>, 1, 3, 4, 6, 2, 5</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B2F08377-795B-7FB4-88FA-99F0FC0EE98A}"/>
              </a:ext>
            </a:extLst>
          </p:cNvPr>
          <p:cNvSpPr>
            <a:spLocks noChangeAspect="1"/>
          </p:cNvSpPr>
          <p:nvPr>
            <p:custDataLst>
              <p:tags r:id="rId7"/>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0F72B425-E559-65AB-D170-3DE4F0B23479}"/>
              </a:ext>
            </a:extLst>
          </p:cNvPr>
          <p:cNvSpPr>
            <a:spLocks noChangeAspect="1"/>
          </p:cNvSpPr>
          <p:nvPr>
            <p:custDataLst>
              <p:tags r:id="rId8"/>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273D66CD-C1CF-B4AC-7ACA-A1D14C3E2DA0}"/>
              </a:ext>
            </a:extLst>
          </p:cNvPr>
          <p:cNvSpPr>
            <a:spLocks noChangeAspect="1"/>
          </p:cNvSpPr>
          <p:nvPr>
            <p:custDataLst>
              <p:tags r:id="rId9"/>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椭圆 16">
            <a:extLst>
              <a:ext uri="{FF2B5EF4-FFF2-40B4-BE49-F238E27FC236}">
                <a16:creationId xmlns:a16="http://schemas.microsoft.com/office/drawing/2014/main" id="{3EB22B2E-59A8-BFB3-1C69-DCBEA229066D}"/>
              </a:ext>
            </a:extLst>
          </p:cNvPr>
          <p:cNvSpPr>
            <a:spLocks noChangeAspect="1"/>
          </p:cNvSpPr>
          <p:nvPr>
            <p:custDataLst>
              <p:tags r:id="rId10"/>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圆角矩形 17">
            <a:extLst>
              <a:ext uri="{FF2B5EF4-FFF2-40B4-BE49-F238E27FC236}">
                <a16:creationId xmlns:a16="http://schemas.microsoft.com/office/drawing/2014/main" id="{2140F93D-375B-4797-6720-BE2D90157A19}"/>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8" name="组合 7">
            <a:extLst>
              <a:ext uri="{FF2B5EF4-FFF2-40B4-BE49-F238E27FC236}">
                <a16:creationId xmlns:a16="http://schemas.microsoft.com/office/drawing/2014/main" id="{E69C606F-A088-721D-5522-F6F5B4A2B028}"/>
              </a:ext>
            </a:extLst>
          </p:cNvPr>
          <p:cNvGrpSpPr/>
          <p:nvPr>
            <p:custDataLst>
              <p:tags r:id="rId12"/>
            </p:custDataLst>
          </p:nvPr>
        </p:nvGrpSpPr>
        <p:grpSpPr>
          <a:xfrm>
            <a:off x="0" y="0"/>
            <a:ext cx="12192000" cy="635000"/>
            <a:chOff x="0" y="0"/>
            <a:chExt cx="12192000" cy="635000"/>
          </a:xfrm>
        </p:grpSpPr>
        <p:sp>
          <p:nvSpPr>
            <p:cNvPr id="4" name="TitleBackground">
              <a:extLst>
                <a:ext uri="{FF2B5EF4-FFF2-40B4-BE49-F238E27FC236}">
                  <a16:creationId xmlns:a16="http://schemas.microsoft.com/office/drawing/2014/main" id="{6FFB74F3-446E-1FA1-B475-2ECB18FE48C1}"/>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ColorBlock">
              <a:extLst>
                <a:ext uri="{FF2B5EF4-FFF2-40B4-BE49-F238E27FC236}">
                  <a16:creationId xmlns:a16="http://schemas.microsoft.com/office/drawing/2014/main" id="{097FD973-0B3F-0660-5C1E-24E01D479412}"/>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TypeText">
              <a:extLst>
                <a:ext uri="{FF2B5EF4-FFF2-40B4-BE49-F238E27FC236}">
                  <a16:creationId xmlns:a16="http://schemas.microsoft.com/office/drawing/2014/main" id="{34672A4D-DB0F-AC22-82C3-790B2132FC57}"/>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7" name="TipText">
              <a:extLst>
                <a:ext uri="{FF2B5EF4-FFF2-40B4-BE49-F238E27FC236}">
                  <a16:creationId xmlns:a16="http://schemas.microsoft.com/office/drawing/2014/main" id="{0434105D-4ED6-2743-DAFF-FA8FE851A128}"/>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F80380F5-5D2E-9CD6-6774-000481C6846E}"/>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595061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sp>
        <p:nvSpPr>
          <p:cNvPr id="2" name="标题 9801"/>
          <p:cNvSpPr txBox="1"/>
          <p:nvPr/>
        </p:nvSpPr>
        <p:spPr>
          <a:xfrm flipV="1">
            <a:off x="0" y="729000"/>
            <a:ext cx="11615165" cy="5400000"/>
          </a:xfrm>
          <a:prstGeom prst="cube">
            <a:avLst>
              <a:gd name="adj" fmla="val 1804"/>
            </a:avLst>
          </a:pr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5" name="六边形 4"/>
          <p:cNvSpPr/>
          <p:nvPr/>
        </p:nvSpPr>
        <p:spPr>
          <a:xfrm rot="5400000">
            <a:off x="-5678865" y="-723361"/>
            <a:ext cx="9564253" cy="8696378"/>
          </a:xfrm>
          <a:prstGeom prst="hexagon">
            <a:avLst>
              <a:gd name="adj" fmla="val 30493"/>
              <a:gd name="vf" fmla="val 115470"/>
            </a:avLst>
          </a:prstGeom>
          <a:gradFill>
            <a:gsLst>
              <a:gs pos="77000">
                <a:srgbClr val="016773"/>
              </a:gs>
              <a:gs pos="100000">
                <a:srgbClr val="007684"/>
              </a:gs>
            </a:gsLst>
            <a:lin ang="5400000" scaled="0"/>
          </a:gradFill>
          <a:ln>
            <a:noFill/>
          </a:ln>
          <a:effectLst>
            <a:outerShdw blurRad="698500" dist="165100" algn="l" rotWithShape="0">
              <a:srgbClr val="013F4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rot="19714174">
            <a:off x="-2503449" y="2643987"/>
            <a:ext cx="7581286" cy="4086054"/>
          </a:xfrm>
          <a:prstGeom prst="parallelogram">
            <a:avLst>
              <a:gd name="adj" fmla="val 61032"/>
            </a:avLst>
          </a:prstGeom>
          <a:solidFill>
            <a:srgbClr val="00AB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20891" y="2740372"/>
            <a:ext cx="540023" cy="1384403"/>
          </a:xfrm>
          <a:custGeom>
            <a:avLst/>
            <a:gdLst/>
            <a:ahLst/>
            <a:cxnLst/>
            <a:rect l="l" t="t" r="r" b="b"/>
            <a:pathLst>
              <a:path w="540023" h="1384403">
                <a:moveTo>
                  <a:pt x="195374" y="1232620"/>
                </a:moveTo>
                <a:lnTo>
                  <a:pt x="204155" y="1247987"/>
                </a:lnTo>
                <a:cubicBezTo>
                  <a:pt x="132445" y="1288964"/>
                  <a:pt x="80491" y="1317502"/>
                  <a:pt x="48295" y="1333600"/>
                </a:cubicBezTo>
                <a:cubicBezTo>
                  <a:pt x="42441" y="1337991"/>
                  <a:pt x="37319" y="1336527"/>
                  <a:pt x="32928" y="1329210"/>
                </a:cubicBezTo>
                <a:cubicBezTo>
                  <a:pt x="27074" y="1321892"/>
                  <a:pt x="16830" y="1305062"/>
                  <a:pt x="2195" y="1278720"/>
                </a:cubicBezTo>
                <a:cubicBezTo>
                  <a:pt x="732" y="1277256"/>
                  <a:pt x="0" y="1275793"/>
                  <a:pt x="0" y="1274329"/>
                </a:cubicBezTo>
                <a:close/>
                <a:moveTo>
                  <a:pt x="458800" y="863824"/>
                </a:moveTo>
                <a:cubicBezTo>
                  <a:pt x="460264" y="862361"/>
                  <a:pt x="463190" y="863092"/>
                  <a:pt x="467581" y="866019"/>
                </a:cubicBezTo>
                <a:cubicBezTo>
                  <a:pt x="470508" y="867483"/>
                  <a:pt x="474167" y="870410"/>
                  <a:pt x="478557" y="874800"/>
                </a:cubicBezTo>
                <a:cubicBezTo>
                  <a:pt x="500509" y="892362"/>
                  <a:pt x="515144" y="903338"/>
                  <a:pt x="522461" y="907728"/>
                </a:cubicBezTo>
                <a:cubicBezTo>
                  <a:pt x="528315" y="912119"/>
                  <a:pt x="530510" y="915778"/>
                  <a:pt x="529047" y="918705"/>
                </a:cubicBezTo>
                <a:cubicBezTo>
                  <a:pt x="529047" y="920168"/>
                  <a:pt x="526120" y="922363"/>
                  <a:pt x="520266" y="925290"/>
                </a:cubicBezTo>
                <a:cubicBezTo>
                  <a:pt x="511485" y="928217"/>
                  <a:pt x="507826" y="934071"/>
                  <a:pt x="509290" y="942852"/>
                </a:cubicBezTo>
                <a:cubicBezTo>
                  <a:pt x="509290" y="1112615"/>
                  <a:pt x="508558" y="1223839"/>
                  <a:pt x="507095" y="1276525"/>
                </a:cubicBezTo>
                <a:cubicBezTo>
                  <a:pt x="507095" y="1314575"/>
                  <a:pt x="500509" y="1336527"/>
                  <a:pt x="487338" y="1342381"/>
                </a:cubicBezTo>
                <a:cubicBezTo>
                  <a:pt x="477093" y="1351162"/>
                  <a:pt x="467581" y="1361406"/>
                  <a:pt x="458800" y="1373114"/>
                </a:cubicBezTo>
                <a:cubicBezTo>
                  <a:pt x="450019" y="1381895"/>
                  <a:pt x="442702" y="1385554"/>
                  <a:pt x="436848" y="1384090"/>
                </a:cubicBezTo>
                <a:cubicBezTo>
                  <a:pt x="432457" y="1381163"/>
                  <a:pt x="430994" y="1373846"/>
                  <a:pt x="432457" y="1362138"/>
                </a:cubicBezTo>
                <a:cubicBezTo>
                  <a:pt x="436848" y="1347503"/>
                  <a:pt x="433921" y="1337259"/>
                  <a:pt x="423677" y="1331405"/>
                </a:cubicBezTo>
                <a:cubicBezTo>
                  <a:pt x="413432" y="1321161"/>
                  <a:pt x="392212" y="1307989"/>
                  <a:pt x="360015" y="1291891"/>
                </a:cubicBezTo>
                <a:lnTo>
                  <a:pt x="366601" y="1278720"/>
                </a:lnTo>
                <a:lnTo>
                  <a:pt x="443434" y="1294086"/>
                </a:lnTo>
                <a:cubicBezTo>
                  <a:pt x="447824" y="1276525"/>
                  <a:pt x="450019" y="1152861"/>
                  <a:pt x="450019" y="923095"/>
                </a:cubicBezTo>
                <a:lnTo>
                  <a:pt x="278792" y="929681"/>
                </a:lnTo>
                <a:lnTo>
                  <a:pt x="274402" y="1221644"/>
                </a:lnTo>
                <a:cubicBezTo>
                  <a:pt x="302208" y="1173349"/>
                  <a:pt x="323428" y="1130177"/>
                  <a:pt x="338063" y="1092127"/>
                </a:cubicBezTo>
                <a:cubicBezTo>
                  <a:pt x="323428" y="1061394"/>
                  <a:pt x="305135" y="1027002"/>
                  <a:pt x="283183" y="988951"/>
                </a:cubicBezTo>
                <a:lnTo>
                  <a:pt x="296354" y="980171"/>
                </a:lnTo>
                <a:cubicBezTo>
                  <a:pt x="318306" y="1005050"/>
                  <a:pt x="337332" y="1028465"/>
                  <a:pt x="353430" y="1050417"/>
                </a:cubicBezTo>
                <a:cubicBezTo>
                  <a:pt x="357820" y="1038710"/>
                  <a:pt x="362211" y="1026270"/>
                  <a:pt x="366601" y="1013099"/>
                </a:cubicBezTo>
                <a:cubicBezTo>
                  <a:pt x="373918" y="986756"/>
                  <a:pt x="378309" y="966999"/>
                  <a:pt x="379772" y="953828"/>
                </a:cubicBezTo>
                <a:cubicBezTo>
                  <a:pt x="379772" y="947974"/>
                  <a:pt x="384163" y="947242"/>
                  <a:pt x="392944" y="951633"/>
                </a:cubicBezTo>
                <a:cubicBezTo>
                  <a:pt x="397334" y="956023"/>
                  <a:pt x="406847" y="961877"/>
                  <a:pt x="421481" y="969194"/>
                </a:cubicBezTo>
                <a:cubicBezTo>
                  <a:pt x="427335" y="972121"/>
                  <a:pt x="430994" y="974317"/>
                  <a:pt x="432457" y="975780"/>
                </a:cubicBezTo>
                <a:cubicBezTo>
                  <a:pt x="436848" y="977244"/>
                  <a:pt x="436848" y="983098"/>
                  <a:pt x="432457" y="993342"/>
                </a:cubicBezTo>
                <a:cubicBezTo>
                  <a:pt x="430994" y="997732"/>
                  <a:pt x="428067" y="1004318"/>
                  <a:pt x="423677" y="1013099"/>
                </a:cubicBezTo>
                <a:cubicBezTo>
                  <a:pt x="420750" y="1021880"/>
                  <a:pt x="417823" y="1028465"/>
                  <a:pt x="414896" y="1032856"/>
                </a:cubicBezTo>
                <a:cubicBezTo>
                  <a:pt x="406115" y="1054808"/>
                  <a:pt x="397334" y="1075297"/>
                  <a:pt x="388553" y="1094322"/>
                </a:cubicBezTo>
                <a:cubicBezTo>
                  <a:pt x="413432" y="1127982"/>
                  <a:pt x="430994" y="1153593"/>
                  <a:pt x="441238" y="1171154"/>
                </a:cubicBezTo>
                <a:cubicBezTo>
                  <a:pt x="448556" y="1182862"/>
                  <a:pt x="448556" y="1193838"/>
                  <a:pt x="441238" y="1204082"/>
                </a:cubicBezTo>
                <a:cubicBezTo>
                  <a:pt x="429531" y="1224571"/>
                  <a:pt x="417823" y="1239206"/>
                  <a:pt x="406115" y="1247987"/>
                </a:cubicBezTo>
                <a:cubicBezTo>
                  <a:pt x="391480" y="1211400"/>
                  <a:pt x="376845" y="1175545"/>
                  <a:pt x="362211" y="1140421"/>
                </a:cubicBezTo>
                <a:cubicBezTo>
                  <a:pt x="338795" y="1179935"/>
                  <a:pt x="308794" y="1216522"/>
                  <a:pt x="272207" y="1250182"/>
                </a:cubicBezTo>
                <a:lnTo>
                  <a:pt x="272207" y="1337991"/>
                </a:lnTo>
                <a:cubicBezTo>
                  <a:pt x="272207" y="1346771"/>
                  <a:pt x="269280" y="1351894"/>
                  <a:pt x="263426" y="1353357"/>
                </a:cubicBezTo>
                <a:cubicBezTo>
                  <a:pt x="248791" y="1363602"/>
                  <a:pt x="234156" y="1370919"/>
                  <a:pt x="219522" y="1375309"/>
                </a:cubicBezTo>
                <a:cubicBezTo>
                  <a:pt x="212204" y="1376773"/>
                  <a:pt x="209277" y="1373846"/>
                  <a:pt x="210741" y="1366528"/>
                </a:cubicBezTo>
                <a:cubicBezTo>
                  <a:pt x="213668" y="1307989"/>
                  <a:pt x="216595" y="1202619"/>
                  <a:pt x="219522" y="1050417"/>
                </a:cubicBezTo>
                <a:cubicBezTo>
                  <a:pt x="220985" y="1005050"/>
                  <a:pt x="221717" y="975048"/>
                  <a:pt x="221717" y="960414"/>
                </a:cubicBezTo>
                <a:cubicBezTo>
                  <a:pt x="221717" y="932608"/>
                  <a:pt x="221717" y="906265"/>
                  <a:pt x="221717" y="881386"/>
                </a:cubicBezTo>
                <a:cubicBezTo>
                  <a:pt x="221717" y="876995"/>
                  <a:pt x="222449" y="874800"/>
                  <a:pt x="223912" y="874800"/>
                </a:cubicBezTo>
                <a:cubicBezTo>
                  <a:pt x="223912" y="873337"/>
                  <a:pt x="226107" y="873337"/>
                  <a:pt x="230498" y="874800"/>
                </a:cubicBezTo>
                <a:cubicBezTo>
                  <a:pt x="242206" y="879191"/>
                  <a:pt x="259035" y="887972"/>
                  <a:pt x="280988" y="901143"/>
                </a:cubicBezTo>
                <a:lnTo>
                  <a:pt x="434653" y="894557"/>
                </a:lnTo>
                <a:cubicBezTo>
                  <a:pt x="434653" y="894557"/>
                  <a:pt x="435384" y="894557"/>
                  <a:pt x="436848" y="894557"/>
                </a:cubicBezTo>
                <a:cubicBezTo>
                  <a:pt x="445629" y="893094"/>
                  <a:pt x="450019" y="890167"/>
                  <a:pt x="450019" y="885776"/>
                </a:cubicBezTo>
                <a:cubicBezTo>
                  <a:pt x="452946" y="882849"/>
                  <a:pt x="454410" y="878459"/>
                  <a:pt x="454410" y="872605"/>
                </a:cubicBezTo>
                <a:cubicBezTo>
                  <a:pt x="455873" y="866751"/>
                  <a:pt x="457337" y="863824"/>
                  <a:pt x="458800" y="863824"/>
                </a:cubicBezTo>
                <a:close/>
                <a:moveTo>
                  <a:pt x="111956" y="857239"/>
                </a:moveTo>
                <a:cubicBezTo>
                  <a:pt x="113420" y="855775"/>
                  <a:pt x="115615" y="856507"/>
                  <a:pt x="118542" y="859434"/>
                </a:cubicBezTo>
                <a:cubicBezTo>
                  <a:pt x="120005" y="860897"/>
                  <a:pt x="123664" y="863092"/>
                  <a:pt x="129518" y="866019"/>
                </a:cubicBezTo>
                <a:cubicBezTo>
                  <a:pt x="155860" y="880654"/>
                  <a:pt x="170495" y="889435"/>
                  <a:pt x="173422" y="892362"/>
                </a:cubicBezTo>
                <a:cubicBezTo>
                  <a:pt x="177813" y="895289"/>
                  <a:pt x="177081" y="899679"/>
                  <a:pt x="171227" y="905533"/>
                </a:cubicBezTo>
                <a:cubicBezTo>
                  <a:pt x="166836" y="909924"/>
                  <a:pt x="158787" y="919436"/>
                  <a:pt x="147080" y="934071"/>
                </a:cubicBezTo>
                <a:cubicBezTo>
                  <a:pt x="110493" y="980902"/>
                  <a:pt x="81223" y="1013099"/>
                  <a:pt x="59271" y="1030660"/>
                </a:cubicBezTo>
                <a:lnTo>
                  <a:pt x="131713" y="1021880"/>
                </a:lnTo>
                <a:cubicBezTo>
                  <a:pt x="136103" y="1014562"/>
                  <a:pt x="139762" y="1007977"/>
                  <a:pt x="142689" y="1002123"/>
                </a:cubicBezTo>
                <a:cubicBezTo>
                  <a:pt x="150006" y="988951"/>
                  <a:pt x="155860" y="975048"/>
                  <a:pt x="160251" y="960414"/>
                </a:cubicBezTo>
                <a:cubicBezTo>
                  <a:pt x="161714" y="957487"/>
                  <a:pt x="163178" y="956023"/>
                  <a:pt x="164641" y="956023"/>
                </a:cubicBezTo>
                <a:cubicBezTo>
                  <a:pt x="164641" y="954560"/>
                  <a:pt x="166105" y="955292"/>
                  <a:pt x="169032" y="958218"/>
                </a:cubicBezTo>
                <a:cubicBezTo>
                  <a:pt x="193911" y="974317"/>
                  <a:pt x="209277" y="986024"/>
                  <a:pt x="215131" y="993342"/>
                </a:cubicBezTo>
                <a:cubicBezTo>
                  <a:pt x="217326" y="994074"/>
                  <a:pt x="218424" y="995537"/>
                  <a:pt x="218424" y="997732"/>
                </a:cubicBezTo>
                <a:cubicBezTo>
                  <a:pt x="218424" y="999927"/>
                  <a:pt x="217326" y="1002854"/>
                  <a:pt x="215131" y="1006513"/>
                </a:cubicBezTo>
                <a:cubicBezTo>
                  <a:pt x="212204" y="1009440"/>
                  <a:pt x="207814" y="1014562"/>
                  <a:pt x="201960" y="1021880"/>
                </a:cubicBezTo>
                <a:cubicBezTo>
                  <a:pt x="194643" y="1029197"/>
                  <a:pt x="189520" y="1035051"/>
                  <a:pt x="186593" y="1039441"/>
                </a:cubicBezTo>
                <a:cubicBezTo>
                  <a:pt x="154397" y="1084809"/>
                  <a:pt x="121469" y="1123591"/>
                  <a:pt x="87809" y="1155788"/>
                </a:cubicBezTo>
                <a:lnTo>
                  <a:pt x="190984" y="1140421"/>
                </a:lnTo>
                <a:lnTo>
                  <a:pt x="199765" y="1160178"/>
                </a:lnTo>
                <a:lnTo>
                  <a:pt x="87809" y="1199692"/>
                </a:lnTo>
                <a:cubicBezTo>
                  <a:pt x="67320" y="1208473"/>
                  <a:pt x="54149" y="1215790"/>
                  <a:pt x="48295" y="1221644"/>
                </a:cubicBezTo>
                <a:lnTo>
                  <a:pt x="15367" y="1162373"/>
                </a:lnTo>
                <a:cubicBezTo>
                  <a:pt x="34392" y="1159447"/>
                  <a:pt x="48295" y="1150666"/>
                  <a:pt x="57076" y="1136031"/>
                </a:cubicBezTo>
                <a:cubicBezTo>
                  <a:pt x="76101" y="1109688"/>
                  <a:pt x="94394" y="1083346"/>
                  <a:pt x="111956" y="1057003"/>
                </a:cubicBezTo>
                <a:lnTo>
                  <a:pt x="68052" y="1070174"/>
                </a:lnTo>
                <a:cubicBezTo>
                  <a:pt x="51954" y="1076028"/>
                  <a:pt x="39514" y="1082614"/>
                  <a:pt x="30733" y="1089931"/>
                </a:cubicBezTo>
                <a:lnTo>
                  <a:pt x="0" y="1037246"/>
                </a:lnTo>
                <a:cubicBezTo>
                  <a:pt x="13171" y="1032856"/>
                  <a:pt x="23416" y="1026270"/>
                  <a:pt x="30733" y="1017489"/>
                </a:cubicBezTo>
                <a:cubicBezTo>
                  <a:pt x="61466" y="967731"/>
                  <a:pt x="82687" y="928949"/>
                  <a:pt x="94394" y="901143"/>
                </a:cubicBezTo>
                <a:cubicBezTo>
                  <a:pt x="101712" y="885045"/>
                  <a:pt x="106834" y="871873"/>
                  <a:pt x="109761" y="861629"/>
                </a:cubicBezTo>
                <a:cubicBezTo>
                  <a:pt x="111224" y="858702"/>
                  <a:pt x="111956" y="857239"/>
                  <a:pt x="111956" y="857239"/>
                </a:cubicBezTo>
                <a:close/>
                <a:moveTo>
                  <a:pt x="498314" y="233425"/>
                </a:moveTo>
                <a:cubicBezTo>
                  <a:pt x="501241" y="236352"/>
                  <a:pt x="504900" y="240011"/>
                  <a:pt x="509290" y="244402"/>
                </a:cubicBezTo>
                <a:cubicBezTo>
                  <a:pt x="518071" y="254646"/>
                  <a:pt x="524656" y="261231"/>
                  <a:pt x="529047" y="264158"/>
                </a:cubicBezTo>
                <a:cubicBezTo>
                  <a:pt x="531974" y="267085"/>
                  <a:pt x="532706" y="270012"/>
                  <a:pt x="531242" y="272939"/>
                </a:cubicBezTo>
                <a:cubicBezTo>
                  <a:pt x="529779" y="274403"/>
                  <a:pt x="526852" y="275135"/>
                  <a:pt x="522461" y="275135"/>
                </a:cubicBezTo>
                <a:cubicBezTo>
                  <a:pt x="510753" y="273671"/>
                  <a:pt x="490997" y="273671"/>
                  <a:pt x="463190" y="275135"/>
                </a:cubicBezTo>
                <a:cubicBezTo>
                  <a:pt x="445629" y="275135"/>
                  <a:pt x="431726" y="275135"/>
                  <a:pt x="421481" y="275135"/>
                </a:cubicBezTo>
                <a:lnTo>
                  <a:pt x="381968" y="277330"/>
                </a:lnTo>
                <a:cubicBezTo>
                  <a:pt x="387821" y="278793"/>
                  <a:pt x="390017" y="280988"/>
                  <a:pt x="388553" y="283915"/>
                </a:cubicBezTo>
                <a:lnTo>
                  <a:pt x="388553" y="336601"/>
                </a:lnTo>
                <a:lnTo>
                  <a:pt x="436848" y="334405"/>
                </a:lnTo>
                <a:cubicBezTo>
                  <a:pt x="442702" y="332942"/>
                  <a:pt x="452214" y="331478"/>
                  <a:pt x="465386" y="330015"/>
                </a:cubicBezTo>
                <a:cubicBezTo>
                  <a:pt x="478557" y="328551"/>
                  <a:pt x="487338" y="327820"/>
                  <a:pt x="491728" y="327820"/>
                </a:cubicBezTo>
                <a:cubicBezTo>
                  <a:pt x="500509" y="336601"/>
                  <a:pt x="508558" y="344650"/>
                  <a:pt x="515876" y="351967"/>
                </a:cubicBezTo>
                <a:cubicBezTo>
                  <a:pt x="518803" y="354894"/>
                  <a:pt x="520266" y="357089"/>
                  <a:pt x="520266" y="358553"/>
                </a:cubicBezTo>
                <a:cubicBezTo>
                  <a:pt x="518803" y="360016"/>
                  <a:pt x="515876" y="360748"/>
                  <a:pt x="511485" y="360748"/>
                </a:cubicBezTo>
                <a:cubicBezTo>
                  <a:pt x="492460" y="360748"/>
                  <a:pt x="475630" y="361480"/>
                  <a:pt x="460995" y="362943"/>
                </a:cubicBezTo>
                <a:lnTo>
                  <a:pt x="388553" y="367334"/>
                </a:lnTo>
                <a:lnTo>
                  <a:pt x="388553" y="446361"/>
                </a:lnTo>
                <a:cubicBezTo>
                  <a:pt x="426604" y="452215"/>
                  <a:pt x="477093" y="452947"/>
                  <a:pt x="540023" y="448556"/>
                </a:cubicBezTo>
                <a:lnTo>
                  <a:pt x="537828" y="463923"/>
                </a:lnTo>
                <a:cubicBezTo>
                  <a:pt x="523193" y="472704"/>
                  <a:pt x="507095" y="487339"/>
                  <a:pt x="489533" y="507827"/>
                </a:cubicBezTo>
                <a:cubicBezTo>
                  <a:pt x="485143" y="518072"/>
                  <a:pt x="475630" y="521730"/>
                  <a:pt x="460995" y="518803"/>
                </a:cubicBezTo>
                <a:cubicBezTo>
                  <a:pt x="358552" y="518803"/>
                  <a:pt x="289769" y="483680"/>
                  <a:pt x="254645" y="413433"/>
                </a:cubicBezTo>
                <a:cubicBezTo>
                  <a:pt x="235620" y="463191"/>
                  <a:pt x="200496" y="503437"/>
                  <a:pt x="149275" y="534170"/>
                </a:cubicBezTo>
                <a:lnTo>
                  <a:pt x="140494" y="525389"/>
                </a:lnTo>
                <a:cubicBezTo>
                  <a:pt x="172690" y="477094"/>
                  <a:pt x="193911" y="425141"/>
                  <a:pt x="204155" y="369529"/>
                </a:cubicBezTo>
                <a:cubicBezTo>
                  <a:pt x="208546" y="346113"/>
                  <a:pt x="210741" y="325624"/>
                  <a:pt x="210741" y="308063"/>
                </a:cubicBezTo>
                <a:cubicBezTo>
                  <a:pt x="210741" y="303672"/>
                  <a:pt x="211473" y="301477"/>
                  <a:pt x="212936" y="301477"/>
                </a:cubicBezTo>
                <a:cubicBezTo>
                  <a:pt x="214399" y="300014"/>
                  <a:pt x="217326" y="300014"/>
                  <a:pt x="221717" y="301477"/>
                </a:cubicBezTo>
                <a:cubicBezTo>
                  <a:pt x="239279" y="307331"/>
                  <a:pt x="256840" y="313185"/>
                  <a:pt x="274402" y="319039"/>
                </a:cubicBezTo>
                <a:cubicBezTo>
                  <a:pt x="278792" y="323429"/>
                  <a:pt x="280256" y="327820"/>
                  <a:pt x="278792" y="332210"/>
                </a:cubicBezTo>
                <a:cubicBezTo>
                  <a:pt x="278792" y="335137"/>
                  <a:pt x="276597" y="342454"/>
                  <a:pt x="272207" y="354162"/>
                </a:cubicBezTo>
                <a:cubicBezTo>
                  <a:pt x="267816" y="367334"/>
                  <a:pt x="264889" y="376846"/>
                  <a:pt x="263426" y="382700"/>
                </a:cubicBezTo>
                <a:cubicBezTo>
                  <a:pt x="280988" y="401725"/>
                  <a:pt x="300745" y="416360"/>
                  <a:pt x="322697" y="426604"/>
                </a:cubicBezTo>
                <a:lnTo>
                  <a:pt x="322697" y="279525"/>
                </a:lnTo>
                <a:lnTo>
                  <a:pt x="285378" y="279525"/>
                </a:lnTo>
                <a:cubicBezTo>
                  <a:pt x="266353" y="279525"/>
                  <a:pt x="238547" y="280988"/>
                  <a:pt x="201960" y="283915"/>
                </a:cubicBezTo>
                <a:lnTo>
                  <a:pt x="180008" y="250987"/>
                </a:lnTo>
                <a:cubicBezTo>
                  <a:pt x="194643" y="250987"/>
                  <a:pt x="218790" y="250255"/>
                  <a:pt x="252450" y="248792"/>
                </a:cubicBezTo>
                <a:cubicBezTo>
                  <a:pt x="265621" y="248792"/>
                  <a:pt x="273670" y="248792"/>
                  <a:pt x="276597" y="248792"/>
                </a:cubicBezTo>
                <a:lnTo>
                  <a:pt x="406115" y="244402"/>
                </a:lnTo>
                <a:cubicBezTo>
                  <a:pt x="409042" y="244402"/>
                  <a:pt x="413432" y="244402"/>
                  <a:pt x="419286" y="244402"/>
                </a:cubicBezTo>
                <a:cubicBezTo>
                  <a:pt x="457337" y="241475"/>
                  <a:pt x="483679" y="237816"/>
                  <a:pt x="498314" y="233425"/>
                </a:cubicBezTo>
                <a:close/>
                <a:moveTo>
                  <a:pt x="377577" y="136836"/>
                </a:moveTo>
                <a:lnTo>
                  <a:pt x="289769" y="141226"/>
                </a:lnTo>
                <a:lnTo>
                  <a:pt x="289769" y="178545"/>
                </a:lnTo>
                <a:lnTo>
                  <a:pt x="384163" y="174155"/>
                </a:lnTo>
                <a:cubicBezTo>
                  <a:pt x="395871" y="174155"/>
                  <a:pt x="406115" y="173423"/>
                  <a:pt x="414896" y="171959"/>
                </a:cubicBezTo>
                <a:lnTo>
                  <a:pt x="414896" y="136836"/>
                </a:lnTo>
                <a:cubicBezTo>
                  <a:pt x="406115" y="136836"/>
                  <a:pt x="393675" y="136836"/>
                  <a:pt x="377577" y="136836"/>
                </a:cubicBezTo>
                <a:close/>
                <a:moveTo>
                  <a:pt x="417091" y="68784"/>
                </a:moveTo>
                <a:lnTo>
                  <a:pt x="289769" y="73175"/>
                </a:lnTo>
                <a:lnTo>
                  <a:pt x="289769" y="112689"/>
                </a:lnTo>
                <a:lnTo>
                  <a:pt x="370991" y="108298"/>
                </a:lnTo>
                <a:cubicBezTo>
                  <a:pt x="375382" y="108298"/>
                  <a:pt x="381968" y="107566"/>
                  <a:pt x="390748" y="106103"/>
                </a:cubicBezTo>
                <a:cubicBezTo>
                  <a:pt x="398066" y="106103"/>
                  <a:pt x="403188" y="106103"/>
                  <a:pt x="406115" y="106103"/>
                </a:cubicBezTo>
                <a:cubicBezTo>
                  <a:pt x="409042" y="110493"/>
                  <a:pt x="412701" y="114884"/>
                  <a:pt x="417091" y="119274"/>
                </a:cubicBezTo>
                <a:close/>
                <a:moveTo>
                  <a:pt x="423677" y="11709"/>
                </a:moveTo>
                <a:cubicBezTo>
                  <a:pt x="425140" y="10245"/>
                  <a:pt x="428067" y="10977"/>
                  <a:pt x="432457" y="13904"/>
                </a:cubicBezTo>
                <a:cubicBezTo>
                  <a:pt x="439775" y="19758"/>
                  <a:pt x="451483" y="28539"/>
                  <a:pt x="467581" y="40247"/>
                </a:cubicBezTo>
                <a:cubicBezTo>
                  <a:pt x="480752" y="47564"/>
                  <a:pt x="488801" y="52686"/>
                  <a:pt x="491728" y="55613"/>
                </a:cubicBezTo>
                <a:cubicBezTo>
                  <a:pt x="497582" y="60003"/>
                  <a:pt x="500509" y="63662"/>
                  <a:pt x="500509" y="66589"/>
                </a:cubicBezTo>
                <a:cubicBezTo>
                  <a:pt x="500509" y="69516"/>
                  <a:pt x="497582" y="71711"/>
                  <a:pt x="491728" y="73175"/>
                </a:cubicBezTo>
                <a:cubicBezTo>
                  <a:pt x="482947" y="76102"/>
                  <a:pt x="479289" y="81956"/>
                  <a:pt x="480752" y="90736"/>
                </a:cubicBezTo>
                <a:cubicBezTo>
                  <a:pt x="479289" y="106835"/>
                  <a:pt x="478557" y="141226"/>
                  <a:pt x="478557" y="193912"/>
                </a:cubicBezTo>
                <a:cubicBezTo>
                  <a:pt x="478557" y="198302"/>
                  <a:pt x="477825" y="201229"/>
                  <a:pt x="476362" y="202692"/>
                </a:cubicBezTo>
                <a:cubicBezTo>
                  <a:pt x="467581" y="207083"/>
                  <a:pt x="450019" y="212937"/>
                  <a:pt x="423677" y="220254"/>
                </a:cubicBezTo>
                <a:cubicBezTo>
                  <a:pt x="416359" y="221718"/>
                  <a:pt x="413432" y="219522"/>
                  <a:pt x="414896" y="213668"/>
                </a:cubicBezTo>
                <a:lnTo>
                  <a:pt x="414896" y="202692"/>
                </a:lnTo>
                <a:cubicBezTo>
                  <a:pt x="407578" y="202692"/>
                  <a:pt x="399529" y="202692"/>
                  <a:pt x="390748" y="202692"/>
                </a:cubicBezTo>
                <a:lnTo>
                  <a:pt x="289769" y="207083"/>
                </a:lnTo>
                <a:cubicBezTo>
                  <a:pt x="289769" y="212937"/>
                  <a:pt x="288305" y="216595"/>
                  <a:pt x="285378" y="218059"/>
                </a:cubicBezTo>
                <a:cubicBezTo>
                  <a:pt x="266353" y="225376"/>
                  <a:pt x="248791" y="230498"/>
                  <a:pt x="232693" y="233425"/>
                </a:cubicBezTo>
                <a:cubicBezTo>
                  <a:pt x="229766" y="234889"/>
                  <a:pt x="227571" y="234889"/>
                  <a:pt x="226107" y="233425"/>
                </a:cubicBezTo>
                <a:cubicBezTo>
                  <a:pt x="226107" y="233425"/>
                  <a:pt x="226107" y="231962"/>
                  <a:pt x="226107" y="229035"/>
                </a:cubicBezTo>
                <a:cubicBezTo>
                  <a:pt x="226107" y="218791"/>
                  <a:pt x="226107" y="196839"/>
                  <a:pt x="226107" y="163179"/>
                </a:cubicBezTo>
                <a:cubicBezTo>
                  <a:pt x="227571" y="123665"/>
                  <a:pt x="228302" y="95859"/>
                  <a:pt x="228302" y="79760"/>
                </a:cubicBezTo>
                <a:cubicBezTo>
                  <a:pt x="228302" y="63662"/>
                  <a:pt x="228302" y="47564"/>
                  <a:pt x="228302" y="31466"/>
                </a:cubicBezTo>
                <a:cubicBezTo>
                  <a:pt x="226839" y="27075"/>
                  <a:pt x="226839" y="24148"/>
                  <a:pt x="228302" y="22685"/>
                </a:cubicBezTo>
                <a:cubicBezTo>
                  <a:pt x="229766" y="21221"/>
                  <a:pt x="231961" y="21221"/>
                  <a:pt x="234888" y="22685"/>
                </a:cubicBezTo>
                <a:cubicBezTo>
                  <a:pt x="243669" y="25612"/>
                  <a:pt x="258304" y="31466"/>
                  <a:pt x="278792" y="40247"/>
                </a:cubicBezTo>
                <a:cubicBezTo>
                  <a:pt x="283183" y="41710"/>
                  <a:pt x="286842" y="43173"/>
                  <a:pt x="289769" y="44637"/>
                </a:cubicBezTo>
                <a:lnTo>
                  <a:pt x="406115" y="40247"/>
                </a:lnTo>
                <a:cubicBezTo>
                  <a:pt x="410505" y="40247"/>
                  <a:pt x="414164" y="38051"/>
                  <a:pt x="417091" y="33661"/>
                </a:cubicBezTo>
                <a:cubicBezTo>
                  <a:pt x="420018" y="29270"/>
                  <a:pt x="421481" y="24148"/>
                  <a:pt x="421481" y="18294"/>
                </a:cubicBezTo>
                <a:cubicBezTo>
                  <a:pt x="422945" y="13904"/>
                  <a:pt x="423677" y="11709"/>
                  <a:pt x="423677" y="11709"/>
                </a:cubicBezTo>
                <a:close/>
                <a:moveTo>
                  <a:pt x="83418" y="733"/>
                </a:moveTo>
                <a:cubicBezTo>
                  <a:pt x="84882" y="-731"/>
                  <a:pt x="88540" y="1"/>
                  <a:pt x="94394" y="2928"/>
                </a:cubicBezTo>
                <a:cubicBezTo>
                  <a:pt x="114883" y="8782"/>
                  <a:pt x="132445" y="16099"/>
                  <a:pt x="147080" y="24880"/>
                </a:cubicBezTo>
                <a:cubicBezTo>
                  <a:pt x="151470" y="26343"/>
                  <a:pt x="153665" y="30002"/>
                  <a:pt x="153665" y="35856"/>
                </a:cubicBezTo>
                <a:cubicBezTo>
                  <a:pt x="152202" y="46100"/>
                  <a:pt x="151470" y="65857"/>
                  <a:pt x="151470" y="95127"/>
                </a:cubicBezTo>
                <a:lnTo>
                  <a:pt x="151470" y="123665"/>
                </a:lnTo>
                <a:cubicBezTo>
                  <a:pt x="166105" y="120738"/>
                  <a:pt x="180008" y="118543"/>
                  <a:pt x="193179" y="117079"/>
                </a:cubicBezTo>
                <a:cubicBezTo>
                  <a:pt x="201960" y="127323"/>
                  <a:pt x="210009" y="136104"/>
                  <a:pt x="217326" y="143422"/>
                </a:cubicBezTo>
                <a:cubicBezTo>
                  <a:pt x="218790" y="146349"/>
                  <a:pt x="219522" y="148544"/>
                  <a:pt x="219522" y="150007"/>
                </a:cubicBezTo>
                <a:cubicBezTo>
                  <a:pt x="218058" y="151471"/>
                  <a:pt x="215131" y="152202"/>
                  <a:pt x="210741" y="152202"/>
                </a:cubicBezTo>
                <a:cubicBezTo>
                  <a:pt x="187325" y="152202"/>
                  <a:pt x="168300" y="152934"/>
                  <a:pt x="153665" y="154398"/>
                </a:cubicBezTo>
                <a:lnTo>
                  <a:pt x="151470" y="154398"/>
                </a:lnTo>
                <a:cubicBezTo>
                  <a:pt x="151470" y="179277"/>
                  <a:pt x="151470" y="204888"/>
                  <a:pt x="151470" y="231230"/>
                </a:cubicBezTo>
                <a:lnTo>
                  <a:pt x="206350" y="211473"/>
                </a:lnTo>
                <a:lnTo>
                  <a:pt x="212936" y="222449"/>
                </a:lnTo>
                <a:cubicBezTo>
                  <a:pt x="195374" y="235621"/>
                  <a:pt x="174886" y="250255"/>
                  <a:pt x="151470" y="266354"/>
                </a:cubicBezTo>
                <a:cubicBezTo>
                  <a:pt x="151470" y="279525"/>
                  <a:pt x="151470" y="291965"/>
                  <a:pt x="151470" y="303672"/>
                </a:cubicBezTo>
                <a:cubicBezTo>
                  <a:pt x="150006" y="375383"/>
                  <a:pt x="145616" y="419287"/>
                  <a:pt x="138299" y="435385"/>
                </a:cubicBezTo>
                <a:cubicBezTo>
                  <a:pt x="128054" y="467582"/>
                  <a:pt x="110493" y="496119"/>
                  <a:pt x="85614" y="520999"/>
                </a:cubicBezTo>
                <a:cubicBezTo>
                  <a:pt x="73906" y="531243"/>
                  <a:pt x="65857" y="534902"/>
                  <a:pt x="61466" y="531975"/>
                </a:cubicBezTo>
                <a:cubicBezTo>
                  <a:pt x="57076" y="529048"/>
                  <a:pt x="57076" y="520267"/>
                  <a:pt x="61466" y="505632"/>
                </a:cubicBezTo>
                <a:cubicBezTo>
                  <a:pt x="64393" y="490997"/>
                  <a:pt x="62198" y="480021"/>
                  <a:pt x="54881" y="472704"/>
                </a:cubicBezTo>
                <a:cubicBezTo>
                  <a:pt x="46100" y="460996"/>
                  <a:pt x="29270" y="444898"/>
                  <a:pt x="4391" y="424409"/>
                </a:cubicBezTo>
                <a:lnTo>
                  <a:pt x="13171" y="413433"/>
                </a:lnTo>
                <a:lnTo>
                  <a:pt x="74637" y="435385"/>
                </a:lnTo>
                <a:cubicBezTo>
                  <a:pt x="79028" y="410506"/>
                  <a:pt x="82687" y="370260"/>
                  <a:pt x="85614" y="314648"/>
                </a:cubicBezTo>
                <a:cubicBezTo>
                  <a:pt x="82687" y="316112"/>
                  <a:pt x="78296" y="319039"/>
                  <a:pt x="72442" y="323429"/>
                </a:cubicBezTo>
                <a:cubicBezTo>
                  <a:pt x="63661" y="329283"/>
                  <a:pt x="57076" y="333674"/>
                  <a:pt x="52685" y="336601"/>
                </a:cubicBezTo>
                <a:cubicBezTo>
                  <a:pt x="48295" y="339527"/>
                  <a:pt x="44636" y="339527"/>
                  <a:pt x="41709" y="336601"/>
                </a:cubicBezTo>
                <a:cubicBezTo>
                  <a:pt x="41709" y="338064"/>
                  <a:pt x="40977" y="338064"/>
                  <a:pt x="39514" y="336601"/>
                </a:cubicBezTo>
                <a:cubicBezTo>
                  <a:pt x="38051" y="333674"/>
                  <a:pt x="35124" y="330015"/>
                  <a:pt x="30733" y="325624"/>
                </a:cubicBezTo>
                <a:cubicBezTo>
                  <a:pt x="17562" y="308063"/>
                  <a:pt x="8781" y="293428"/>
                  <a:pt x="4391" y="281720"/>
                </a:cubicBezTo>
                <a:lnTo>
                  <a:pt x="85614" y="253182"/>
                </a:lnTo>
                <a:cubicBezTo>
                  <a:pt x="85614" y="222449"/>
                  <a:pt x="85614" y="190985"/>
                  <a:pt x="85614" y="158788"/>
                </a:cubicBezTo>
                <a:lnTo>
                  <a:pt x="74637" y="158788"/>
                </a:lnTo>
                <a:cubicBezTo>
                  <a:pt x="57076" y="161715"/>
                  <a:pt x="40977" y="163179"/>
                  <a:pt x="26343" y="163179"/>
                </a:cubicBezTo>
                <a:lnTo>
                  <a:pt x="6586" y="132446"/>
                </a:lnTo>
                <a:cubicBezTo>
                  <a:pt x="15367" y="132446"/>
                  <a:pt x="27806" y="131714"/>
                  <a:pt x="43904" y="130250"/>
                </a:cubicBezTo>
                <a:cubicBezTo>
                  <a:pt x="54149" y="130250"/>
                  <a:pt x="61466" y="130250"/>
                  <a:pt x="65857" y="130250"/>
                </a:cubicBezTo>
                <a:lnTo>
                  <a:pt x="85614" y="128055"/>
                </a:lnTo>
                <a:lnTo>
                  <a:pt x="85614" y="95127"/>
                </a:lnTo>
                <a:cubicBezTo>
                  <a:pt x="85614" y="55613"/>
                  <a:pt x="84882" y="27807"/>
                  <a:pt x="83418" y="11709"/>
                </a:cubicBezTo>
                <a:cubicBezTo>
                  <a:pt x="81955" y="5855"/>
                  <a:pt x="81955" y="2196"/>
                  <a:pt x="83418" y="733"/>
                </a:cubicBezTo>
                <a:close/>
              </a:path>
            </a:pathLst>
          </a:custGeom>
          <a:solidFill>
            <a:schemeClr val="bg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dirty="0">
              <a:solidFill>
                <a:schemeClr val="bg1"/>
              </a:solidFill>
              <a:effectLst>
                <a:outerShdw blurRad="38100" dist="38100" dir="2700000" algn="tl">
                  <a:srgbClr val="000000">
                    <a:alpha val="43137"/>
                  </a:srgbClr>
                </a:outerShdw>
              </a:effectLst>
              <a:latin typeface="方正颜宋简体_中" panose="02000000000000000000" pitchFamily="2" charset="-122"/>
              <a:ea typeface="方正颜宋简体_中" panose="02000000000000000000" pitchFamily="2" charset="-122"/>
              <a:cs typeface="方正颜宋简体_中" panose="02000000000000000000" pitchFamily="2" charset="-122"/>
            </a:endParaRPr>
          </a:p>
        </p:txBody>
      </p:sp>
      <p:sp>
        <p:nvSpPr>
          <p:cNvPr id="9" name="文本框 8"/>
          <p:cNvSpPr txBox="1"/>
          <p:nvPr/>
        </p:nvSpPr>
        <p:spPr>
          <a:xfrm>
            <a:off x="4982315" y="771381"/>
            <a:ext cx="3871444" cy="5315238"/>
          </a:xfrm>
          <a:prstGeom prst="rect">
            <a:avLst/>
          </a:prstGeom>
          <a:noFill/>
        </p:spPr>
        <p:txBody>
          <a:bodyPr wrap="square" tIns="0" rtlCol="0">
            <a:spAutoFit/>
          </a:bodyPr>
          <a:lstStyle/>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6.1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问题引入</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6.2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优先级队列的定义</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6.3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二叉堆</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a:t>
            </a: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6.4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多叉堆</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a:t>
            </a: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6.5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可并堆</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6.6</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   优先级队列应用</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a:t>
            </a: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6.7</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   拓展延伸</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a:t>
            </a: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6.8</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   应用场景</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12" presetClass="entr" presetSubtype="2"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ppt_x</p:attrName>
                                        </p:attrNameLst>
                                      </p:cBhvr>
                                      <p:tavLst>
                                        <p:tav tm="0">
                                          <p:val>
                                            <p:strVal val="#ppt_x+#ppt_w*1.125000"/>
                                          </p:val>
                                        </p:tav>
                                        <p:tav tm="100000">
                                          <p:val>
                                            <p:strVal val="#ppt_x"/>
                                          </p:val>
                                        </p:tav>
                                      </p:tavLst>
                                    </p:anim>
                                    <p:animEffect transition="in" filter="wipe(left)">
                                      <p:cBhvr>
                                        <p:cTn id="16" dur="500"/>
                                        <p:tgtEl>
                                          <p:spTgt spid="11"/>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10" presetClass="entr" presetSubtype="0" fill="hold" grpId="0" nodeType="withEffect">
                                  <p:stCondLst>
                                    <p:cond delay="1000"/>
                                  </p:stCondLst>
                                  <p:iterate type="wd">
                                    <p:tmPct val="10000"/>
                                  </p:iterate>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11"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二叉堆的快速建堆操作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6.3 </a:t>
            </a:r>
            <a:r>
              <a:rPr lang="zh-CN" altLang="en-US" dirty="0"/>
              <a:t>二叉堆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noAutofit/>
              </a:bodyPr>
              <a:lstStyle/>
              <a:p>
                <a:r>
                  <a:rPr lang="zh-CN" altLang="en-US" b="1" dirty="0">
                    <a:solidFill>
                      <a:srgbClr val="009999"/>
                    </a:solidFill>
                  </a:rPr>
                  <a:t>快速建堆</a:t>
                </a:r>
                <a:r>
                  <a:rPr lang="zh-CN" altLang="en-US" dirty="0"/>
                  <a:t>操作：</a:t>
                </a:r>
                <a:endParaRPr lang="en-US" altLang="zh-CN" dirty="0"/>
              </a:p>
              <a:p>
                <a:r>
                  <a:rPr lang="zh-CN" altLang="en-US" dirty="0"/>
                  <a:t>也可以用逐个下调的方式把它们转化为一个堆。由于可以把叶结点跳过（？），因此是从最后一个有叶子的结点（大概是一半的位置）开始操作，算法如下所示。</a:t>
                </a:r>
                <a:endParaRPr lang="en-US" altLang="zh-CN" dirty="0"/>
              </a:p>
              <a:p>
                <a:endParaRPr lang="en-US" dirty="0"/>
              </a:p>
              <a:p>
                <a:endParaRPr lang="en-US" dirty="0"/>
              </a:p>
              <a:p>
                <a:endParaRPr lang="en-US" dirty="0"/>
              </a:p>
              <a:p>
                <a:endParaRPr lang="en-US" dirty="0"/>
              </a:p>
              <a:p>
                <a:endParaRPr lang="en-US" dirty="0"/>
              </a:p>
              <a:p>
                <a:r>
                  <a:rPr lang="zh-CN" altLang="en-US" dirty="0"/>
                  <a:t>和</a:t>
                </a:r>
                <a:r>
                  <a:rPr lang="en-US" dirty="0" err="1"/>
                  <a:t>MakeHeapUp</a:t>
                </a:r>
                <a:r>
                  <a:rPr lang="zh-CN" altLang="en-US" dirty="0"/>
                  <a:t>相比，这样做的好处是在</a:t>
                </a:r>
                <a:r>
                  <a:rPr lang="en-US" dirty="0" err="1"/>
                  <a:t>MakeHeapDown</a:t>
                </a:r>
                <a:r>
                  <a:rPr lang="zh-CN" altLang="en-US" dirty="0"/>
                  <a:t>中有将近一半结点的下调操作只需要</a:t>
                </a:r>
                <a:r>
                  <a:rPr lang="en-US" dirty="0"/>
                  <a:t>O(1)</a:t>
                </a:r>
                <a:r>
                  <a:rPr lang="zh-CN" altLang="en-US" dirty="0"/>
                  <a:t>的时间，因此更加高效。具体分析如下：</a:t>
                </a:r>
              </a:p>
              <a:p>
                <a:pPr/>
                <a14:m>
                  <m:oMathPara xmlns:m="http://schemas.openxmlformats.org/officeDocument/2006/math">
                    <m:oMathParaPr>
                      <m:jc m:val="centerGroup"/>
                    </m:oMathParaPr>
                    <m:oMath xmlns:m="http://schemas.openxmlformats.org/officeDocument/2006/math">
                      <m:nary>
                        <m:naryPr>
                          <m:chr m:val="∑"/>
                          <m:limLoc m:val="undOvr"/>
                          <m:ctrlPr>
                            <a:rPr lang="zh-CN" altLang="zh-CN" sz="1800" i="1" kern="100" smtClean="0">
                              <a:effectLst/>
                              <a:latin typeface="Cambria Math" panose="02040503050406030204" pitchFamily="18" charset="0"/>
                              <a:ea typeface="Cambria Math" panose="02040503050406030204" pitchFamily="18" charset="0"/>
                            </a:rPr>
                          </m:ctrlPr>
                        </m:naryPr>
                        <m:sub>
                          <m:r>
                            <a:rPr lang="en-US" altLang="zh-CN" sz="1800" i="1" kern="100">
                              <a:effectLst/>
                              <a:latin typeface="Cambria Math" panose="02040503050406030204" pitchFamily="18" charset="0"/>
                              <a:ea typeface="宋体" panose="02010600030101010101" pitchFamily="2" charset="-122"/>
                            </a:rPr>
                            <m:t>𝑘</m:t>
                          </m:r>
                          <m:r>
                            <a:rPr lang="en-US" altLang="zh-CN" sz="1800"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0</m:t>
                          </m:r>
                        </m:sub>
                        <m:sup>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log</m:t>
                          </m:r>
                          <m:r>
                            <a:rPr lang="en-US" altLang="zh-CN" sz="1800" i="1" kern="100">
                              <a:effectLst/>
                              <a:latin typeface="Cambria Math" panose="02040503050406030204" pitchFamily="18" charset="0"/>
                              <a:ea typeface="宋体" panose="02010600030101010101" pitchFamily="2" charset="-122"/>
                            </a:rPr>
                            <m:t>𝑛</m:t>
                          </m:r>
                          <m:r>
                            <a:rPr lang="en-US" altLang="zh-CN" sz="1800" kern="100">
                              <a:effectLst/>
                              <a:latin typeface="Cambria Math" panose="02040503050406030204" pitchFamily="18" charset="0"/>
                              <a:ea typeface="宋体" panose="02010600030101010101" pitchFamily="2" charset="-122"/>
                            </a:rPr>
                            <m:t>⌋</m:t>
                          </m:r>
                        </m:sup>
                        <m:e>
                          <m:f>
                            <m:fPr>
                              <m:ctrlPr>
                                <a:rPr lang="zh-CN" altLang="zh-CN" sz="1800" i="1" kern="100">
                                  <a:effectLst/>
                                  <a:latin typeface="Cambria Math" panose="02040503050406030204" pitchFamily="18" charset="0"/>
                                  <a:ea typeface="Cambria Math" panose="02040503050406030204" pitchFamily="18" charset="0"/>
                                </a:rPr>
                              </m:ctrlPr>
                            </m:fPr>
                            <m:num>
                              <m:r>
                                <a:rPr lang="en-US" altLang="zh-CN" sz="1800" i="1" kern="100">
                                  <a:effectLst/>
                                  <a:latin typeface="Cambria Math" panose="02040503050406030204" pitchFamily="18" charset="0"/>
                                  <a:ea typeface="宋体" panose="02010600030101010101" pitchFamily="2" charset="-122"/>
                                </a:rPr>
                                <m:t>𝑛</m:t>
                              </m:r>
                            </m:num>
                            <m:den>
                              <m:sSup>
                                <m:sSupPr>
                                  <m:ctrlPr>
                                    <a:rPr lang="zh-CN" altLang="zh-CN" sz="1800" i="1" kern="100">
                                      <a:effectLst/>
                                      <a:latin typeface="Cambria Math" panose="02040503050406030204" pitchFamily="18" charset="0"/>
                                      <a:ea typeface="Cambria Math" panose="02040503050406030204" pitchFamily="18" charset="0"/>
                                    </a:rPr>
                                  </m:ctrlPr>
                                </m:sSupPr>
                                <m:e>
                                  <m:r>
                                    <a:rPr lang="en-US" altLang="zh-CN" sz="1800" i="1" kern="100">
                                      <a:effectLst/>
                                      <a:latin typeface="Cambria Math" panose="02040503050406030204" pitchFamily="18" charset="0"/>
                                      <a:ea typeface="宋体" panose="02010600030101010101" pitchFamily="2" charset="-122"/>
                                    </a:rPr>
                                    <m:t>2</m:t>
                                  </m:r>
                                </m:e>
                                <m:sup>
                                  <m:r>
                                    <a:rPr lang="en-US" altLang="zh-CN" sz="1800" i="1" kern="100">
                                      <a:effectLst/>
                                      <a:latin typeface="Cambria Math" panose="02040503050406030204" pitchFamily="18" charset="0"/>
                                      <a:ea typeface="宋体" panose="02010600030101010101" pitchFamily="2" charset="-122"/>
                                    </a:rPr>
                                    <m:t>𝑘</m:t>
                                  </m:r>
                                </m:sup>
                              </m:sSup>
                            </m:den>
                          </m:f>
                        </m:e>
                      </m:nary>
                      <m:r>
                        <a:rPr lang="en-US" altLang="zh-CN" sz="1800" i="1" kern="100">
                          <a:effectLst/>
                          <a:latin typeface="Cambria Math" panose="02040503050406030204" pitchFamily="18" charset="0"/>
                          <a:ea typeface="宋体" panose="02010600030101010101" pitchFamily="2" charset="-122"/>
                        </a:rPr>
                        <m:t>𝑂</m:t>
                      </m:r>
                      <m:d>
                        <m:dPr>
                          <m:ctrlPr>
                            <a:rPr lang="zh-CN" altLang="zh-CN" sz="1800" i="1" kern="100">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rPr>
                            <m:t>𝑘</m:t>
                          </m:r>
                        </m:e>
                      </m:d>
                      <m:r>
                        <a:rPr lang="en-US" altLang="zh-CN" sz="1800"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𝑂</m:t>
                      </m:r>
                      <m:d>
                        <m:dPr>
                          <m:ctrlPr>
                            <a:rPr lang="zh-CN" altLang="zh-CN" sz="1800" i="1" kern="100">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rPr>
                            <m:t>𝑛</m:t>
                          </m:r>
                          <m:nary>
                            <m:naryPr>
                              <m:chr m:val="∑"/>
                              <m:limLoc m:val="undOvr"/>
                              <m:ctrlPr>
                                <a:rPr lang="zh-CN" altLang="zh-CN" sz="1800" i="1" kern="100">
                                  <a:effectLst/>
                                  <a:latin typeface="Cambria Math" panose="02040503050406030204" pitchFamily="18" charset="0"/>
                                  <a:ea typeface="Cambria Math" panose="02040503050406030204" pitchFamily="18" charset="0"/>
                                </a:rPr>
                              </m:ctrlPr>
                            </m:naryPr>
                            <m:sub>
                              <m:r>
                                <a:rPr lang="en-US" altLang="zh-CN" sz="1800" i="1" kern="100">
                                  <a:effectLst/>
                                  <a:latin typeface="Cambria Math" panose="02040503050406030204" pitchFamily="18" charset="0"/>
                                  <a:ea typeface="宋体" panose="02010600030101010101" pitchFamily="2" charset="-122"/>
                                </a:rPr>
                                <m:t>𝑘</m:t>
                              </m:r>
                              <m:r>
                                <a:rPr lang="en-US" altLang="zh-CN" sz="1800"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0</m:t>
                              </m:r>
                            </m:sub>
                            <m:sup>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log</m:t>
                              </m:r>
                              <m:r>
                                <a:rPr lang="en-US" altLang="zh-CN" sz="1800" i="1" kern="100">
                                  <a:effectLst/>
                                  <a:latin typeface="Cambria Math" panose="02040503050406030204" pitchFamily="18" charset="0"/>
                                  <a:ea typeface="宋体" panose="02010600030101010101" pitchFamily="2" charset="-122"/>
                                </a:rPr>
                                <m:t>𝑛</m:t>
                              </m:r>
                              <m:r>
                                <a:rPr lang="en-US" altLang="zh-CN" sz="1800" kern="100">
                                  <a:effectLst/>
                                  <a:latin typeface="Cambria Math" panose="02040503050406030204" pitchFamily="18" charset="0"/>
                                  <a:ea typeface="宋体" panose="02010600030101010101" pitchFamily="2" charset="-122"/>
                                </a:rPr>
                                <m:t>⌋</m:t>
                              </m:r>
                            </m:sup>
                            <m:e>
                              <m:f>
                                <m:fPr>
                                  <m:ctrlPr>
                                    <a:rPr lang="zh-CN" altLang="zh-CN" sz="1800" i="1" kern="100">
                                      <a:effectLst/>
                                      <a:latin typeface="Cambria Math" panose="02040503050406030204" pitchFamily="18" charset="0"/>
                                      <a:ea typeface="Cambria Math" panose="02040503050406030204" pitchFamily="18" charset="0"/>
                                    </a:rPr>
                                  </m:ctrlPr>
                                </m:fPr>
                                <m:num>
                                  <m:r>
                                    <a:rPr lang="en-US" altLang="zh-CN" sz="1800" i="1" kern="100">
                                      <a:effectLst/>
                                      <a:latin typeface="Cambria Math" panose="02040503050406030204" pitchFamily="18" charset="0"/>
                                      <a:ea typeface="宋体" panose="02010600030101010101" pitchFamily="2" charset="-122"/>
                                    </a:rPr>
                                    <m:t>𝑘</m:t>
                                  </m:r>
                                </m:num>
                                <m:den>
                                  <m:sSup>
                                    <m:sSupPr>
                                      <m:ctrlPr>
                                        <a:rPr lang="zh-CN" altLang="zh-CN" sz="1800" i="1" kern="100">
                                          <a:effectLst/>
                                          <a:latin typeface="Cambria Math" panose="02040503050406030204" pitchFamily="18" charset="0"/>
                                          <a:ea typeface="Cambria Math" panose="02040503050406030204" pitchFamily="18" charset="0"/>
                                        </a:rPr>
                                      </m:ctrlPr>
                                    </m:sSupPr>
                                    <m:e>
                                      <m:r>
                                        <a:rPr lang="en-US" altLang="zh-CN" sz="1800" i="1" kern="100">
                                          <a:effectLst/>
                                          <a:latin typeface="Cambria Math" panose="02040503050406030204" pitchFamily="18" charset="0"/>
                                          <a:ea typeface="宋体" panose="02010600030101010101" pitchFamily="2" charset="-122"/>
                                        </a:rPr>
                                        <m:t>2</m:t>
                                      </m:r>
                                    </m:e>
                                    <m:sup>
                                      <m:r>
                                        <a:rPr lang="en-US" altLang="zh-CN" sz="1800" i="1" kern="100">
                                          <a:effectLst/>
                                          <a:latin typeface="Cambria Math" panose="02040503050406030204" pitchFamily="18" charset="0"/>
                                          <a:ea typeface="宋体" panose="02010600030101010101" pitchFamily="2" charset="-122"/>
                                        </a:rPr>
                                        <m:t>𝑘</m:t>
                                      </m:r>
                                    </m:sup>
                                  </m:sSup>
                                </m:den>
                              </m:f>
                            </m:e>
                          </m:nary>
                        </m:e>
                      </m:d>
                      <m:r>
                        <a:rPr lang="en-US" altLang="zh-CN" sz="1800"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𝑂</m:t>
                      </m:r>
                      <m:d>
                        <m:dPr>
                          <m:ctrlPr>
                            <a:rPr lang="zh-CN" altLang="zh-CN" sz="1800" i="1" kern="100">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rPr>
                            <m:t>𝑛</m:t>
                          </m:r>
                          <m:nary>
                            <m:naryPr>
                              <m:chr m:val="∑"/>
                              <m:limLoc m:val="undOvr"/>
                              <m:ctrlPr>
                                <a:rPr lang="zh-CN" altLang="zh-CN" sz="1800" i="1" kern="100">
                                  <a:effectLst/>
                                  <a:latin typeface="Cambria Math" panose="02040503050406030204" pitchFamily="18" charset="0"/>
                                  <a:ea typeface="Cambria Math" panose="02040503050406030204" pitchFamily="18" charset="0"/>
                                </a:rPr>
                              </m:ctrlPr>
                            </m:naryPr>
                            <m:sub>
                              <m:r>
                                <a:rPr lang="en-US" altLang="zh-CN" sz="1800" i="1" kern="100">
                                  <a:effectLst/>
                                  <a:latin typeface="Cambria Math" panose="02040503050406030204" pitchFamily="18" charset="0"/>
                                  <a:ea typeface="宋体" panose="02010600030101010101" pitchFamily="2" charset="-122"/>
                                </a:rPr>
                                <m:t>𝑘</m:t>
                              </m:r>
                              <m:r>
                                <a:rPr lang="en-US" altLang="zh-CN" sz="1800"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0</m:t>
                              </m:r>
                            </m:sub>
                            <m:sup>
                              <m:r>
                                <a:rPr lang="en-US" altLang="zh-CN" sz="1800" kern="100">
                                  <a:effectLst/>
                                  <a:latin typeface="Cambria Math" panose="02040503050406030204" pitchFamily="18" charset="0"/>
                                  <a:ea typeface="宋体" panose="02010600030101010101" pitchFamily="2" charset="-122"/>
                                </a:rPr>
                                <m:t>∞</m:t>
                              </m:r>
                            </m:sup>
                            <m:e>
                              <m:f>
                                <m:fPr>
                                  <m:ctrlPr>
                                    <a:rPr lang="zh-CN" altLang="zh-CN" sz="1800" i="1" kern="100">
                                      <a:effectLst/>
                                      <a:latin typeface="Cambria Math" panose="02040503050406030204" pitchFamily="18" charset="0"/>
                                      <a:ea typeface="Cambria Math" panose="02040503050406030204" pitchFamily="18" charset="0"/>
                                    </a:rPr>
                                  </m:ctrlPr>
                                </m:fPr>
                                <m:num>
                                  <m:r>
                                    <a:rPr lang="en-US" altLang="zh-CN" sz="1800" i="1" kern="100">
                                      <a:effectLst/>
                                      <a:latin typeface="Cambria Math" panose="02040503050406030204" pitchFamily="18" charset="0"/>
                                      <a:ea typeface="宋体" panose="02010600030101010101" pitchFamily="2" charset="-122"/>
                                    </a:rPr>
                                    <m:t>𝑘</m:t>
                                  </m:r>
                                </m:num>
                                <m:den>
                                  <m:sSup>
                                    <m:sSupPr>
                                      <m:ctrlPr>
                                        <a:rPr lang="zh-CN" altLang="zh-CN" sz="1800" i="1" kern="100">
                                          <a:effectLst/>
                                          <a:latin typeface="Cambria Math" panose="02040503050406030204" pitchFamily="18" charset="0"/>
                                          <a:ea typeface="Cambria Math" panose="02040503050406030204" pitchFamily="18" charset="0"/>
                                        </a:rPr>
                                      </m:ctrlPr>
                                    </m:sSupPr>
                                    <m:e>
                                      <m:r>
                                        <a:rPr lang="en-US" altLang="zh-CN" sz="1800" i="1" kern="100">
                                          <a:effectLst/>
                                          <a:latin typeface="Cambria Math" panose="02040503050406030204" pitchFamily="18" charset="0"/>
                                          <a:ea typeface="宋体" panose="02010600030101010101" pitchFamily="2" charset="-122"/>
                                        </a:rPr>
                                        <m:t>2</m:t>
                                      </m:r>
                                    </m:e>
                                    <m:sup>
                                      <m:r>
                                        <a:rPr lang="en-US" altLang="zh-CN" sz="1800" i="1" kern="100">
                                          <a:effectLst/>
                                          <a:latin typeface="Cambria Math" panose="02040503050406030204" pitchFamily="18" charset="0"/>
                                          <a:ea typeface="宋体" panose="02010600030101010101" pitchFamily="2" charset="-122"/>
                                        </a:rPr>
                                        <m:t>𝑘</m:t>
                                      </m:r>
                                    </m:sup>
                                  </m:sSup>
                                </m:den>
                              </m:f>
                            </m:e>
                          </m:nary>
                        </m:e>
                      </m:d>
                      <m:r>
                        <a:rPr lang="en-US" altLang="zh-CN" sz="1800"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𝑂</m:t>
                      </m:r>
                      <m:d>
                        <m:dPr>
                          <m:ctrlPr>
                            <a:rPr lang="zh-CN" altLang="zh-CN" sz="1800" i="1" kern="100">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rPr>
                            <m:t>𝑛</m:t>
                          </m:r>
                        </m:e>
                      </m:d>
                    </m:oMath>
                  </m:oMathPara>
                </a14:m>
                <a:endParaRPr lang="zh-CN" altLang="zh-CN" sz="1800" kern="100" dirty="0">
                  <a:effectLst/>
                  <a:latin typeface="Times New Roman" panose="02020603050405020304" pitchFamily="18" charset="0"/>
                  <a:ea typeface="宋体" panose="02010600030101010101" pitchFamily="2" charset="-122"/>
                </a:endParaRPr>
              </a:p>
              <a:p>
                <a:endParaRPr lang="en-CN" dirty="0"/>
              </a:p>
            </p:txBody>
          </p:sp>
        </mc:Choice>
        <mc:Fallback xmlns="">
          <p:sp>
            <p:nvSpPr>
              <p:cNvPr id="9" name="Content Placeholder 8">
                <a:extLst>
                  <a:ext uri="{FF2B5EF4-FFF2-40B4-BE49-F238E27FC236}">
                    <a16:creationId xmlns:a16="http://schemas.microsoft.com/office/drawing/2014/main" id="{F4440D90-0D27-57F8-FC5B-3114708EBA1C}"/>
                  </a:ext>
                </a:extLst>
              </p:cNvPr>
              <p:cNvSpPr>
                <a:spLocks noGrp="1" noRot="1" noChangeAspect="1" noMove="1" noResize="1" noEditPoints="1" noAdjustHandles="1" noChangeArrowheads="1" noChangeShapeType="1" noTextEdit="1"/>
              </p:cNvSpPr>
              <p:nvPr>
                <p:ph idx="11"/>
              </p:nvPr>
            </p:nvSpPr>
            <p:spPr>
              <a:blipFill>
                <a:blip r:embed="rId2"/>
                <a:stretch>
                  <a:fillRect l="-883" t="-1687" r="-1765"/>
                </a:stretch>
              </a:blipFill>
            </p:spPr>
            <p:txBody>
              <a:bodyPr/>
              <a:lstStyle/>
              <a:p>
                <a:r>
                  <a:rPr lang="zh-CN" altLang="en-US">
                    <a:noFill/>
                  </a:rPr>
                  <a:t> </a:t>
                </a:r>
              </a:p>
            </p:txBody>
          </p:sp>
        </mc:Fallback>
      </mc:AlternateContent>
      <p:sp>
        <p:nvSpPr>
          <p:cNvPr id="10" name="Rectangle 4">
            <a:extLst>
              <a:ext uri="{FF2B5EF4-FFF2-40B4-BE49-F238E27FC236}">
                <a16:creationId xmlns:a16="http://schemas.microsoft.com/office/drawing/2014/main" id="{A2298019-5B43-492A-936C-A923B5754A2D}"/>
              </a:ext>
            </a:extLst>
          </p:cNvPr>
          <p:cNvSpPr/>
          <p:nvPr/>
        </p:nvSpPr>
        <p:spPr>
          <a:xfrm>
            <a:off x="923731" y="2528667"/>
            <a:ext cx="10430069" cy="2205111"/>
          </a:xfrm>
          <a:prstGeom prst="rect">
            <a:avLst/>
          </a:pr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indent="266700" algn="just"/>
            <a:r>
              <a:rPr lang="zh-CN" altLang="zh-CN" sz="1800" b="1" kern="100" dirty="0">
                <a:effectLst/>
                <a:latin typeface="Times New Roman" panose="02020603050405020304" pitchFamily="18" charset="0"/>
                <a:ea typeface="宋体" panose="02010600030101010101" pitchFamily="2" charset="-122"/>
              </a:rPr>
              <a:t>算法</a:t>
            </a:r>
            <a:r>
              <a:rPr lang="en-US" altLang="zh-CN" sz="1800" b="1" kern="100" dirty="0">
                <a:effectLst/>
                <a:latin typeface="Times New Roman" panose="02020603050405020304" pitchFamily="18" charset="0"/>
                <a:ea typeface="宋体" panose="02010600030101010101" pitchFamily="2" charset="-122"/>
              </a:rPr>
              <a:t>6-6</a:t>
            </a:r>
            <a:r>
              <a:rPr lang="zh-CN" altLang="zh-CN" sz="1800" b="1"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二叉堆的快速建堆操作</a:t>
            </a:r>
            <a:r>
              <a:rPr lang="en-US" altLang="zh-CN" sz="1800" kern="100" dirty="0">
                <a:effectLst/>
                <a:latin typeface="Times New Roman" panose="02020603050405020304" pitchFamily="18" charset="0"/>
                <a:ea typeface="宋体" panose="02010600030101010101" pitchFamily="2" charset="-122"/>
              </a:rPr>
              <a:t> </a:t>
            </a:r>
            <a:r>
              <a:rPr lang="en-US" altLang="zh-CN" sz="1800" kern="100" dirty="0" err="1">
                <a:effectLst/>
                <a:latin typeface="Times New Roman" panose="02020603050405020304" pitchFamily="18" charset="0"/>
                <a:ea typeface="宋体" panose="02010600030101010101" pitchFamily="2" charset="-122"/>
              </a:rPr>
              <a:t>MakeHeapDown</a:t>
            </a:r>
            <a:r>
              <a:rPr lang="en-US" altLang="zh-CN" sz="1800" kern="100" dirty="0">
                <a:effectLst/>
                <a:latin typeface="Times New Roman" panose="02020603050405020304" pitchFamily="18" charset="0"/>
                <a:ea typeface="宋体" panose="02010600030101010101" pitchFamily="2" charset="-122"/>
              </a:rPr>
              <a:t>(</a:t>
            </a:r>
            <a:r>
              <a:rPr lang="en-US" altLang="zh-CN" sz="1800" i="1" kern="100" dirty="0">
                <a:effectLst/>
                <a:latin typeface="Times New Roman" panose="02020603050405020304" pitchFamily="18" charset="0"/>
                <a:ea typeface="宋体" panose="02010600030101010101" pitchFamily="2" charset="-122"/>
              </a:rPr>
              <a:t>h</a:t>
            </a:r>
            <a:r>
              <a:rPr lang="en-US" altLang="zh-CN" sz="1800" kern="100" dirty="0">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zh-CN" altLang="zh-CN" sz="1800" b="1" kern="100" dirty="0">
                <a:effectLst/>
                <a:latin typeface="Times New Roman" panose="02020603050405020304" pitchFamily="18" charset="0"/>
                <a:ea typeface="宋体" panose="02010600030101010101" pitchFamily="2" charset="-122"/>
              </a:rPr>
              <a:t>输入：</a:t>
            </a:r>
            <a:r>
              <a:rPr lang="zh-CN" altLang="zh-CN" sz="1800" kern="100" dirty="0">
                <a:effectLst/>
                <a:latin typeface="Times New Roman" panose="02020603050405020304" pitchFamily="18" charset="0"/>
                <a:ea typeface="宋体" panose="02010600030101010101" pitchFamily="2" charset="-122"/>
              </a:rPr>
              <a:t>存储在 </a:t>
            </a:r>
            <a:r>
              <a:rPr lang="en-US" altLang="zh-CN" sz="1800" i="1" kern="100" dirty="0">
                <a:effectLst/>
                <a:latin typeface="Times New Roman" panose="02020603050405020304" pitchFamily="18" charset="0"/>
                <a:ea typeface="宋体" panose="02010600030101010101" pitchFamily="2" charset="-122"/>
              </a:rPr>
              <a:t>h</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中的数据</a:t>
            </a:r>
          </a:p>
          <a:p>
            <a:pPr indent="266700" algn="just"/>
            <a:r>
              <a:rPr lang="zh-CN" altLang="zh-CN" sz="1800" b="1" kern="100" dirty="0">
                <a:effectLst/>
                <a:latin typeface="Times New Roman" panose="02020603050405020304" pitchFamily="18" charset="0"/>
                <a:ea typeface="宋体" panose="02010600030101010101" pitchFamily="2" charset="-122"/>
              </a:rPr>
              <a:t>输出：</a:t>
            </a:r>
            <a:r>
              <a:rPr lang="zh-CN" altLang="zh-CN" sz="1800" kern="100" dirty="0">
                <a:effectLst/>
                <a:latin typeface="Times New Roman" panose="02020603050405020304" pitchFamily="18" charset="0"/>
                <a:ea typeface="宋体" panose="02010600030101010101" pitchFamily="2" charset="-122"/>
              </a:rPr>
              <a:t>满足堆性质的堆</a:t>
            </a:r>
            <a:r>
              <a:rPr lang="en-US" altLang="zh-CN" sz="1800" i="1" kern="100" dirty="0">
                <a:effectLst/>
                <a:latin typeface="Times New Roman" panose="02020603050405020304" pitchFamily="18" charset="0"/>
                <a:ea typeface="宋体" panose="02010600030101010101" pitchFamily="2" charset="-122"/>
              </a:rPr>
              <a:t>h</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pPr>
            <a:r>
              <a:rPr lang="en-US" altLang="zh-CN" sz="1800" i="1" kern="100" dirty="0">
                <a:effectLst/>
                <a:latin typeface="Times New Roman" panose="02020603050405020304" pitchFamily="18" charset="0"/>
                <a:ea typeface="宋体" panose="02010600030101010101" pitchFamily="2" charset="-122"/>
              </a:rPr>
              <a:t>last ← </a:t>
            </a:r>
            <a:r>
              <a:rPr lang="en-US" altLang="zh-CN" sz="1800" i="1" kern="100" dirty="0" err="1">
                <a:effectLst/>
                <a:latin typeface="Times New Roman" panose="02020603050405020304" pitchFamily="18" charset="0"/>
                <a:ea typeface="宋体" panose="02010600030101010101" pitchFamily="2" charset="-122"/>
              </a:rPr>
              <a:t>h.size</a:t>
            </a:r>
            <a:r>
              <a:rPr lang="en-US" altLang="zh-CN" sz="1800" i="1" kern="100" dirty="0">
                <a:effectLst/>
                <a:latin typeface="Times New Roman" panose="02020603050405020304" pitchFamily="18" charset="0"/>
                <a:ea typeface="宋体" panose="02010600030101010101" pitchFamily="2" charset="-122"/>
              </a:rPr>
              <a:t>  </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这是最后一个元素的位置</a:t>
            </a:r>
          </a:p>
          <a:p>
            <a:pPr marL="342900" lvl="0" indent="-342900" algn="just">
              <a:buFont typeface="+mj-lt"/>
              <a:buAutoNum type="arabicPeriod"/>
            </a:pPr>
            <a:r>
              <a:rPr lang="en-US" altLang="zh-CN" sz="1800" b="1" kern="100" dirty="0">
                <a:effectLst/>
                <a:latin typeface="Times New Roman" panose="02020603050405020304" pitchFamily="18" charset="0"/>
                <a:ea typeface="宋体" panose="02010600030101010101" pitchFamily="2" charset="-122"/>
              </a:rPr>
              <a:t>for</a:t>
            </a:r>
            <a:r>
              <a:rPr lang="en-US" altLang="zh-CN" sz="1800" i="1" kern="100" dirty="0">
                <a:effectLst/>
                <a:latin typeface="Times New Roman" panose="02020603050405020304" pitchFamily="18" charset="0"/>
                <a:ea typeface="宋体" panose="02010600030101010101" pitchFamily="2" charset="-122"/>
              </a:rPr>
              <a:t> i ← last</a:t>
            </a:r>
            <a:r>
              <a:rPr lang="en-US" altLang="zh-CN" sz="1800" kern="100" dirty="0">
                <a:effectLst/>
                <a:latin typeface="Times New Roman" panose="02020603050405020304" pitchFamily="18" charset="0"/>
                <a:ea typeface="宋体" panose="02010600030101010101" pitchFamily="2" charset="-122"/>
              </a:rPr>
              <a:t>/2 </a:t>
            </a:r>
            <a:r>
              <a:rPr lang="en-US" altLang="zh-CN" sz="1800" b="1" kern="100" dirty="0" err="1">
                <a:effectLst/>
                <a:latin typeface="Times New Roman" panose="02020603050405020304" pitchFamily="18" charset="0"/>
                <a:ea typeface="宋体" panose="02010600030101010101" pitchFamily="2" charset="-122"/>
              </a:rPr>
              <a:t>downto</a:t>
            </a:r>
            <a:r>
              <a:rPr lang="en-US" altLang="zh-CN" sz="1800" kern="100" dirty="0">
                <a:effectLst/>
                <a:latin typeface="Times New Roman" panose="02020603050405020304" pitchFamily="18" charset="0"/>
                <a:ea typeface="宋体" panose="02010600030101010101" pitchFamily="2" charset="-122"/>
              </a:rPr>
              <a:t> 1 </a:t>
            </a:r>
            <a:r>
              <a:rPr lang="en-US" altLang="zh-CN" sz="1800" b="1" kern="100" dirty="0">
                <a:effectLst/>
                <a:latin typeface="Times New Roman" panose="02020603050405020304" pitchFamily="18" charset="0"/>
                <a:ea typeface="宋体" panose="02010600030101010101" pitchFamily="2" charset="-122"/>
              </a:rPr>
              <a:t>do  </a:t>
            </a:r>
            <a:r>
              <a:rPr lang="en-US" altLang="zh-CN" sz="1800" kern="100" dirty="0">
                <a:effectLst/>
                <a:latin typeface="Times New Roman" panose="02020603050405020304" pitchFamily="18" charset="0"/>
                <a:ea typeface="宋体" panose="02010600030101010101" pitchFamily="2" charset="-122"/>
              </a:rPr>
              <a:t>// </a:t>
            </a:r>
            <a:r>
              <a:rPr lang="en-US" altLang="zh-CN" sz="1800" i="1" kern="100" dirty="0">
                <a:effectLst/>
                <a:latin typeface="Times New Roman" panose="02020603050405020304" pitchFamily="18" charset="0"/>
                <a:ea typeface="宋体" panose="02010600030101010101" pitchFamily="2" charset="-122"/>
              </a:rPr>
              <a:t>last</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是最后一个元素的父结点的位置</a:t>
            </a:r>
          </a:p>
          <a:p>
            <a:pPr marL="342900" lvl="0" indent="-342900" algn="just">
              <a:buFont typeface="+mj-lt"/>
              <a:buAutoNum type="arabicPeriod"/>
            </a:pPr>
            <a:r>
              <a:rPr lang="en-US" altLang="zh-CN" sz="1800" kern="100" dirty="0">
                <a:effectLst/>
                <a:latin typeface="Times New Roman" panose="02020603050405020304" pitchFamily="18" charset="0"/>
                <a:ea typeface="宋体" panose="02010600030101010101" pitchFamily="2" charset="-122"/>
              </a:rPr>
              <a:t>|  </a:t>
            </a:r>
            <a:r>
              <a:rPr lang="en-US" altLang="zh-CN" sz="1800" kern="100" dirty="0" err="1">
                <a:effectLst/>
                <a:latin typeface="Times New Roman" panose="02020603050405020304" pitchFamily="18" charset="0"/>
                <a:ea typeface="宋体" panose="02010600030101010101" pitchFamily="2" charset="-122"/>
              </a:rPr>
              <a:t>SiftDown</a:t>
            </a:r>
            <a:r>
              <a:rPr lang="en-US" altLang="zh-CN" sz="1800" kern="100" dirty="0">
                <a:effectLst/>
                <a:latin typeface="Times New Roman" panose="02020603050405020304" pitchFamily="18" charset="0"/>
                <a:ea typeface="宋体" panose="02010600030101010101" pitchFamily="2" charset="-122"/>
              </a:rPr>
              <a:t>(</a:t>
            </a:r>
            <a:r>
              <a:rPr lang="en-US" altLang="zh-CN" sz="1800" i="1" kern="100" dirty="0">
                <a:effectLst/>
                <a:latin typeface="Times New Roman" panose="02020603050405020304" pitchFamily="18" charset="0"/>
                <a:ea typeface="宋体" panose="02010600030101010101" pitchFamily="2" charset="-122"/>
              </a:rPr>
              <a:t>h, i</a:t>
            </a:r>
            <a:r>
              <a:rPr lang="en-US" altLang="zh-CN" sz="1800" kern="100" dirty="0">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pPr>
            <a:r>
              <a:rPr lang="en-US" altLang="zh-CN" sz="1800" b="1" kern="100" dirty="0">
                <a:effectLst/>
                <a:latin typeface="Times New Roman" panose="02020603050405020304" pitchFamily="18" charset="0"/>
                <a:ea typeface="宋体" panose="02010600030101010101" pitchFamily="2" charset="-122"/>
              </a:rPr>
              <a:t>end</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31404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最大堆的快速建堆操作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6.3 </a:t>
            </a:r>
            <a:r>
              <a:rPr lang="zh-CN" altLang="en-US" dirty="0"/>
              <a:t>二叉堆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4" name="椭圆 3">
            <a:extLst>
              <a:ext uri="{FF2B5EF4-FFF2-40B4-BE49-F238E27FC236}">
                <a16:creationId xmlns:a16="http://schemas.microsoft.com/office/drawing/2014/main" id="{6A9FC425-C101-A586-34DD-8E906053BF36}"/>
              </a:ext>
            </a:extLst>
          </p:cNvPr>
          <p:cNvSpPr/>
          <p:nvPr/>
        </p:nvSpPr>
        <p:spPr>
          <a:xfrm>
            <a:off x="5476127" y="2860629"/>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ln>
                  <a:solidFill>
                    <a:schemeClr val="bg2">
                      <a:lumMod val="40000"/>
                      <a:lumOff val="60000"/>
                    </a:schemeClr>
                  </a:solidFill>
                </a:ln>
              </a:rPr>
              <a:t>46</a:t>
            </a:r>
            <a:endParaRPr kumimoji="1" lang="zh-CN" altLang="en-US" sz="2000" dirty="0">
              <a:ln>
                <a:solidFill>
                  <a:schemeClr val="bg2">
                    <a:lumMod val="40000"/>
                    <a:lumOff val="60000"/>
                  </a:schemeClr>
                </a:solidFill>
              </a:ln>
            </a:endParaRPr>
          </a:p>
        </p:txBody>
      </p:sp>
      <p:sp>
        <p:nvSpPr>
          <p:cNvPr id="5" name="椭圆 4">
            <a:extLst>
              <a:ext uri="{FF2B5EF4-FFF2-40B4-BE49-F238E27FC236}">
                <a16:creationId xmlns:a16="http://schemas.microsoft.com/office/drawing/2014/main" id="{A4485319-7C94-B375-CDFB-7A54AC12F8BA}"/>
              </a:ext>
            </a:extLst>
          </p:cNvPr>
          <p:cNvSpPr/>
          <p:nvPr/>
        </p:nvSpPr>
        <p:spPr>
          <a:xfrm>
            <a:off x="4618084" y="3394029"/>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52</a:t>
            </a:r>
            <a:endParaRPr kumimoji="1" lang="zh-CN" altLang="en-US" sz="2000" dirty="0"/>
          </a:p>
        </p:txBody>
      </p:sp>
      <p:cxnSp>
        <p:nvCxnSpPr>
          <p:cNvPr id="11" name="直线连接符 10">
            <a:extLst>
              <a:ext uri="{FF2B5EF4-FFF2-40B4-BE49-F238E27FC236}">
                <a16:creationId xmlns:a16="http://schemas.microsoft.com/office/drawing/2014/main" id="{01AA8AB0-593A-118E-4769-B928309E0D1D}"/>
              </a:ext>
            </a:extLst>
          </p:cNvPr>
          <p:cNvCxnSpPr>
            <a:cxnSpLocks/>
            <a:stCxn id="4" idx="3"/>
            <a:endCxn id="5" idx="7"/>
          </p:cNvCxnSpPr>
          <p:nvPr/>
        </p:nvCxnSpPr>
        <p:spPr>
          <a:xfrm flipH="1">
            <a:off x="5008329" y="3250874"/>
            <a:ext cx="534753"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12" name="椭圆 11">
            <a:extLst>
              <a:ext uri="{FF2B5EF4-FFF2-40B4-BE49-F238E27FC236}">
                <a16:creationId xmlns:a16="http://schemas.microsoft.com/office/drawing/2014/main" id="{623B43C9-56F2-10DE-A887-35095C1412F6}"/>
              </a:ext>
            </a:extLst>
          </p:cNvPr>
          <p:cNvSpPr/>
          <p:nvPr/>
        </p:nvSpPr>
        <p:spPr>
          <a:xfrm>
            <a:off x="6731398" y="3362045"/>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28</a:t>
            </a:r>
            <a:endParaRPr kumimoji="1" lang="zh-CN" altLang="en-US" sz="2000" dirty="0"/>
          </a:p>
        </p:txBody>
      </p:sp>
      <p:cxnSp>
        <p:nvCxnSpPr>
          <p:cNvPr id="13" name="直线连接符 12">
            <a:extLst>
              <a:ext uri="{FF2B5EF4-FFF2-40B4-BE49-F238E27FC236}">
                <a16:creationId xmlns:a16="http://schemas.microsoft.com/office/drawing/2014/main" id="{0F5B1959-4FB4-0B52-7CE0-44F605582D00}"/>
              </a:ext>
            </a:extLst>
          </p:cNvPr>
          <p:cNvCxnSpPr>
            <a:cxnSpLocks/>
            <a:stCxn id="4" idx="5"/>
            <a:endCxn id="12" idx="1"/>
          </p:cNvCxnSpPr>
          <p:nvPr/>
        </p:nvCxnSpPr>
        <p:spPr>
          <a:xfrm>
            <a:off x="5866372" y="3250874"/>
            <a:ext cx="931981" cy="178126"/>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14" name="椭圆 13">
            <a:extLst>
              <a:ext uri="{FF2B5EF4-FFF2-40B4-BE49-F238E27FC236}">
                <a16:creationId xmlns:a16="http://schemas.microsoft.com/office/drawing/2014/main" id="{F5C808B5-105D-C69F-E331-7665F36D98E2}"/>
              </a:ext>
            </a:extLst>
          </p:cNvPr>
          <p:cNvSpPr/>
          <p:nvPr/>
        </p:nvSpPr>
        <p:spPr>
          <a:xfrm>
            <a:off x="3759598" y="3927429"/>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17</a:t>
            </a:r>
            <a:endParaRPr kumimoji="1" lang="zh-CN" altLang="en-US" sz="2000" dirty="0"/>
          </a:p>
        </p:txBody>
      </p:sp>
      <p:cxnSp>
        <p:nvCxnSpPr>
          <p:cNvPr id="15" name="直线连接符 14">
            <a:extLst>
              <a:ext uri="{FF2B5EF4-FFF2-40B4-BE49-F238E27FC236}">
                <a16:creationId xmlns:a16="http://schemas.microsoft.com/office/drawing/2014/main" id="{4848750E-58F3-F0A5-F271-7A3DF5A1A2A9}"/>
              </a:ext>
            </a:extLst>
          </p:cNvPr>
          <p:cNvCxnSpPr>
            <a:cxnSpLocks/>
            <a:stCxn id="14" idx="7"/>
            <a:endCxn id="5" idx="3"/>
          </p:cNvCxnSpPr>
          <p:nvPr/>
        </p:nvCxnSpPr>
        <p:spPr>
          <a:xfrm flipV="1">
            <a:off x="4149843" y="3784274"/>
            <a:ext cx="535196"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16" name="椭圆 15">
            <a:extLst>
              <a:ext uri="{FF2B5EF4-FFF2-40B4-BE49-F238E27FC236}">
                <a16:creationId xmlns:a16="http://schemas.microsoft.com/office/drawing/2014/main" id="{CDB6D4BB-9F38-DD4C-5B1C-2B8829D8B9B1}"/>
              </a:ext>
            </a:extLst>
          </p:cNvPr>
          <p:cNvSpPr/>
          <p:nvPr/>
        </p:nvSpPr>
        <p:spPr>
          <a:xfrm>
            <a:off x="5588398" y="3927429"/>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a:t>
            </a:r>
            <a:endParaRPr kumimoji="1" lang="zh-CN" altLang="en-US" sz="2000" dirty="0"/>
          </a:p>
        </p:txBody>
      </p:sp>
      <p:cxnSp>
        <p:nvCxnSpPr>
          <p:cNvPr id="17" name="直线连接符 16">
            <a:extLst>
              <a:ext uri="{FF2B5EF4-FFF2-40B4-BE49-F238E27FC236}">
                <a16:creationId xmlns:a16="http://schemas.microsoft.com/office/drawing/2014/main" id="{03D36B38-00C9-F2F6-118A-E756EC6A0B43}"/>
              </a:ext>
            </a:extLst>
          </p:cNvPr>
          <p:cNvCxnSpPr>
            <a:cxnSpLocks/>
            <a:stCxn id="16" idx="1"/>
            <a:endCxn id="5" idx="5"/>
          </p:cNvCxnSpPr>
          <p:nvPr/>
        </p:nvCxnSpPr>
        <p:spPr>
          <a:xfrm flipH="1" flipV="1">
            <a:off x="5008329" y="3784274"/>
            <a:ext cx="647024"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18" name="椭圆 17">
            <a:extLst>
              <a:ext uri="{FF2B5EF4-FFF2-40B4-BE49-F238E27FC236}">
                <a16:creationId xmlns:a16="http://schemas.microsoft.com/office/drawing/2014/main" id="{5DD41800-09CC-51DF-3300-55EB380017C5}"/>
              </a:ext>
            </a:extLst>
          </p:cNvPr>
          <p:cNvSpPr/>
          <p:nvPr/>
        </p:nvSpPr>
        <p:spPr>
          <a:xfrm>
            <a:off x="6197998" y="3927429"/>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63</a:t>
            </a:r>
            <a:endParaRPr kumimoji="1" lang="zh-CN" altLang="en-US" sz="2000" dirty="0"/>
          </a:p>
        </p:txBody>
      </p:sp>
      <p:cxnSp>
        <p:nvCxnSpPr>
          <p:cNvPr id="19" name="直线连接符 18">
            <a:extLst>
              <a:ext uri="{FF2B5EF4-FFF2-40B4-BE49-F238E27FC236}">
                <a16:creationId xmlns:a16="http://schemas.microsoft.com/office/drawing/2014/main" id="{FA1DC2BF-0690-5FD5-B579-257619D27434}"/>
              </a:ext>
            </a:extLst>
          </p:cNvPr>
          <p:cNvCxnSpPr>
            <a:cxnSpLocks/>
            <a:stCxn id="18" idx="7"/>
            <a:endCxn id="12" idx="3"/>
          </p:cNvCxnSpPr>
          <p:nvPr/>
        </p:nvCxnSpPr>
        <p:spPr>
          <a:xfrm flipV="1">
            <a:off x="6588243" y="3752290"/>
            <a:ext cx="210110" cy="242094"/>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20" name="椭圆 19">
            <a:extLst>
              <a:ext uri="{FF2B5EF4-FFF2-40B4-BE49-F238E27FC236}">
                <a16:creationId xmlns:a16="http://schemas.microsoft.com/office/drawing/2014/main" id="{D5C6D7AA-AEC1-5C62-ECC6-E5A62FFFB0C8}"/>
              </a:ext>
            </a:extLst>
          </p:cNvPr>
          <p:cNvSpPr/>
          <p:nvPr/>
        </p:nvSpPr>
        <p:spPr>
          <a:xfrm>
            <a:off x="7283288" y="3906512"/>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34</a:t>
            </a:r>
            <a:endParaRPr kumimoji="1" lang="zh-CN" altLang="en-US" sz="2000" dirty="0"/>
          </a:p>
        </p:txBody>
      </p:sp>
      <p:cxnSp>
        <p:nvCxnSpPr>
          <p:cNvPr id="21" name="直线连接符 20">
            <a:extLst>
              <a:ext uri="{FF2B5EF4-FFF2-40B4-BE49-F238E27FC236}">
                <a16:creationId xmlns:a16="http://schemas.microsoft.com/office/drawing/2014/main" id="{9A2B499C-FDE5-51E9-793B-16F5767E4B48}"/>
              </a:ext>
            </a:extLst>
          </p:cNvPr>
          <p:cNvCxnSpPr>
            <a:cxnSpLocks/>
            <a:stCxn id="20" idx="1"/>
            <a:endCxn id="12" idx="5"/>
          </p:cNvCxnSpPr>
          <p:nvPr/>
        </p:nvCxnSpPr>
        <p:spPr>
          <a:xfrm flipH="1" flipV="1">
            <a:off x="7121643" y="3752290"/>
            <a:ext cx="228600" cy="221177"/>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22" name="椭圆 21">
            <a:extLst>
              <a:ext uri="{FF2B5EF4-FFF2-40B4-BE49-F238E27FC236}">
                <a16:creationId xmlns:a16="http://schemas.microsoft.com/office/drawing/2014/main" id="{750A0F72-1A62-49BA-55DD-9E3A6ED9E35D}"/>
              </a:ext>
            </a:extLst>
          </p:cNvPr>
          <p:cNvSpPr/>
          <p:nvPr/>
        </p:nvSpPr>
        <p:spPr>
          <a:xfrm>
            <a:off x="3226198" y="4537029"/>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81</a:t>
            </a:r>
            <a:endParaRPr kumimoji="1" lang="zh-CN" altLang="en-US" sz="2000" dirty="0"/>
          </a:p>
        </p:txBody>
      </p:sp>
      <p:cxnSp>
        <p:nvCxnSpPr>
          <p:cNvPr id="23" name="直线连接符 22">
            <a:extLst>
              <a:ext uri="{FF2B5EF4-FFF2-40B4-BE49-F238E27FC236}">
                <a16:creationId xmlns:a16="http://schemas.microsoft.com/office/drawing/2014/main" id="{4A715261-FD83-DC8F-5668-C1A5EB6B4970}"/>
              </a:ext>
            </a:extLst>
          </p:cNvPr>
          <p:cNvCxnSpPr>
            <a:cxnSpLocks/>
            <a:stCxn id="22" idx="7"/>
            <a:endCxn id="14" idx="3"/>
          </p:cNvCxnSpPr>
          <p:nvPr/>
        </p:nvCxnSpPr>
        <p:spPr>
          <a:xfrm flipV="1">
            <a:off x="3616443" y="4317674"/>
            <a:ext cx="210110" cy="2863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24" name="椭圆 23">
            <a:extLst>
              <a:ext uri="{FF2B5EF4-FFF2-40B4-BE49-F238E27FC236}">
                <a16:creationId xmlns:a16="http://schemas.microsoft.com/office/drawing/2014/main" id="{2F2C6A23-1836-C4D6-A4CE-EFBE695D1B96}"/>
              </a:ext>
            </a:extLst>
          </p:cNvPr>
          <p:cNvSpPr/>
          <p:nvPr/>
        </p:nvSpPr>
        <p:spPr>
          <a:xfrm>
            <a:off x="4296320" y="4519530"/>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70</a:t>
            </a:r>
            <a:endParaRPr kumimoji="1" lang="zh-CN" altLang="en-US" sz="2000" dirty="0"/>
          </a:p>
        </p:txBody>
      </p:sp>
      <p:cxnSp>
        <p:nvCxnSpPr>
          <p:cNvPr id="25" name="直线连接符 24">
            <a:extLst>
              <a:ext uri="{FF2B5EF4-FFF2-40B4-BE49-F238E27FC236}">
                <a16:creationId xmlns:a16="http://schemas.microsoft.com/office/drawing/2014/main" id="{D0FB6FF6-8BCD-F8FD-FFF7-AC35018B6772}"/>
              </a:ext>
            </a:extLst>
          </p:cNvPr>
          <p:cNvCxnSpPr>
            <a:cxnSpLocks/>
            <a:stCxn id="24" idx="1"/>
            <a:endCxn id="14" idx="5"/>
          </p:cNvCxnSpPr>
          <p:nvPr/>
        </p:nvCxnSpPr>
        <p:spPr>
          <a:xfrm flipH="1" flipV="1">
            <a:off x="4149843" y="4317674"/>
            <a:ext cx="213432" cy="268811"/>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26" name="椭圆 25">
            <a:extLst>
              <a:ext uri="{FF2B5EF4-FFF2-40B4-BE49-F238E27FC236}">
                <a16:creationId xmlns:a16="http://schemas.microsoft.com/office/drawing/2014/main" id="{6C340DB4-A042-F1B5-5A89-CEFF3C7796A0}"/>
              </a:ext>
            </a:extLst>
          </p:cNvPr>
          <p:cNvSpPr/>
          <p:nvPr/>
        </p:nvSpPr>
        <p:spPr>
          <a:xfrm>
            <a:off x="4977152" y="4494461"/>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95</a:t>
            </a:r>
            <a:endParaRPr kumimoji="1" lang="zh-CN" altLang="en-US" sz="2000" dirty="0"/>
          </a:p>
        </p:txBody>
      </p:sp>
      <p:cxnSp>
        <p:nvCxnSpPr>
          <p:cNvPr id="27" name="直线连接符 26">
            <a:extLst>
              <a:ext uri="{FF2B5EF4-FFF2-40B4-BE49-F238E27FC236}">
                <a16:creationId xmlns:a16="http://schemas.microsoft.com/office/drawing/2014/main" id="{E29AE277-D233-30FA-70CC-B69533C2845D}"/>
              </a:ext>
            </a:extLst>
          </p:cNvPr>
          <p:cNvCxnSpPr>
            <a:cxnSpLocks/>
            <a:stCxn id="26" idx="7"/>
            <a:endCxn id="16" idx="3"/>
          </p:cNvCxnSpPr>
          <p:nvPr/>
        </p:nvCxnSpPr>
        <p:spPr>
          <a:xfrm flipV="1">
            <a:off x="5367397" y="4317674"/>
            <a:ext cx="287956" cy="243742"/>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pic>
        <p:nvPicPr>
          <p:cNvPr id="28" name="Picture 18" descr="heapsort00">
            <a:extLst>
              <a:ext uri="{FF2B5EF4-FFF2-40B4-BE49-F238E27FC236}">
                <a16:creationId xmlns:a16="http://schemas.microsoft.com/office/drawing/2014/main" id="{1835B254-D96E-A821-55F6-746F9B7FF8C1}"/>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149843" y="1687943"/>
            <a:ext cx="331311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a:extLst>
              <a:ext uri="{FF2B5EF4-FFF2-40B4-BE49-F238E27FC236}">
                <a16:creationId xmlns:a16="http://schemas.microsoft.com/office/drawing/2014/main" id="{4C2429FD-684B-0C31-5CFB-A82B89695B4D}"/>
              </a:ext>
            </a:extLst>
          </p:cNvPr>
          <p:cNvSpPr txBox="1"/>
          <p:nvPr/>
        </p:nvSpPr>
        <p:spPr>
          <a:xfrm>
            <a:off x="7609523" y="1715208"/>
            <a:ext cx="877163" cy="369332"/>
          </a:xfrm>
          <a:prstGeom prst="rect">
            <a:avLst/>
          </a:prstGeom>
          <a:solidFill>
            <a:srgbClr val="009999"/>
          </a:solid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初始堆</a:t>
            </a:r>
          </a:p>
        </p:txBody>
      </p:sp>
      <p:sp>
        <p:nvSpPr>
          <p:cNvPr id="2" name="文本框 1">
            <a:extLst>
              <a:ext uri="{FF2B5EF4-FFF2-40B4-BE49-F238E27FC236}">
                <a16:creationId xmlns:a16="http://schemas.microsoft.com/office/drawing/2014/main" id="{4750A896-26AB-BE79-047B-98E8C88738A6}"/>
              </a:ext>
            </a:extLst>
          </p:cNvPr>
          <p:cNvSpPr txBox="1"/>
          <p:nvPr/>
        </p:nvSpPr>
        <p:spPr>
          <a:xfrm>
            <a:off x="3060585" y="5523698"/>
            <a:ext cx="8494633" cy="461665"/>
          </a:xfrm>
          <a:prstGeom prst="rect">
            <a:avLst/>
          </a:prstGeom>
          <a:noFill/>
        </p:spPr>
        <p:txBody>
          <a:bodyPr wrap="none" rtlCol="0">
            <a:spAutoFit/>
          </a:bodyPr>
          <a:lstStyle/>
          <a:p>
            <a:r>
              <a:rPr kumimoji="1" lang="zh-CN" altLang="en-US" sz="2400" dirty="0"/>
              <a:t>所有叶结点没有子结点，不需要下调（满足最大堆性质？）</a:t>
            </a:r>
          </a:p>
        </p:txBody>
      </p:sp>
    </p:spTree>
    <p:extLst>
      <p:ext uri="{BB962C8B-B14F-4D97-AF65-F5344CB8AC3E}">
        <p14:creationId xmlns:p14="http://schemas.microsoft.com/office/powerpoint/2010/main" val="124809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最大堆的快速建堆操作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6.3 </a:t>
            </a:r>
            <a:r>
              <a:rPr lang="zh-CN" altLang="en-US" dirty="0"/>
              <a:t>二叉堆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4" name="椭圆 3">
            <a:extLst>
              <a:ext uri="{FF2B5EF4-FFF2-40B4-BE49-F238E27FC236}">
                <a16:creationId xmlns:a16="http://schemas.microsoft.com/office/drawing/2014/main" id="{6A9FC425-C101-A586-34DD-8E906053BF36}"/>
              </a:ext>
            </a:extLst>
          </p:cNvPr>
          <p:cNvSpPr/>
          <p:nvPr/>
        </p:nvSpPr>
        <p:spPr>
          <a:xfrm>
            <a:off x="3431427" y="2728542"/>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ln>
                  <a:solidFill>
                    <a:schemeClr val="bg2">
                      <a:lumMod val="40000"/>
                      <a:lumOff val="60000"/>
                    </a:schemeClr>
                  </a:solidFill>
                </a:ln>
              </a:rPr>
              <a:t>46</a:t>
            </a:r>
            <a:endParaRPr kumimoji="1" lang="zh-CN" altLang="en-US" sz="2000" dirty="0">
              <a:ln>
                <a:solidFill>
                  <a:schemeClr val="bg2">
                    <a:lumMod val="40000"/>
                    <a:lumOff val="60000"/>
                  </a:schemeClr>
                </a:solidFill>
              </a:ln>
            </a:endParaRPr>
          </a:p>
        </p:txBody>
      </p:sp>
      <p:sp>
        <p:nvSpPr>
          <p:cNvPr id="5" name="椭圆 4">
            <a:extLst>
              <a:ext uri="{FF2B5EF4-FFF2-40B4-BE49-F238E27FC236}">
                <a16:creationId xmlns:a16="http://schemas.microsoft.com/office/drawing/2014/main" id="{A4485319-7C94-B375-CDFB-7A54AC12F8BA}"/>
              </a:ext>
            </a:extLst>
          </p:cNvPr>
          <p:cNvSpPr/>
          <p:nvPr/>
        </p:nvSpPr>
        <p:spPr>
          <a:xfrm>
            <a:off x="2573384" y="3261942"/>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52</a:t>
            </a:r>
            <a:endParaRPr kumimoji="1" lang="zh-CN" altLang="en-US" sz="2000" dirty="0"/>
          </a:p>
        </p:txBody>
      </p:sp>
      <p:cxnSp>
        <p:nvCxnSpPr>
          <p:cNvPr id="11" name="直线连接符 10">
            <a:extLst>
              <a:ext uri="{FF2B5EF4-FFF2-40B4-BE49-F238E27FC236}">
                <a16:creationId xmlns:a16="http://schemas.microsoft.com/office/drawing/2014/main" id="{01AA8AB0-593A-118E-4769-B928309E0D1D}"/>
              </a:ext>
            </a:extLst>
          </p:cNvPr>
          <p:cNvCxnSpPr>
            <a:cxnSpLocks/>
            <a:stCxn id="4" idx="3"/>
            <a:endCxn id="5" idx="7"/>
          </p:cNvCxnSpPr>
          <p:nvPr/>
        </p:nvCxnSpPr>
        <p:spPr>
          <a:xfrm flipH="1">
            <a:off x="2963629" y="3118787"/>
            <a:ext cx="534753"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12" name="椭圆 11">
            <a:extLst>
              <a:ext uri="{FF2B5EF4-FFF2-40B4-BE49-F238E27FC236}">
                <a16:creationId xmlns:a16="http://schemas.microsoft.com/office/drawing/2014/main" id="{623B43C9-56F2-10DE-A887-35095C1412F6}"/>
              </a:ext>
            </a:extLst>
          </p:cNvPr>
          <p:cNvSpPr/>
          <p:nvPr/>
        </p:nvSpPr>
        <p:spPr>
          <a:xfrm>
            <a:off x="4686698" y="3229958"/>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28</a:t>
            </a:r>
            <a:endParaRPr kumimoji="1" lang="zh-CN" altLang="en-US" sz="2000" dirty="0"/>
          </a:p>
        </p:txBody>
      </p:sp>
      <p:cxnSp>
        <p:nvCxnSpPr>
          <p:cNvPr id="13" name="直线连接符 12">
            <a:extLst>
              <a:ext uri="{FF2B5EF4-FFF2-40B4-BE49-F238E27FC236}">
                <a16:creationId xmlns:a16="http://schemas.microsoft.com/office/drawing/2014/main" id="{0F5B1959-4FB4-0B52-7CE0-44F605582D00}"/>
              </a:ext>
            </a:extLst>
          </p:cNvPr>
          <p:cNvCxnSpPr>
            <a:cxnSpLocks/>
            <a:stCxn id="4" idx="5"/>
            <a:endCxn id="12" idx="1"/>
          </p:cNvCxnSpPr>
          <p:nvPr/>
        </p:nvCxnSpPr>
        <p:spPr>
          <a:xfrm>
            <a:off x="3821672" y="3118787"/>
            <a:ext cx="931981" cy="178126"/>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14" name="椭圆 13">
            <a:extLst>
              <a:ext uri="{FF2B5EF4-FFF2-40B4-BE49-F238E27FC236}">
                <a16:creationId xmlns:a16="http://schemas.microsoft.com/office/drawing/2014/main" id="{F5C808B5-105D-C69F-E331-7665F36D98E2}"/>
              </a:ext>
            </a:extLst>
          </p:cNvPr>
          <p:cNvSpPr/>
          <p:nvPr/>
        </p:nvSpPr>
        <p:spPr>
          <a:xfrm>
            <a:off x="1714898" y="3795342"/>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17</a:t>
            </a:r>
            <a:endParaRPr kumimoji="1" lang="zh-CN" altLang="en-US" sz="2000" dirty="0"/>
          </a:p>
        </p:txBody>
      </p:sp>
      <p:cxnSp>
        <p:nvCxnSpPr>
          <p:cNvPr id="15" name="直线连接符 14">
            <a:extLst>
              <a:ext uri="{FF2B5EF4-FFF2-40B4-BE49-F238E27FC236}">
                <a16:creationId xmlns:a16="http://schemas.microsoft.com/office/drawing/2014/main" id="{4848750E-58F3-F0A5-F271-7A3DF5A1A2A9}"/>
              </a:ext>
            </a:extLst>
          </p:cNvPr>
          <p:cNvCxnSpPr>
            <a:cxnSpLocks/>
            <a:stCxn id="14" idx="7"/>
            <a:endCxn id="5" idx="3"/>
          </p:cNvCxnSpPr>
          <p:nvPr/>
        </p:nvCxnSpPr>
        <p:spPr>
          <a:xfrm flipV="1">
            <a:off x="2105143" y="3652187"/>
            <a:ext cx="535196"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16" name="椭圆 15">
            <a:extLst>
              <a:ext uri="{FF2B5EF4-FFF2-40B4-BE49-F238E27FC236}">
                <a16:creationId xmlns:a16="http://schemas.microsoft.com/office/drawing/2014/main" id="{CDB6D4BB-9F38-DD4C-5B1C-2B8829D8B9B1}"/>
              </a:ext>
            </a:extLst>
          </p:cNvPr>
          <p:cNvSpPr/>
          <p:nvPr/>
        </p:nvSpPr>
        <p:spPr>
          <a:xfrm>
            <a:off x="3543698" y="3795342"/>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a:t>
            </a:r>
            <a:endParaRPr kumimoji="1" lang="zh-CN" altLang="en-US" sz="2000" dirty="0"/>
          </a:p>
        </p:txBody>
      </p:sp>
      <p:cxnSp>
        <p:nvCxnSpPr>
          <p:cNvPr id="17" name="直线连接符 16">
            <a:extLst>
              <a:ext uri="{FF2B5EF4-FFF2-40B4-BE49-F238E27FC236}">
                <a16:creationId xmlns:a16="http://schemas.microsoft.com/office/drawing/2014/main" id="{03D36B38-00C9-F2F6-118A-E756EC6A0B43}"/>
              </a:ext>
            </a:extLst>
          </p:cNvPr>
          <p:cNvCxnSpPr>
            <a:cxnSpLocks/>
            <a:stCxn id="16" idx="1"/>
            <a:endCxn id="5" idx="5"/>
          </p:cNvCxnSpPr>
          <p:nvPr/>
        </p:nvCxnSpPr>
        <p:spPr>
          <a:xfrm flipH="1" flipV="1">
            <a:off x="2963629" y="3652187"/>
            <a:ext cx="647024"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18" name="椭圆 17">
            <a:extLst>
              <a:ext uri="{FF2B5EF4-FFF2-40B4-BE49-F238E27FC236}">
                <a16:creationId xmlns:a16="http://schemas.microsoft.com/office/drawing/2014/main" id="{5DD41800-09CC-51DF-3300-55EB380017C5}"/>
              </a:ext>
            </a:extLst>
          </p:cNvPr>
          <p:cNvSpPr/>
          <p:nvPr/>
        </p:nvSpPr>
        <p:spPr>
          <a:xfrm>
            <a:off x="4153298" y="3795342"/>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63</a:t>
            </a:r>
            <a:endParaRPr kumimoji="1" lang="zh-CN" altLang="en-US" sz="2000" dirty="0"/>
          </a:p>
        </p:txBody>
      </p:sp>
      <p:cxnSp>
        <p:nvCxnSpPr>
          <p:cNvPr id="19" name="直线连接符 18">
            <a:extLst>
              <a:ext uri="{FF2B5EF4-FFF2-40B4-BE49-F238E27FC236}">
                <a16:creationId xmlns:a16="http://schemas.microsoft.com/office/drawing/2014/main" id="{FA1DC2BF-0690-5FD5-B579-257619D27434}"/>
              </a:ext>
            </a:extLst>
          </p:cNvPr>
          <p:cNvCxnSpPr>
            <a:cxnSpLocks/>
            <a:stCxn id="18" idx="7"/>
            <a:endCxn id="12" idx="3"/>
          </p:cNvCxnSpPr>
          <p:nvPr/>
        </p:nvCxnSpPr>
        <p:spPr>
          <a:xfrm flipV="1">
            <a:off x="4543543" y="3620203"/>
            <a:ext cx="210110" cy="242094"/>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20" name="椭圆 19">
            <a:extLst>
              <a:ext uri="{FF2B5EF4-FFF2-40B4-BE49-F238E27FC236}">
                <a16:creationId xmlns:a16="http://schemas.microsoft.com/office/drawing/2014/main" id="{D5C6D7AA-AEC1-5C62-ECC6-E5A62FFFB0C8}"/>
              </a:ext>
            </a:extLst>
          </p:cNvPr>
          <p:cNvSpPr/>
          <p:nvPr/>
        </p:nvSpPr>
        <p:spPr>
          <a:xfrm>
            <a:off x="5238588" y="3774425"/>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34</a:t>
            </a:r>
            <a:endParaRPr kumimoji="1" lang="zh-CN" altLang="en-US" sz="2000" dirty="0"/>
          </a:p>
        </p:txBody>
      </p:sp>
      <p:cxnSp>
        <p:nvCxnSpPr>
          <p:cNvPr id="21" name="直线连接符 20">
            <a:extLst>
              <a:ext uri="{FF2B5EF4-FFF2-40B4-BE49-F238E27FC236}">
                <a16:creationId xmlns:a16="http://schemas.microsoft.com/office/drawing/2014/main" id="{9A2B499C-FDE5-51E9-793B-16F5767E4B48}"/>
              </a:ext>
            </a:extLst>
          </p:cNvPr>
          <p:cNvCxnSpPr>
            <a:cxnSpLocks/>
            <a:stCxn id="20" idx="1"/>
            <a:endCxn id="12" idx="5"/>
          </p:cNvCxnSpPr>
          <p:nvPr/>
        </p:nvCxnSpPr>
        <p:spPr>
          <a:xfrm flipH="1" flipV="1">
            <a:off x="5076943" y="3620203"/>
            <a:ext cx="228600" cy="221177"/>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22" name="椭圆 21">
            <a:extLst>
              <a:ext uri="{FF2B5EF4-FFF2-40B4-BE49-F238E27FC236}">
                <a16:creationId xmlns:a16="http://schemas.microsoft.com/office/drawing/2014/main" id="{750A0F72-1A62-49BA-55DD-9E3A6ED9E35D}"/>
              </a:ext>
            </a:extLst>
          </p:cNvPr>
          <p:cNvSpPr/>
          <p:nvPr/>
        </p:nvSpPr>
        <p:spPr>
          <a:xfrm>
            <a:off x="1181498" y="4404942"/>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81</a:t>
            </a:r>
            <a:endParaRPr kumimoji="1" lang="zh-CN" altLang="en-US" sz="2000" dirty="0"/>
          </a:p>
        </p:txBody>
      </p:sp>
      <p:cxnSp>
        <p:nvCxnSpPr>
          <p:cNvPr id="23" name="直线连接符 22">
            <a:extLst>
              <a:ext uri="{FF2B5EF4-FFF2-40B4-BE49-F238E27FC236}">
                <a16:creationId xmlns:a16="http://schemas.microsoft.com/office/drawing/2014/main" id="{4A715261-FD83-DC8F-5668-C1A5EB6B4970}"/>
              </a:ext>
            </a:extLst>
          </p:cNvPr>
          <p:cNvCxnSpPr>
            <a:cxnSpLocks/>
            <a:stCxn id="22" idx="7"/>
            <a:endCxn id="14" idx="3"/>
          </p:cNvCxnSpPr>
          <p:nvPr/>
        </p:nvCxnSpPr>
        <p:spPr>
          <a:xfrm flipV="1">
            <a:off x="1571743" y="4185587"/>
            <a:ext cx="210110" cy="2863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24" name="椭圆 23">
            <a:extLst>
              <a:ext uri="{FF2B5EF4-FFF2-40B4-BE49-F238E27FC236}">
                <a16:creationId xmlns:a16="http://schemas.microsoft.com/office/drawing/2014/main" id="{2F2C6A23-1836-C4D6-A4CE-EFBE695D1B96}"/>
              </a:ext>
            </a:extLst>
          </p:cNvPr>
          <p:cNvSpPr/>
          <p:nvPr/>
        </p:nvSpPr>
        <p:spPr>
          <a:xfrm>
            <a:off x="2251620" y="4387443"/>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70</a:t>
            </a:r>
            <a:endParaRPr kumimoji="1" lang="zh-CN" altLang="en-US" sz="2000" dirty="0"/>
          </a:p>
        </p:txBody>
      </p:sp>
      <p:cxnSp>
        <p:nvCxnSpPr>
          <p:cNvPr id="25" name="直线连接符 24">
            <a:extLst>
              <a:ext uri="{FF2B5EF4-FFF2-40B4-BE49-F238E27FC236}">
                <a16:creationId xmlns:a16="http://schemas.microsoft.com/office/drawing/2014/main" id="{D0FB6FF6-8BCD-F8FD-FFF7-AC35018B6772}"/>
              </a:ext>
            </a:extLst>
          </p:cNvPr>
          <p:cNvCxnSpPr>
            <a:cxnSpLocks/>
            <a:stCxn id="24" idx="1"/>
            <a:endCxn id="14" idx="5"/>
          </p:cNvCxnSpPr>
          <p:nvPr/>
        </p:nvCxnSpPr>
        <p:spPr>
          <a:xfrm flipH="1" flipV="1">
            <a:off x="2105143" y="4185587"/>
            <a:ext cx="213432" cy="268811"/>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26" name="椭圆 25">
            <a:extLst>
              <a:ext uri="{FF2B5EF4-FFF2-40B4-BE49-F238E27FC236}">
                <a16:creationId xmlns:a16="http://schemas.microsoft.com/office/drawing/2014/main" id="{6C340DB4-A042-F1B5-5A89-CEFF3C7796A0}"/>
              </a:ext>
            </a:extLst>
          </p:cNvPr>
          <p:cNvSpPr/>
          <p:nvPr/>
        </p:nvSpPr>
        <p:spPr>
          <a:xfrm>
            <a:off x="2932452" y="4362374"/>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95</a:t>
            </a:r>
            <a:endParaRPr kumimoji="1" lang="zh-CN" altLang="en-US" sz="2000" dirty="0"/>
          </a:p>
        </p:txBody>
      </p:sp>
      <p:cxnSp>
        <p:nvCxnSpPr>
          <p:cNvPr id="27" name="直线连接符 26">
            <a:extLst>
              <a:ext uri="{FF2B5EF4-FFF2-40B4-BE49-F238E27FC236}">
                <a16:creationId xmlns:a16="http://schemas.microsoft.com/office/drawing/2014/main" id="{E29AE277-D233-30FA-70CC-B69533C2845D}"/>
              </a:ext>
            </a:extLst>
          </p:cNvPr>
          <p:cNvCxnSpPr>
            <a:cxnSpLocks/>
            <a:stCxn id="26" idx="7"/>
            <a:endCxn id="16" idx="3"/>
          </p:cNvCxnSpPr>
          <p:nvPr/>
        </p:nvCxnSpPr>
        <p:spPr>
          <a:xfrm flipV="1">
            <a:off x="3322697" y="4185587"/>
            <a:ext cx="287956" cy="243742"/>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pic>
        <p:nvPicPr>
          <p:cNvPr id="28" name="Picture 18" descr="heapsort00">
            <a:extLst>
              <a:ext uri="{FF2B5EF4-FFF2-40B4-BE49-F238E27FC236}">
                <a16:creationId xmlns:a16="http://schemas.microsoft.com/office/drawing/2014/main" id="{1835B254-D96E-A821-55F6-746F9B7FF8C1}"/>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149843" y="1687943"/>
            <a:ext cx="331311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a:extLst>
              <a:ext uri="{FF2B5EF4-FFF2-40B4-BE49-F238E27FC236}">
                <a16:creationId xmlns:a16="http://schemas.microsoft.com/office/drawing/2014/main" id="{4C2429FD-684B-0C31-5CFB-A82B89695B4D}"/>
              </a:ext>
            </a:extLst>
          </p:cNvPr>
          <p:cNvSpPr txBox="1"/>
          <p:nvPr/>
        </p:nvSpPr>
        <p:spPr>
          <a:xfrm>
            <a:off x="7609523" y="1715208"/>
            <a:ext cx="877163" cy="369332"/>
          </a:xfrm>
          <a:prstGeom prst="rect">
            <a:avLst/>
          </a:prstGeom>
          <a:solidFill>
            <a:srgbClr val="009999"/>
          </a:solid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初始堆</a:t>
            </a:r>
          </a:p>
        </p:txBody>
      </p:sp>
      <p:sp>
        <p:nvSpPr>
          <p:cNvPr id="2" name="文本框 1">
            <a:extLst>
              <a:ext uri="{FF2B5EF4-FFF2-40B4-BE49-F238E27FC236}">
                <a16:creationId xmlns:a16="http://schemas.microsoft.com/office/drawing/2014/main" id="{C1FF4D11-4443-4A1A-D78D-B1B05B653F60}"/>
              </a:ext>
            </a:extLst>
          </p:cNvPr>
          <p:cNvSpPr txBox="1"/>
          <p:nvPr/>
        </p:nvSpPr>
        <p:spPr>
          <a:xfrm>
            <a:off x="332805" y="2959565"/>
            <a:ext cx="1985770" cy="369332"/>
          </a:xfrm>
          <a:prstGeom prst="rect">
            <a:avLst/>
          </a:prstGeom>
          <a:noFill/>
        </p:spPr>
        <p:txBody>
          <a:bodyPr wrap="square" rtlCol="0">
            <a:spAutoFit/>
          </a:bodyPr>
          <a:lstStyle/>
          <a:p>
            <a:r>
              <a:rPr kumimoji="1" lang="en-US" altLang="zh-CN" dirty="0"/>
              <a:t>(1)</a:t>
            </a:r>
            <a:r>
              <a:rPr kumimoji="1" lang="zh-CN" altLang="en-US" dirty="0"/>
              <a:t> </a:t>
            </a:r>
            <a:r>
              <a:rPr kumimoji="1" lang="en-US" altLang="zh-CN" dirty="0" err="1"/>
              <a:t>SiftDown</a:t>
            </a:r>
            <a:r>
              <a:rPr kumimoji="1" lang="zh-CN" altLang="en-US" dirty="0"/>
              <a:t> </a:t>
            </a:r>
            <a:r>
              <a:rPr kumimoji="1" lang="en-US" altLang="zh-CN" dirty="0"/>
              <a:t>3</a:t>
            </a:r>
            <a:endParaRPr kumimoji="1" lang="zh-CN" altLang="en-US" dirty="0"/>
          </a:p>
        </p:txBody>
      </p:sp>
      <p:sp>
        <p:nvSpPr>
          <p:cNvPr id="3" name="椭圆 2">
            <a:extLst>
              <a:ext uri="{FF2B5EF4-FFF2-40B4-BE49-F238E27FC236}">
                <a16:creationId xmlns:a16="http://schemas.microsoft.com/office/drawing/2014/main" id="{D0D7D912-5043-D5A5-48D1-E5BA8CD3CAE7}"/>
              </a:ext>
            </a:extLst>
          </p:cNvPr>
          <p:cNvSpPr/>
          <p:nvPr/>
        </p:nvSpPr>
        <p:spPr>
          <a:xfrm>
            <a:off x="9158331" y="2661587"/>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ln>
                  <a:solidFill>
                    <a:schemeClr val="bg2">
                      <a:lumMod val="40000"/>
                      <a:lumOff val="60000"/>
                    </a:schemeClr>
                  </a:solidFill>
                </a:ln>
              </a:rPr>
              <a:t>46</a:t>
            </a:r>
            <a:endParaRPr kumimoji="1" lang="zh-CN" altLang="en-US" sz="2000" dirty="0">
              <a:ln>
                <a:solidFill>
                  <a:schemeClr val="bg2">
                    <a:lumMod val="40000"/>
                    <a:lumOff val="60000"/>
                  </a:schemeClr>
                </a:solidFill>
              </a:ln>
            </a:endParaRPr>
          </a:p>
        </p:txBody>
      </p:sp>
      <p:sp>
        <p:nvSpPr>
          <p:cNvPr id="9" name="椭圆 8">
            <a:extLst>
              <a:ext uri="{FF2B5EF4-FFF2-40B4-BE49-F238E27FC236}">
                <a16:creationId xmlns:a16="http://schemas.microsoft.com/office/drawing/2014/main" id="{B00D9C94-FF95-3042-313D-0134789BFAAD}"/>
              </a:ext>
            </a:extLst>
          </p:cNvPr>
          <p:cNvSpPr/>
          <p:nvPr/>
        </p:nvSpPr>
        <p:spPr>
          <a:xfrm>
            <a:off x="8300288" y="3194987"/>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52</a:t>
            </a:r>
            <a:endParaRPr kumimoji="1" lang="zh-CN" altLang="en-US" sz="2000" dirty="0"/>
          </a:p>
        </p:txBody>
      </p:sp>
      <p:cxnSp>
        <p:nvCxnSpPr>
          <p:cNvPr id="10" name="直线连接符 9">
            <a:extLst>
              <a:ext uri="{FF2B5EF4-FFF2-40B4-BE49-F238E27FC236}">
                <a16:creationId xmlns:a16="http://schemas.microsoft.com/office/drawing/2014/main" id="{12E716E4-73CE-CAD8-6779-DB13E40ACB50}"/>
              </a:ext>
            </a:extLst>
          </p:cNvPr>
          <p:cNvCxnSpPr>
            <a:cxnSpLocks/>
            <a:stCxn id="3" idx="3"/>
            <a:endCxn id="9" idx="7"/>
          </p:cNvCxnSpPr>
          <p:nvPr/>
        </p:nvCxnSpPr>
        <p:spPr>
          <a:xfrm flipH="1">
            <a:off x="8690533" y="3051832"/>
            <a:ext cx="534753"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30" name="椭圆 29">
            <a:extLst>
              <a:ext uri="{FF2B5EF4-FFF2-40B4-BE49-F238E27FC236}">
                <a16:creationId xmlns:a16="http://schemas.microsoft.com/office/drawing/2014/main" id="{31F8FDBE-D249-9D7E-E16F-370279B5F721}"/>
              </a:ext>
            </a:extLst>
          </p:cNvPr>
          <p:cNvSpPr/>
          <p:nvPr/>
        </p:nvSpPr>
        <p:spPr>
          <a:xfrm>
            <a:off x="10413602" y="3163003"/>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28</a:t>
            </a:r>
            <a:endParaRPr kumimoji="1" lang="zh-CN" altLang="en-US" sz="2000" dirty="0"/>
          </a:p>
        </p:txBody>
      </p:sp>
      <p:cxnSp>
        <p:nvCxnSpPr>
          <p:cNvPr id="31" name="直线连接符 30">
            <a:extLst>
              <a:ext uri="{FF2B5EF4-FFF2-40B4-BE49-F238E27FC236}">
                <a16:creationId xmlns:a16="http://schemas.microsoft.com/office/drawing/2014/main" id="{161D4232-843F-6194-98C9-541C661816DD}"/>
              </a:ext>
            </a:extLst>
          </p:cNvPr>
          <p:cNvCxnSpPr>
            <a:cxnSpLocks/>
            <a:stCxn id="3" idx="5"/>
            <a:endCxn id="30" idx="1"/>
          </p:cNvCxnSpPr>
          <p:nvPr/>
        </p:nvCxnSpPr>
        <p:spPr>
          <a:xfrm>
            <a:off x="9548576" y="3051832"/>
            <a:ext cx="931981" cy="178126"/>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32" name="椭圆 31">
            <a:extLst>
              <a:ext uri="{FF2B5EF4-FFF2-40B4-BE49-F238E27FC236}">
                <a16:creationId xmlns:a16="http://schemas.microsoft.com/office/drawing/2014/main" id="{09255D51-8C29-484A-8182-358B0EAA0B3F}"/>
              </a:ext>
            </a:extLst>
          </p:cNvPr>
          <p:cNvSpPr/>
          <p:nvPr/>
        </p:nvSpPr>
        <p:spPr>
          <a:xfrm>
            <a:off x="7441802" y="3728387"/>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17</a:t>
            </a:r>
            <a:endParaRPr kumimoji="1" lang="zh-CN" altLang="en-US" sz="2000" dirty="0"/>
          </a:p>
        </p:txBody>
      </p:sp>
      <p:cxnSp>
        <p:nvCxnSpPr>
          <p:cNvPr id="33" name="直线连接符 32">
            <a:extLst>
              <a:ext uri="{FF2B5EF4-FFF2-40B4-BE49-F238E27FC236}">
                <a16:creationId xmlns:a16="http://schemas.microsoft.com/office/drawing/2014/main" id="{005CB5E7-C02D-1004-413D-AEFDBF8450DD}"/>
              </a:ext>
            </a:extLst>
          </p:cNvPr>
          <p:cNvCxnSpPr>
            <a:cxnSpLocks/>
            <a:stCxn id="32" idx="7"/>
            <a:endCxn id="9" idx="3"/>
          </p:cNvCxnSpPr>
          <p:nvPr/>
        </p:nvCxnSpPr>
        <p:spPr>
          <a:xfrm flipV="1">
            <a:off x="7832047" y="3585232"/>
            <a:ext cx="535196"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34" name="椭圆 33">
            <a:extLst>
              <a:ext uri="{FF2B5EF4-FFF2-40B4-BE49-F238E27FC236}">
                <a16:creationId xmlns:a16="http://schemas.microsoft.com/office/drawing/2014/main" id="{268DAE1B-0A00-ADA3-DBEF-FB998F1AF700}"/>
              </a:ext>
            </a:extLst>
          </p:cNvPr>
          <p:cNvSpPr/>
          <p:nvPr/>
        </p:nvSpPr>
        <p:spPr>
          <a:xfrm>
            <a:off x="9270602" y="3728387"/>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95</a:t>
            </a:r>
            <a:endParaRPr kumimoji="1" lang="zh-CN" altLang="en-US" sz="2000" dirty="0"/>
          </a:p>
        </p:txBody>
      </p:sp>
      <p:cxnSp>
        <p:nvCxnSpPr>
          <p:cNvPr id="35" name="直线连接符 34">
            <a:extLst>
              <a:ext uri="{FF2B5EF4-FFF2-40B4-BE49-F238E27FC236}">
                <a16:creationId xmlns:a16="http://schemas.microsoft.com/office/drawing/2014/main" id="{441474B3-7EE5-D024-E762-9C6C4FF40A6F}"/>
              </a:ext>
            </a:extLst>
          </p:cNvPr>
          <p:cNvCxnSpPr>
            <a:cxnSpLocks/>
            <a:stCxn id="34" idx="1"/>
            <a:endCxn id="9" idx="5"/>
          </p:cNvCxnSpPr>
          <p:nvPr/>
        </p:nvCxnSpPr>
        <p:spPr>
          <a:xfrm flipH="1" flipV="1">
            <a:off x="8690533" y="3585232"/>
            <a:ext cx="647024"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36" name="椭圆 35">
            <a:extLst>
              <a:ext uri="{FF2B5EF4-FFF2-40B4-BE49-F238E27FC236}">
                <a16:creationId xmlns:a16="http://schemas.microsoft.com/office/drawing/2014/main" id="{F9BCC2E2-EDC3-4274-22AC-07BDEF99F93C}"/>
              </a:ext>
            </a:extLst>
          </p:cNvPr>
          <p:cNvSpPr/>
          <p:nvPr/>
        </p:nvSpPr>
        <p:spPr>
          <a:xfrm>
            <a:off x="9880202" y="3728387"/>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63</a:t>
            </a:r>
            <a:endParaRPr kumimoji="1" lang="zh-CN" altLang="en-US" sz="2000" dirty="0"/>
          </a:p>
        </p:txBody>
      </p:sp>
      <p:cxnSp>
        <p:nvCxnSpPr>
          <p:cNvPr id="37" name="直线连接符 36">
            <a:extLst>
              <a:ext uri="{FF2B5EF4-FFF2-40B4-BE49-F238E27FC236}">
                <a16:creationId xmlns:a16="http://schemas.microsoft.com/office/drawing/2014/main" id="{978B65BF-D5F2-90E3-CC41-BF430D746796}"/>
              </a:ext>
            </a:extLst>
          </p:cNvPr>
          <p:cNvCxnSpPr>
            <a:cxnSpLocks/>
            <a:stCxn id="36" idx="7"/>
            <a:endCxn id="30" idx="3"/>
          </p:cNvCxnSpPr>
          <p:nvPr/>
        </p:nvCxnSpPr>
        <p:spPr>
          <a:xfrm flipV="1">
            <a:off x="10270447" y="3553248"/>
            <a:ext cx="210110" cy="242094"/>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38" name="椭圆 37">
            <a:extLst>
              <a:ext uri="{FF2B5EF4-FFF2-40B4-BE49-F238E27FC236}">
                <a16:creationId xmlns:a16="http://schemas.microsoft.com/office/drawing/2014/main" id="{E799B92F-F334-811F-5E27-8FAD7CC2EBEF}"/>
              </a:ext>
            </a:extLst>
          </p:cNvPr>
          <p:cNvSpPr/>
          <p:nvPr/>
        </p:nvSpPr>
        <p:spPr>
          <a:xfrm>
            <a:off x="10965492" y="3707470"/>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34</a:t>
            </a:r>
            <a:endParaRPr kumimoji="1" lang="zh-CN" altLang="en-US" sz="2000" dirty="0"/>
          </a:p>
        </p:txBody>
      </p:sp>
      <p:cxnSp>
        <p:nvCxnSpPr>
          <p:cNvPr id="39" name="直线连接符 38">
            <a:extLst>
              <a:ext uri="{FF2B5EF4-FFF2-40B4-BE49-F238E27FC236}">
                <a16:creationId xmlns:a16="http://schemas.microsoft.com/office/drawing/2014/main" id="{97C4E78F-85B1-D92B-0C27-A9675B94FA37}"/>
              </a:ext>
            </a:extLst>
          </p:cNvPr>
          <p:cNvCxnSpPr>
            <a:cxnSpLocks/>
            <a:stCxn id="38" idx="1"/>
            <a:endCxn id="30" idx="5"/>
          </p:cNvCxnSpPr>
          <p:nvPr/>
        </p:nvCxnSpPr>
        <p:spPr>
          <a:xfrm flipH="1" flipV="1">
            <a:off x="10803847" y="3553248"/>
            <a:ext cx="228600" cy="221177"/>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40" name="椭圆 39">
            <a:extLst>
              <a:ext uri="{FF2B5EF4-FFF2-40B4-BE49-F238E27FC236}">
                <a16:creationId xmlns:a16="http://schemas.microsoft.com/office/drawing/2014/main" id="{66A827BF-7268-1110-E8FD-B5EF0F65CC66}"/>
              </a:ext>
            </a:extLst>
          </p:cNvPr>
          <p:cNvSpPr/>
          <p:nvPr/>
        </p:nvSpPr>
        <p:spPr>
          <a:xfrm>
            <a:off x="6908402" y="4337987"/>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81</a:t>
            </a:r>
            <a:endParaRPr kumimoji="1" lang="zh-CN" altLang="en-US" sz="2000" dirty="0"/>
          </a:p>
        </p:txBody>
      </p:sp>
      <p:cxnSp>
        <p:nvCxnSpPr>
          <p:cNvPr id="41" name="直线连接符 40">
            <a:extLst>
              <a:ext uri="{FF2B5EF4-FFF2-40B4-BE49-F238E27FC236}">
                <a16:creationId xmlns:a16="http://schemas.microsoft.com/office/drawing/2014/main" id="{9875419A-8553-65FC-ED97-015E0D3C6F9D}"/>
              </a:ext>
            </a:extLst>
          </p:cNvPr>
          <p:cNvCxnSpPr>
            <a:cxnSpLocks/>
            <a:stCxn id="40" idx="7"/>
            <a:endCxn id="32" idx="3"/>
          </p:cNvCxnSpPr>
          <p:nvPr/>
        </p:nvCxnSpPr>
        <p:spPr>
          <a:xfrm flipV="1">
            <a:off x="7298647" y="4118632"/>
            <a:ext cx="210110" cy="2863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42" name="椭圆 41">
            <a:extLst>
              <a:ext uri="{FF2B5EF4-FFF2-40B4-BE49-F238E27FC236}">
                <a16:creationId xmlns:a16="http://schemas.microsoft.com/office/drawing/2014/main" id="{0FDC6F13-37DB-B9A4-E98B-C344EF1FDDA2}"/>
              </a:ext>
            </a:extLst>
          </p:cNvPr>
          <p:cNvSpPr/>
          <p:nvPr/>
        </p:nvSpPr>
        <p:spPr>
          <a:xfrm>
            <a:off x="7978524" y="4320488"/>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70</a:t>
            </a:r>
            <a:endParaRPr kumimoji="1" lang="zh-CN" altLang="en-US" sz="2000" dirty="0"/>
          </a:p>
        </p:txBody>
      </p:sp>
      <p:cxnSp>
        <p:nvCxnSpPr>
          <p:cNvPr id="43" name="直线连接符 42">
            <a:extLst>
              <a:ext uri="{FF2B5EF4-FFF2-40B4-BE49-F238E27FC236}">
                <a16:creationId xmlns:a16="http://schemas.microsoft.com/office/drawing/2014/main" id="{1533022B-86AF-6CC7-4A03-9FA59029CBBA}"/>
              </a:ext>
            </a:extLst>
          </p:cNvPr>
          <p:cNvCxnSpPr>
            <a:cxnSpLocks/>
            <a:stCxn id="42" idx="1"/>
            <a:endCxn id="32" idx="5"/>
          </p:cNvCxnSpPr>
          <p:nvPr/>
        </p:nvCxnSpPr>
        <p:spPr>
          <a:xfrm flipH="1" flipV="1">
            <a:off x="7832047" y="4118632"/>
            <a:ext cx="213432" cy="268811"/>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44" name="椭圆 43">
            <a:extLst>
              <a:ext uri="{FF2B5EF4-FFF2-40B4-BE49-F238E27FC236}">
                <a16:creationId xmlns:a16="http://schemas.microsoft.com/office/drawing/2014/main" id="{C245CABF-6236-59C5-43FA-215C8C3E5194}"/>
              </a:ext>
            </a:extLst>
          </p:cNvPr>
          <p:cNvSpPr/>
          <p:nvPr/>
        </p:nvSpPr>
        <p:spPr>
          <a:xfrm>
            <a:off x="8659356" y="4295419"/>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a:t>
            </a:r>
            <a:endParaRPr kumimoji="1" lang="zh-CN" altLang="en-US" sz="2000" dirty="0"/>
          </a:p>
        </p:txBody>
      </p:sp>
      <p:cxnSp>
        <p:nvCxnSpPr>
          <p:cNvPr id="45" name="直线连接符 44">
            <a:extLst>
              <a:ext uri="{FF2B5EF4-FFF2-40B4-BE49-F238E27FC236}">
                <a16:creationId xmlns:a16="http://schemas.microsoft.com/office/drawing/2014/main" id="{063B833B-EFAB-9F17-B61C-E88CFC3FE49F}"/>
              </a:ext>
            </a:extLst>
          </p:cNvPr>
          <p:cNvCxnSpPr>
            <a:cxnSpLocks/>
            <a:stCxn id="44" idx="7"/>
            <a:endCxn id="34" idx="3"/>
          </p:cNvCxnSpPr>
          <p:nvPr/>
        </p:nvCxnSpPr>
        <p:spPr>
          <a:xfrm flipV="1">
            <a:off x="9049601" y="4118632"/>
            <a:ext cx="287956" cy="243742"/>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46" name="右箭头 45">
            <a:extLst>
              <a:ext uri="{FF2B5EF4-FFF2-40B4-BE49-F238E27FC236}">
                <a16:creationId xmlns:a16="http://schemas.microsoft.com/office/drawing/2014/main" id="{5BD529BE-4A2E-26FB-1A45-5F3A52E2CCBB}"/>
              </a:ext>
            </a:extLst>
          </p:cNvPr>
          <p:cNvSpPr/>
          <p:nvPr/>
        </p:nvSpPr>
        <p:spPr>
          <a:xfrm>
            <a:off x="6108899" y="3762019"/>
            <a:ext cx="583802" cy="533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7" name="直线箭头连接符 46">
            <a:extLst>
              <a:ext uri="{FF2B5EF4-FFF2-40B4-BE49-F238E27FC236}">
                <a16:creationId xmlns:a16="http://schemas.microsoft.com/office/drawing/2014/main" id="{B4FDC1B5-0545-88FA-1F73-00B87C83A1F0}"/>
              </a:ext>
            </a:extLst>
          </p:cNvPr>
          <p:cNvCxnSpPr/>
          <p:nvPr/>
        </p:nvCxnSpPr>
        <p:spPr>
          <a:xfrm>
            <a:off x="5681612" y="1318564"/>
            <a:ext cx="0" cy="39664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圆角矩形 47">
            <a:extLst>
              <a:ext uri="{FF2B5EF4-FFF2-40B4-BE49-F238E27FC236}">
                <a16:creationId xmlns:a16="http://schemas.microsoft.com/office/drawing/2014/main" id="{0D043C97-565A-CF69-07BF-8D082422FB6D}"/>
              </a:ext>
            </a:extLst>
          </p:cNvPr>
          <p:cNvSpPr/>
          <p:nvPr/>
        </p:nvSpPr>
        <p:spPr>
          <a:xfrm>
            <a:off x="8640767" y="3726068"/>
            <a:ext cx="1144745" cy="1187847"/>
          </a:xfrm>
          <a:prstGeom prst="roundRect">
            <a:avLst/>
          </a:prstGeom>
          <a:noFill/>
          <a:ln w="28575">
            <a:solidFill>
              <a:srgbClr val="00768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文本框 48">
            <a:extLst>
              <a:ext uri="{FF2B5EF4-FFF2-40B4-BE49-F238E27FC236}">
                <a16:creationId xmlns:a16="http://schemas.microsoft.com/office/drawing/2014/main" id="{907F7B8B-F0BD-4C1E-FC25-969B6C0E7263}"/>
              </a:ext>
            </a:extLst>
          </p:cNvPr>
          <p:cNvSpPr txBox="1"/>
          <p:nvPr/>
        </p:nvSpPr>
        <p:spPr>
          <a:xfrm>
            <a:off x="8850639" y="4987796"/>
            <a:ext cx="877163" cy="369332"/>
          </a:xfrm>
          <a:prstGeom prst="rect">
            <a:avLst/>
          </a:prstGeom>
          <a:noFill/>
        </p:spPr>
        <p:txBody>
          <a:bodyPr wrap="none" rtlCol="0">
            <a:spAutoFit/>
          </a:bodyPr>
          <a:lstStyle/>
          <a:p>
            <a:r>
              <a:rPr kumimoji="1" lang="zh-CN" altLang="en-US" dirty="0">
                <a:solidFill>
                  <a:srgbClr val="009999"/>
                </a:solidFill>
              </a:rPr>
              <a:t>最大堆</a:t>
            </a:r>
          </a:p>
        </p:txBody>
      </p:sp>
    </p:spTree>
    <p:extLst>
      <p:ext uri="{BB962C8B-B14F-4D97-AF65-F5344CB8AC3E}">
        <p14:creationId xmlns:p14="http://schemas.microsoft.com/office/powerpoint/2010/main" val="1824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最大堆的快速建堆操作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6.3 </a:t>
            </a:r>
            <a:r>
              <a:rPr lang="zh-CN" altLang="en-US" dirty="0"/>
              <a:t>二叉堆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pic>
        <p:nvPicPr>
          <p:cNvPr id="28" name="Picture 18" descr="heapsort00">
            <a:extLst>
              <a:ext uri="{FF2B5EF4-FFF2-40B4-BE49-F238E27FC236}">
                <a16:creationId xmlns:a16="http://schemas.microsoft.com/office/drawing/2014/main" id="{1835B254-D96E-A821-55F6-746F9B7FF8C1}"/>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149843" y="1687943"/>
            <a:ext cx="331311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a:extLst>
              <a:ext uri="{FF2B5EF4-FFF2-40B4-BE49-F238E27FC236}">
                <a16:creationId xmlns:a16="http://schemas.microsoft.com/office/drawing/2014/main" id="{4C2429FD-684B-0C31-5CFB-A82B89695B4D}"/>
              </a:ext>
            </a:extLst>
          </p:cNvPr>
          <p:cNvSpPr txBox="1"/>
          <p:nvPr/>
        </p:nvSpPr>
        <p:spPr>
          <a:xfrm>
            <a:off x="7609523" y="1715208"/>
            <a:ext cx="877163" cy="369332"/>
          </a:xfrm>
          <a:prstGeom prst="rect">
            <a:avLst/>
          </a:prstGeom>
          <a:solidFill>
            <a:srgbClr val="009999"/>
          </a:solid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初始堆</a:t>
            </a:r>
          </a:p>
        </p:txBody>
      </p:sp>
      <p:sp>
        <p:nvSpPr>
          <p:cNvPr id="2" name="文本框 1">
            <a:extLst>
              <a:ext uri="{FF2B5EF4-FFF2-40B4-BE49-F238E27FC236}">
                <a16:creationId xmlns:a16="http://schemas.microsoft.com/office/drawing/2014/main" id="{C1FF4D11-4443-4A1A-D78D-B1B05B653F60}"/>
              </a:ext>
            </a:extLst>
          </p:cNvPr>
          <p:cNvSpPr txBox="1"/>
          <p:nvPr/>
        </p:nvSpPr>
        <p:spPr>
          <a:xfrm>
            <a:off x="332805" y="2959565"/>
            <a:ext cx="1985770" cy="369332"/>
          </a:xfrm>
          <a:prstGeom prst="rect">
            <a:avLst/>
          </a:prstGeom>
          <a:noFill/>
        </p:spPr>
        <p:txBody>
          <a:bodyPr wrap="square" rtlCol="0">
            <a:spAutoFit/>
          </a:bodyPr>
          <a:lstStyle/>
          <a:p>
            <a:r>
              <a:rPr kumimoji="1" lang="en-US" altLang="zh-CN" dirty="0"/>
              <a:t>(2)</a:t>
            </a:r>
            <a:r>
              <a:rPr kumimoji="1" lang="zh-CN" altLang="en-US" dirty="0"/>
              <a:t> </a:t>
            </a:r>
            <a:r>
              <a:rPr kumimoji="1" lang="en-US" altLang="zh-CN" dirty="0" err="1"/>
              <a:t>SiftDown</a:t>
            </a:r>
            <a:r>
              <a:rPr kumimoji="1" lang="zh-CN" altLang="en-US" dirty="0"/>
              <a:t> </a:t>
            </a:r>
            <a:r>
              <a:rPr kumimoji="1" lang="en-US" altLang="zh-CN" dirty="0"/>
              <a:t>17</a:t>
            </a:r>
            <a:endParaRPr kumimoji="1" lang="zh-CN" altLang="en-US" dirty="0"/>
          </a:p>
        </p:txBody>
      </p:sp>
      <p:sp>
        <p:nvSpPr>
          <p:cNvPr id="3" name="椭圆 2">
            <a:extLst>
              <a:ext uri="{FF2B5EF4-FFF2-40B4-BE49-F238E27FC236}">
                <a16:creationId xmlns:a16="http://schemas.microsoft.com/office/drawing/2014/main" id="{D0D7D912-5043-D5A5-48D1-E5BA8CD3CAE7}"/>
              </a:ext>
            </a:extLst>
          </p:cNvPr>
          <p:cNvSpPr/>
          <p:nvPr/>
        </p:nvSpPr>
        <p:spPr>
          <a:xfrm>
            <a:off x="3417931" y="3100297"/>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ln>
                  <a:solidFill>
                    <a:schemeClr val="bg2">
                      <a:lumMod val="40000"/>
                      <a:lumOff val="60000"/>
                    </a:schemeClr>
                  </a:solidFill>
                </a:ln>
              </a:rPr>
              <a:t>46</a:t>
            </a:r>
            <a:endParaRPr kumimoji="1" lang="zh-CN" altLang="en-US" sz="2000" dirty="0">
              <a:ln>
                <a:solidFill>
                  <a:schemeClr val="bg2">
                    <a:lumMod val="40000"/>
                    <a:lumOff val="60000"/>
                  </a:schemeClr>
                </a:solidFill>
              </a:ln>
            </a:endParaRPr>
          </a:p>
        </p:txBody>
      </p:sp>
      <p:sp>
        <p:nvSpPr>
          <p:cNvPr id="9" name="椭圆 8">
            <a:extLst>
              <a:ext uri="{FF2B5EF4-FFF2-40B4-BE49-F238E27FC236}">
                <a16:creationId xmlns:a16="http://schemas.microsoft.com/office/drawing/2014/main" id="{B00D9C94-FF95-3042-313D-0134789BFAAD}"/>
              </a:ext>
            </a:extLst>
          </p:cNvPr>
          <p:cNvSpPr/>
          <p:nvPr/>
        </p:nvSpPr>
        <p:spPr>
          <a:xfrm>
            <a:off x="2559888" y="3633697"/>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52</a:t>
            </a:r>
            <a:endParaRPr kumimoji="1" lang="zh-CN" altLang="en-US" sz="2000" dirty="0"/>
          </a:p>
        </p:txBody>
      </p:sp>
      <p:cxnSp>
        <p:nvCxnSpPr>
          <p:cNvPr id="10" name="直线连接符 9">
            <a:extLst>
              <a:ext uri="{FF2B5EF4-FFF2-40B4-BE49-F238E27FC236}">
                <a16:creationId xmlns:a16="http://schemas.microsoft.com/office/drawing/2014/main" id="{12E716E4-73CE-CAD8-6779-DB13E40ACB50}"/>
              </a:ext>
            </a:extLst>
          </p:cNvPr>
          <p:cNvCxnSpPr>
            <a:cxnSpLocks/>
            <a:stCxn id="3" idx="3"/>
            <a:endCxn id="9" idx="7"/>
          </p:cNvCxnSpPr>
          <p:nvPr/>
        </p:nvCxnSpPr>
        <p:spPr>
          <a:xfrm flipH="1">
            <a:off x="2950133" y="3490542"/>
            <a:ext cx="534753"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30" name="椭圆 29">
            <a:extLst>
              <a:ext uri="{FF2B5EF4-FFF2-40B4-BE49-F238E27FC236}">
                <a16:creationId xmlns:a16="http://schemas.microsoft.com/office/drawing/2014/main" id="{31F8FDBE-D249-9D7E-E16F-370279B5F721}"/>
              </a:ext>
            </a:extLst>
          </p:cNvPr>
          <p:cNvSpPr/>
          <p:nvPr/>
        </p:nvSpPr>
        <p:spPr>
          <a:xfrm>
            <a:off x="4673202" y="3601713"/>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28</a:t>
            </a:r>
            <a:endParaRPr kumimoji="1" lang="zh-CN" altLang="en-US" sz="2000" dirty="0"/>
          </a:p>
        </p:txBody>
      </p:sp>
      <p:cxnSp>
        <p:nvCxnSpPr>
          <p:cNvPr id="31" name="直线连接符 30">
            <a:extLst>
              <a:ext uri="{FF2B5EF4-FFF2-40B4-BE49-F238E27FC236}">
                <a16:creationId xmlns:a16="http://schemas.microsoft.com/office/drawing/2014/main" id="{161D4232-843F-6194-98C9-541C661816DD}"/>
              </a:ext>
            </a:extLst>
          </p:cNvPr>
          <p:cNvCxnSpPr>
            <a:cxnSpLocks/>
            <a:stCxn id="3" idx="5"/>
            <a:endCxn id="30" idx="1"/>
          </p:cNvCxnSpPr>
          <p:nvPr/>
        </p:nvCxnSpPr>
        <p:spPr>
          <a:xfrm>
            <a:off x="3808176" y="3490542"/>
            <a:ext cx="931981" cy="178126"/>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32" name="椭圆 31">
            <a:extLst>
              <a:ext uri="{FF2B5EF4-FFF2-40B4-BE49-F238E27FC236}">
                <a16:creationId xmlns:a16="http://schemas.microsoft.com/office/drawing/2014/main" id="{09255D51-8C29-484A-8182-358B0EAA0B3F}"/>
              </a:ext>
            </a:extLst>
          </p:cNvPr>
          <p:cNvSpPr/>
          <p:nvPr/>
        </p:nvSpPr>
        <p:spPr>
          <a:xfrm>
            <a:off x="1701402" y="4167097"/>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17</a:t>
            </a:r>
            <a:endParaRPr kumimoji="1" lang="zh-CN" altLang="en-US" sz="2000" dirty="0"/>
          </a:p>
        </p:txBody>
      </p:sp>
      <p:cxnSp>
        <p:nvCxnSpPr>
          <p:cNvPr id="33" name="直线连接符 32">
            <a:extLst>
              <a:ext uri="{FF2B5EF4-FFF2-40B4-BE49-F238E27FC236}">
                <a16:creationId xmlns:a16="http://schemas.microsoft.com/office/drawing/2014/main" id="{005CB5E7-C02D-1004-413D-AEFDBF8450DD}"/>
              </a:ext>
            </a:extLst>
          </p:cNvPr>
          <p:cNvCxnSpPr>
            <a:cxnSpLocks/>
            <a:stCxn id="32" idx="7"/>
            <a:endCxn id="9" idx="3"/>
          </p:cNvCxnSpPr>
          <p:nvPr/>
        </p:nvCxnSpPr>
        <p:spPr>
          <a:xfrm flipV="1">
            <a:off x="2091647" y="4023942"/>
            <a:ext cx="535196"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34" name="椭圆 33">
            <a:extLst>
              <a:ext uri="{FF2B5EF4-FFF2-40B4-BE49-F238E27FC236}">
                <a16:creationId xmlns:a16="http://schemas.microsoft.com/office/drawing/2014/main" id="{268DAE1B-0A00-ADA3-DBEF-FB998F1AF700}"/>
              </a:ext>
            </a:extLst>
          </p:cNvPr>
          <p:cNvSpPr/>
          <p:nvPr/>
        </p:nvSpPr>
        <p:spPr>
          <a:xfrm>
            <a:off x="3530202" y="4167097"/>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95</a:t>
            </a:r>
            <a:endParaRPr kumimoji="1" lang="zh-CN" altLang="en-US" sz="2000" dirty="0"/>
          </a:p>
        </p:txBody>
      </p:sp>
      <p:cxnSp>
        <p:nvCxnSpPr>
          <p:cNvPr id="35" name="直线连接符 34">
            <a:extLst>
              <a:ext uri="{FF2B5EF4-FFF2-40B4-BE49-F238E27FC236}">
                <a16:creationId xmlns:a16="http://schemas.microsoft.com/office/drawing/2014/main" id="{441474B3-7EE5-D024-E762-9C6C4FF40A6F}"/>
              </a:ext>
            </a:extLst>
          </p:cNvPr>
          <p:cNvCxnSpPr>
            <a:cxnSpLocks/>
            <a:stCxn id="34" idx="1"/>
            <a:endCxn id="9" idx="5"/>
          </p:cNvCxnSpPr>
          <p:nvPr/>
        </p:nvCxnSpPr>
        <p:spPr>
          <a:xfrm flipH="1" flipV="1">
            <a:off x="2950133" y="4023942"/>
            <a:ext cx="647024"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36" name="椭圆 35">
            <a:extLst>
              <a:ext uri="{FF2B5EF4-FFF2-40B4-BE49-F238E27FC236}">
                <a16:creationId xmlns:a16="http://schemas.microsoft.com/office/drawing/2014/main" id="{F9BCC2E2-EDC3-4274-22AC-07BDEF99F93C}"/>
              </a:ext>
            </a:extLst>
          </p:cNvPr>
          <p:cNvSpPr/>
          <p:nvPr/>
        </p:nvSpPr>
        <p:spPr>
          <a:xfrm>
            <a:off x="4139802" y="4167097"/>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63</a:t>
            </a:r>
            <a:endParaRPr kumimoji="1" lang="zh-CN" altLang="en-US" sz="2000" dirty="0"/>
          </a:p>
        </p:txBody>
      </p:sp>
      <p:cxnSp>
        <p:nvCxnSpPr>
          <p:cNvPr id="37" name="直线连接符 36">
            <a:extLst>
              <a:ext uri="{FF2B5EF4-FFF2-40B4-BE49-F238E27FC236}">
                <a16:creationId xmlns:a16="http://schemas.microsoft.com/office/drawing/2014/main" id="{978B65BF-D5F2-90E3-CC41-BF430D746796}"/>
              </a:ext>
            </a:extLst>
          </p:cNvPr>
          <p:cNvCxnSpPr>
            <a:cxnSpLocks/>
            <a:stCxn id="36" idx="7"/>
            <a:endCxn id="30" idx="3"/>
          </p:cNvCxnSpPr>
          <p:nvPr/>
        </p:nvCxnSpPr>
        <p:spPr>
          <a:xfrm flipV="1">
            <a:off x="4530047" y="3991958"/>
            <a:ext cx="210110" cy="242094"/>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38" name="椭圆 37">
            <a:extLst>
              <a:ext uri="{FF2B5EF4-FFF2-40B4-BE49-F238E27FC236}">
                <a16:creationId xmlns:a16="http://schemas.microsoft.com/office/drawing/2014/main" id="{E799B92F-F334-811F-5E27-8FAD7CC2EBEF}"/>
              </a:ext>
            </a:extLst>
          </p:cNvPr>
          <p:cNvSpPr/>
          <p:nvPr/>
        </p:nvSpPr>
        <p:spPr>
          <a:xfrm>
            <a:off x="5225092" y="4146180"/>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34</a:t>
            </a:r>
            <a:endParaRPr kumimoji="1" lang="zh-CN" altLang="en-US" sz="2000" dirty="0"/>
          </a:p>
        </p:txBody>
      </p:sp>
      <p:cxnSp>
        <p:nvCxnSpPr>
          <p:cNvPr id="39" name="直线连接符 38">
            <a:extLst>
              <a:ext uri="{FF2B5EF4-FFF2-40B4-BE49-F238E27FC236}">
                <a16:creationId xmlns:a16="http://schemas.microsoft.com/office/drawing/2014/main" id="{97C4E78F-85B1-D92B-0C27-A9675B94FA37}"/>
              </a:ext>
            </a:extLst>
          </p:cNvPr>
          <p:cNvCxnSpPr>
            <a:cxnSpLocks/>
            <a:stCxn id="38" idx="1"/>
            <a:endCxn id="30" idx="5"/>
          </p:cNvCxnSpPr>
          <p:nvPr/>
        </p:nvCxnSpPr>
        <p:spPr>
          <a:xfrm flipH="1" flipV="1">
            <a:off x="5063447" y="3991958"/>
            <a:ext cx="228600" cy="221177"/>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40" name="椭圆 39">
            <a:extLst>
              <a:ext uri="{FF2B5EF4-FFF2-40B4-BE49-F238E27FC236}">
                <a16:creationId xmlns:a16="http://schemas.microsoft.com/office/drawing/2014/main" id="{66A827BF-7268-1110-E8FD-B5EF0F65CC66}"/>
              </a:ext>
            </a:extLst>
          </p:cNvPr>
          <p:cNvSpPr/>
          <p:nvPr/>
        </p:nvSpPr>
        <p:spPr>
          <a:xfrm>
            <a:off x="1168002" y="4776697"/>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81</a:t>
            </a:r>
            <a:endParaRPr kumimoji="1" lang="zh-CN" altLang="en-US" sz="2000" dirty="0"/>
          </a:p>
        </p:txBody>
      </p:sp>
      <p:cxnSp>
        <p:nvCxnSpPr>
          <p:cNvPr id="41" name="直线连接符 40">
            <a:extLst>
              <a:ext uri="{FF2B5EF4-FFF2-40B4-BE49-F238E27FC236}">
                <a16:creationId xmlns:a16="http://schemas.microsoft.com/office/drawing/2014/main" id="{9875419A-8553-65FC-ED97-015E0D3C6F9D}"/>
              </a:ext>
            </a:extLst>
          </p:cNvPr>
          <p:cNvCxnSpPr>
            <a:cxnSpLocks/>
            <a:stCxn id="40" idx="7"/>
            <a:endCxn id="32" idx="3"/>
          </p:cNvCxnSpPr>
          <p:nvPr/>
        </p:nvCxnSpPr>
        <p:spPr>
          <a:xfrm flipV="1">
            <a:off x="1558247" y="4557342"/>
            <a:ext cx="210110" cy="2863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42" name="椭圆 41">
            <a:extLst>
              <a:ext uri="{FF2B5EF4-FFF2-40B4-BE49-F238E27FC236}">
                <a16:creationId xmlns:a16="http://schemas.microsoft.com/office/drawing/2014/main" id="{0FDC6F13-37DB-B9A4-E98B-C344EF1FDDA2}"/>
              </a:ext>
            </a:extLst>
          </p:cNvPr>
          <p:cNvSpPr/>
          <p:nvPr/>
        </p:nvSpPr>
        <p:spPr>
          <a:xfrm>
            <a:off x="2238124" y="4759198"/>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70</a:t>
            </a:r>
            <a:endParaRPr kumimoji="1" lang="zh-CN" altLang="en-US" sz="2000" dirty="0"/>
          </a:p>
        </p:txBody>
      </p:sp>
      <p:cxnSp>
        <p:nvCxnSpPr>
          <p:cNvPr id="43" name="直线连接符 42">
            <a:extLst>
              <a:ext uri="{FF2B5EF4-FFF2-40B4-BE49-F238E27FC236}">
                <a16:creationId xmlns:a16="http://schemas.microsoft.com/office/drawing/2014/main" id="{1533022B-86AF-6CC7-4A03-9FA59029CBBA}"/>
              </a:ext>
            </a:extLst>
          </p:cNvPr>
          <p:cNvCxnSpPr>
            <a:cxnSpLocks/>
            <a:stCxn id="42" idx="1"/>
            <a:endCxn id="32" idx="5"/>
          </p:cNvCxnSpPr>
          <p:nvPr/>
        </p:nvCxnSpPr>
        <p:spPr>
          <a:xfrm flipH="1" flipV="1">
            <a:off x="2091647" y="4557342"/>
            <a:ext cx="213432" cy="268811"/>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44" name="椭圆 43">
            <a:extLst>
              <a:ext uri="{FF2B5EF4-FFF2-40B4-BE49-F238E27FC236}">
                <a16:creationId xmlns:a16="http://schemas.microsoft.com/office/drawing/2014/main" id="{C245CABF-6236-59C5-43FA-215C8C3E5194}"/>
              </a:ext>
            </a:extLst>
          </p:cNvPr>
          <p:cNvSpPr/>
          <p:nvPr/>
        </p:nvSpPr>
        <p:spPr>
          <a:xfrm>
            <a:off x="2918956" y="4734129"/>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a:t>
            </a:r>
            <a:endParaRPr kumimoji="1" lang="zh-CN" altLang="en-US" sz="2000" dirty="0"/>
          </a:p>
        </p:txBody>
      </p:sp>
      <p:cxnSp>
        <p:nvCxnSpPr>
          <p:cNvPr id="45" name="直线连接符 44">
            <a:extLst>
              <a:ext uri="{FF2B5EF4-FFF2-40B4-BE49-F238E27FC236}">
                <a16:creationId xmlns:a16="http://schemas.microsoft.com/office/drawing/2014/main" id="{063B833B-EFAB-9F17-B61C-E88CFC3FE49F}"/>
              </a:ext>
            </a:extLst>
          </p:cNvPr>
          <p:cNvCxnSpPr>
            <a:cxnSpLocks/>
            <a:stCxn id="44" idx="7"/>
            <a:endCxn id="34" idx="3"/>
          </p:cNvCxnSpPr>
          <p:nvPr/>
        </p:nvCxnSpPr>
        <p:spPr>
          <a:xfrm flipV="1">
            <a:off x="3309201" y="4557342"/>
            <a:ext cx="287956" cy="243742"/>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46" name="右箭头 45">
            <a:extLst>
              <a:ext uri="{FF2B5EF4-FFF2-40B4-BE49-F238E27FC236}">
                <a16:creationId xmlns:a16="http://schemas.microsoft.com/office/drawing/2014/main" id="{5BD529BE-4A2E-26FB-1A45-5F3A52E2CCBB}"/>
              </a:ext>
            </a:extLst>
          </p:cNvPr>
          <p:cNvSpPr/>
          <p:nvPr/>
        </p:nvSpPr>
        <p:spPr>
          <a:xfrm>
            <a:off x="6019078" y="3736325"/>
            <a:ext cx="583802" cy="533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椭圆 46">
            <a:extLst>
              <a:ext uri="{FF2B5EF4-FFF2-40B4-BE49-F238E27FC236}">
                <a16:creationId xmlns:a16="http://schemas.microsoft.com/office/drawing/2014/main" id="{B27B6CC9-E9A2-B96B-CECA-531314368978}"/>
              </a:ext>
            </a:extLst>
          </p:cNvPr>
          <p:cNvSpPr/>
          <p:nvPr/>
        </p:nvSpPr>
        <p:spPr>
          <a:xfrm>
            <a:off x="8887056" y="3100297"/>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ln>
                  <a:solidFill>
                    <a:schemeClr val="bg2">
                      <a:lumMod val="40000"/>
                      <a:lumOff val="60000"/>
                    </a:schemeClr>
                  </a:solidFill>
                </a:ln>
              </a:rPr>
              <a:t>46</a:t>
            </a:r>
            <a:endParaRPr kumimoji="1" lang="zh-CN" altLang="en-US" sz="2000" dirty="0">
              <a:ln>
                <a:solidFill>
                  <a:schemeClr val="bg2">
                    <a:lumMod val="40000"/>
                    <a:lumOff val="60000"/>
                  </a:schemeClr>
                </a:solidFill>
              </a:ln>
            </a:endParaRPr>
          </a:p>
        </p:txBody>
      </p:sp>
      <p:sp>
        <p:nvSpPr>
          <p:cNvPr id="48" name="椭圆 47">
            <a:extLst>
              <a:ext uri="{FF2B5EF4-FFF2-40B4-BE49-F238E27FC236}">
                <a16:creationId xmlns:a16="http://schemas.microsoft.com/office/drawing/2014/main" id="{9044BC9B-E6B9-9C01-2C32-583C7485D55C}"/>
              </a:ext>
            </a:extLst>
          </p:cNvPr>
          <p:cNvSpPr/>
          <p:nvPr/>
        </p:nvSpPr>
        <p:spPr>
          <a:xfrm>
            <a:off x="8029013" y="3633697"/>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52</a:t>
            </a:r>
            <a:endParaRPr kumimoji="1" lang="zh-CN" altLang="en-US" sz="2000" dirty="0"/>
          </a:p>
        </p:txBody>
      </p:sp>
      <p:cxnSp>
        <p:nvCxnSpPr>
          <p:cNvPr id="49" name="直线连接符 48">
            <a:extLst>
              <a:ext uri="{FF2B5EF4-FFF2-40B4-BE49-F238E27FC236}">
                <a16:creationId xmlns:a16="http://schemas.microsoft.com/office/drawing/2014/main" id="{728C2563-4B13-83BF-C665-F600D0ECBA47}"/>
              </a:ext>
            </a:extLst>
          </p:cNvPr>
          <p:cNvCxnSpPr>
            <a:cxnSpLocks/>
            <a:stCxn id="47" idx="3"/>
            <a:endCxn id="48" idx="7"/>
          </p:cNvCxnSpPr>
          <p:nvPr/>
        </p:nvCxnSpPr>
        <p:spPr>
          <a:xfrm flipH="1">
            <a:off x="8419258" y="3490542"/>
            <a:ext cx="534753"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0" name="椭圆 49">
            <a:extLst>
              <a:ext uri="{FF2B5EF4-FFF2-40B4-BE49-F238E27FC236}">
                <a16:creationId xmlns:a16="http://schemas.microsoft.com/office/drawing/2014/main" id="{AD4DA992-1242-7735-DC3E-0B4C31C4BFBD}"/>
              </a:ext>
            </a:extLst>
          </p:cNvPr>
          <p:cNvSpPr/>
          <p:nvPr/>
        </p:nvSpPr>
        <p:spPr>
          <a:xfrm>
            <a:off x="10142327" y="3601713"/>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28</a:t>
            </a:r>
            <a:endParaRPr kumimoji="1" lang="zh-CN" altLang="en-US" sz="2000" dirty="0"/>
          </a:p>
        </p:txBody>
      </p:sp>
      <p:cxnSp>
        <p:nvCxnSpPr>
          <p:cNvPr id="51" name="直线连接符 50">
            <a:extLst>
              <a:ext uri="{FF2B5EF4-FFF2-40B4-BE49-F238E27FC236}">
                <a16:creationId xmlns:a16="http://schemas.microsoft.com/office/drawing/2014/main" id="{B7857296-8192-DEA9-8FBD-7EDF72DE7F2E}"/>
              </a:ext>
            </a:extLst>
          </p:cNvPr>
          <p:cNvCxnSpPr>
            <a:cxnSpLocks/>
            <a:stCxn id="47" idx="5"/>
            <a:endCxn id="50" idx="1"/>
          </p:cNvCxnSpPr>
          <p:nvPr/>
        </p:nvCxnSpPr>
        <p:spPr>
          <a:xfrm>
            <a:off x="9277301" y="3490542"/>
            <a:ext cx="931981" cy="178126"/>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2" name="椭圆 51">
            <a:extLst>
              <a:ext uri="{FF2B5EF4-FFF2-40B4-BE49-F238E27FC236}">
                <a16:creationId xmlns:a16="http://schemas.microsoft.com/office/drawing/2014/main" id="{4F593023-97B8-99D1-9983-0E02BF3F5C0D}"/>
              </a:ext>
            </a:extLst>
          </p:cNvPr>
          <p:cNvSpPr/>
          <p:nvPr/>
        </p:nvSpPr>
        <p:spPr>
          <a:xfrm>
            <a:off x="7170527" y="4167097"/>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81</a:t>
            </a:r>
            <a:endParaRPr kumimoji="1" lang="zh-CN" altLang="en-US" sz="2000" dirty="0"/>
          </a:p>
        </p:txBody>
      </p:sp>
      <p:cxnSp>
        <p:nvCxnSpPr>
          <p:cNvPr id="53" name="直线连接符 52">
            <a:extLst>
              <a:ext uri="{FF2B5EF4-FFF2-40B4-BE49-F238E27FC236}">
                <a16:creationId xmlns:a16="http://schemas.microsoft.com/office/drawing/2014/main" id="{E50ACC97-5B9D-EDDD-89B4-258C9DFE74A2}"/>
              </a:ext>
            </a:extLst>
          </p:cNvPr>
          <p:cNvCxnSpPr>
            <a:cxnSpLocks/>
            <a:stCxn id="52" idx="7"/>
            <a:endCxn id="48" idx="3"/>
          </p:cNvCxnSpPr>
          <p:nvPr/>
        </p:nvCxnSpPr>
        <p:spPr>
          <a:xfrm flipV="1">
            <a:off x="7560772" y="4023942"/>
            <a:ext cx="535196"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4" name="椭圆 53">
            <a:extLst>
              <a:ext uri="{FF2B5EF4-FFF2-40B4-BE49-F238E27FC236}">
                <a16:creationId xmlns:a16="http://schemas.microsoft.com/office/drawing/2014/main" id="{C765F0A8-C2CB-F85B-D0F8-D7977C60C687}"/>
              </a:ext>
            </a:extLst>
          </p:cNvPr>
          <p:cNvSpPr/>
          <p:nvPr/>
        </p:nvSpPr>
        <p:spPr>
          <a:xfrm>
            <a:off x="8999327" y="4167097"/>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95</a:t>
            </a:r>
            <a:endParaRPr kumimoji="1" lang="zh-CN" altLang="en-US" sz="2000" dirty="0"/>
          </a:p>
        </p:txBody>
      </p:sp>
      <p:cxnSp>
        <p:nvCxnSpPr>
          <p:cNvPr id="55" name="直线连接符 54">
            <a:extLst>
              <a:ext uri="{FF2B5EF4-FFF2-40B4-BE49-F238E27FC236}">
                <a16:creationId xmlns:a16="http://schemas.microsoft.com/office/drawing/2014/main" id="{D362910D-0D39-5FD2-0F39-DA4E8B6BEEF2}"/>
              </a:ext>
            </a:extLst>
          </p:cNvPr>
          <p:cNvCxnSpPr>
            <a:cxnSpLocks/>
            <a:stCxn id="54" idx="1"/>
            <a:endCxn id="48" idx="5"/>
          </p:cNvCxnSpPr>
          <p:nvPr/>
        </p:nvCxnSpPr>
        <p:spPr>
          <a:xfrm flipH="1" flipV="1">
            <a:off x="8419258" y="4023942"/>
            <a:ext cx="647024"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6" name="椭圆 55">
            <a:extLst>
              <a:ext uri="{FF2B5EF4-FFF2-40B4-BE49-F238E27FC236}">
                <a16:creationId xmlns:a16="http://schemas.microsoft.com/office/drawing/2014/main" id="{466C0318-0E28-EA73-FC5D-36C84CBD4622}"/>
              </a:ext>
            </a:extLst>
          </p:cNvPr>
          <p:cNvSpPr/>
          <p:nvPr/>
        </p:nvSpPr>
        <p:spPr>
          <a:xfrm>
            <a:off x="9608927" y="4167097"/>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63</a:t>
            </a:r>
            <a:endParaRPr kumimoji="1" lang="zh-CN" altLang="en-US" sz="2000" dirty="0"/>
          </a:p>
        </p:txBody>
      </p:sp>
      <p:cxnSp>
        <p:nvCxnSpPr>
          <p:cNvPr id="57" name="直线连接符 56">
            <a:extLst>
              <a:ext uri="{FF2B5EF4-FFF2-40B4-BE49-F238E27FC236}">
                <a16:creationId xmlns:a16="http://schemas.microsoft.com/office/drawing/2014/main" id="{56681254-E0BE-B234-1DD4-E658E91D4CC5}"/>
              </a:ext>
            </a:extLst>
          </p:cNvPr>
          <p:cNvCxnSpPr>
            <a:cxnSpLocks/>
            <a:stCxn id="56" idx="7"/>
            <a:endCxn id="50" idx="3"/>
          </p:cNvCxnSpPr>
          <p:nvPr/>
        </p:nvCxnSpPr>
        <p:spPr>
          <a:xfrm flipV="1">
            <a:off x="9999172" y="3991958"/>
            <a:ext cx="210110" cy="242094"/>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8" name="椭圆 57">
            <a:extLst>
              <a:ext uri="{FF2B5EF4-FFF2-40B4-BE49-F238E27FC236}">
                <a16:creationId xmlns:a16="http://schemas.microsoft.com/office/drawing/2014/main" id="{B428CE9C-E140-93F6-7A82-60A3D09BF9FB}"/>
              </a:ext>
            </a:extLst>
          </p:cNvPr>
          <p:cNvSpPr/>
          <p:nvPr/>
        </p:nvSpPr>
        <p:spPr>
          <a:xfrm>
            <a:off x="10694217" y="4146180"/>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34</a:t>
            </a:r>
            <a:endParaRPr kumimoji="1" lang="zh-CN" altLang="en-US" sz="2000" dirty="0"/>
          </a:p>
        </p:txBody>
      </p:sp>
      <p:cxnSp>
        <p:nvCxnSpPr>
          <p:cNvPr id="59" name="直线连接符 58">
            <a:extLst>
              <a:ext uri="{FF2B5EF4-FFF2-40B4-BE49-F238E27FC236}">
                <a16:creationId xmlns:a16="http://schemas.microsoft.com/office/drawing/2014/main" id="{622EF38C-3310-BE00-F8C9-EB8355B3D0E0}"/>
              </a:ext>
            </a:extLst>
          </p:cNvPr>
          <p:cNvCxnSpPr>
            <a:cxnSpLocks/>
            <a:stCxn id="58" idx="1"/>
            <a:endCxn id="50" idx="5"/>
          </p:cNvCxnSpPr>
          <p:nvPr/>
        </p:nvCxnSpPr>
        <p:spPr>
          <a:xfrm flipH="1" flipV="1">
            <a:off x="10532572" y="3991958"/>
            <a:ext cx="228600" cy="221177"/>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60" name="椭圆 59">
            <a:extLst>
              <a:ext uri="{FF2B5EF4-FFF2-40B4-BE49-F238E27FC236}">
                <a16:creationId xmlns:a16="http://schemas.microsoft.com/office/drawing/2014/main" id="{DA418B5B-C708-6858-504A-78333C44189D}"/>
              </a:ext>
            </a:extLst>
          </p:cNvPr>
          <p:cNvSpPr/>
          <p:nvPr/>
        </p:nvSpPr>
        <p:spPr>
          <a:xfrm>
            <a:off x="6637127" y="4776697"/>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17</a:t>
            </a:r>
            <a:endParaRPr kumimoji="1" lang="zh-CN" altLang="en-US" sz="2000" dirty="0"/>
          </a:p>
        </p:txBody>
      </p:sp>
      <p:cxnSp>
        <p:nvCxnSpPr>
          <p:cNvPr id="61" name="直线连接符 60">
            <a:extLst>
              <a:ext uri="{FF2B5EF4-FFF2-40B4-BE49-F238E27FC236}">
                <a16:creationId xmlns:a16="http://schemas.microsoft.com/office/drawing/2014/main" id="{F4EF73FC-9AE9-F527-FC1D-FB1584045DEF}"/>
              </a:ext>
            </a:extLst>
          </p:cNvPr>
          <p:cNvCxnSpPr>
            <a:cxnSpLocks/>
            <a:stCxn id="60" idx="7"/>
            <a:endCxn id="52" idx="3"/>
          </p:cNvCxnSpPr>
          <p:nvPr/>
        </p:nvCxnSpPr>
        <p:spPr>
          <a:xfrm flipV="1">
            <a:off x="7027372" y="4557342"/>
            <a:ext cx="210110" cy="28631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62" name="椭圆 61">
            <a:extLst>
              <a:ext uri="{FF2B5EF4-FFF2-40B4-BE49-F238E27FC236}">
                <a16:creationId xmlns:a16="http://schemas.microsoft.com/office/drawing/2014/main" id="{BD9E8A50-22C1-33F6-9090-7A5BADDBB5C3}"/>
              </a:ext>
            </a:extLst>
          </p:cNvPr>
          <p:cNvSpPr/>
          <p:nvPr/>
        </p:nvSpPr>
        <p:spPr>
          <a:xfrm>
            <a:off x="7707249" y="4759198"/>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70</a:t>
            </a:r>
            <a:endParaRPr kumimoji="1" lang="zh-CN" altLang="en-US" sz="2000" dirty="0"/>
          </a:p>
        </p:txBody>
      </p:sp>
      <p:cxnSp>
        <p:nvCxnSpPr>
          <p:cNvPr id="63" name="直线连接符 62">
            <a:extLst>
              <a:ext uri="{FF2B5EF4-FFF2-40B4-BE49-F238E27FC236}">
                <a16:creationId xmlns:a16="http://schemas.microsoft.com/office/drawing/2014/main" id="{1FB07FCE-EF76-1F6A-56C4-7F1AB5FAD774}"/>
              </a:ext>
            </a:extLst>
          </p:cNvPr>
          <p:cNvCxnSpPr>
            <a:cxnSpLocks/>
            <a:stCxn id="62" idx="1"/>
            <a:endCxn id="52" idx="5"/>
          </p:cNvCxnSpPr>
          <p:nvPr/>
        </p:nvCxnSpPr>
        <p:spPr>
          <a:xfrm flipH="1" flipV="1">
            <a:off x="7560772" y="4557342"/>
            <a:ext cx="213432" cy="268811"/>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64" name="椭圆 63">
            <a:extLst>
              <a:ext uri="{FF2B5EF4-FFF2-40B4-BE49-F238E27FC236}">
                <a16:creationId xmlns:a16="http://schemas.microsoft.com/office/drawing/2014/main" id="{72126487-D0B3-1770-7B1B-AB49209445D2}"/>
              </a:ext>
            </a:extLst>
          </p:cNvPr>
          <p:cNvSpPr/>
          <p:nvPr/>
        </p:nvSpPr>
        <p:spPr>
          <a:xfrm>
            <a:off x="8388081" y="4734129"/>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a:t>
            </a:r>
            <a:endParaRPr kumimoji="1" lang="zh-CN" altLang="en-US" sz="2000" dirty="0"/>
          </a:p>
        </p:txBody>
      </p:sp>
      <p:cxnSp>
        <p:nvCxnSpPr>
          <p:cNvPr id="65" name="直线连接符 64">
            <a:extLst>
              <a:ext uri="{FF2B5EF4-FFF2-40B4-BE49-F238E27FC236}">
                <a16:creationId xmlns:a16="http://schemas.microsoft.com/office/drawing/2014/main" id="{C423D3E4-368F-6A31-5B35-D046C9ADB1B8}"/>
              </a:ext>
            </a:extLst>
          </p:cNvPr>
          <p:cNvCxnSpPr>
            <a:cxnSpLocks/>
            <a:stCxn id="64" idx="7"/>
            <a:endCxn id="54" idx="3"/>
          </p:cNvCxnSpPr>
          <p:nvPr/>
        </p:nvCxnSpPr>
        <p:spPr>
          <a:xfrm flipV="1">
            <a:off x="8778326" y="4557342"/>
            <a:ext cx="287956" cy="243742"/>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cxnSp>
        <p:nvCxnSpPr>
          <p:cNvPr id="4" name="直线箭头连接符 3">
            <a:extLst>
              <a:ext uri="{FF2B5EF4-FFF2-40B4-BE49-F238E27FC236}">
                <a16:creationId xmlns:a16="http://schemas.microsoft.com/office/drawing/2014/main" id="{BE277481-0F0A-21B3-9267-3D899267EA8F}"/>
              </a:ext>
            </a:extLst>
          </p:cNvPr>
          <p:cNvCxnSpPr/>
          <p:nvPr/>
        </p:nvCxnSpPr>
        <p:spPr>
          <a:xfrm>
            <a:off x="5322159" y="1318564"/>
            <a:ext cx="0" cy="39664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BE1B69EE-4820-AF05-8C17-3910108E7ED1}"/>
              </a:ext>
            </a:extLst>
          </p:cNvPr>
          <p:cNvSpPr txBox="1"/>
          <p:nvPr/>
        </p:nvSpPr>
        <p:spPr>
          <a:xfrm>
            <a:off x="695387" y="5735533"/>
            <a:ext cx="3005951" cy="400110"/>
          </a:xfrm>
          <a:prstGeom prst="rect">
            <a:avLst/>
          </a:prstGeom>
          <a:noFill/>
        </p:spPr>
        <p:txBody>
          <a:bodyPr wrap="none" rtlCol="0">
            <a:spAutoFit/>
          </a:bodyPr>
          <a:lstStyle/>
          <a:p>
            <a:r>
              <a:rPr kumimoji="1" lang="zh-CN" altLang="en-US" sz="2000" dirty="0"/>
              <a:t>与子结点中较大值交换！</a:t>
            </a:r>
          </a:p>
        </p:txBody>
      </p:sp>
      <p:cxnSp>
        <p:nvCxnSpPr>
          <p:cNvPr id="12" name="直线箭头连接符 11">
            <a:extLst>
              <a:ext uri="{FF2B5EF4-FFF2-40B4-BE49-F238E27FC236}">
                <a16:creationId xmlns:a16="http://schemas.microsoft.com/office/drawing/2014/main" id="{7AB808DB-310A-5372-8027-9639A6BC1FA5}"/>
              </a:ext>
            </a:extLst>
          </p:cNvPr>
          <p:cNvCxnSpPr>
            <a:cxnSpLocks/>
          </p:cNvCxnSpPr>
          <p:nvPr/>
        </p:nvCxnSpPr>
        <p:spPr>
          <a:xfrm flipH="1" flipV="1">
            <a:off x="1558247" y="5267529"/>
            <a:ext cx="371755" cy="4223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162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最大堆的快速建堆操作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6.3 </a:t>
            </a:r>
            <a:r>
              <a:rPr lang="zh-CN" altLang="en-US" dirty="0"/>
              <a:t>二叉堆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pic>
        <p:nvPicPr>
          <p:cNvPr id="28" name="Picture 18" descr="heapsort00">
            <a:extLst>
              <a:ext uri="{FF2B5EF4-FFF2-40B4-BE49-F238E27FC236}">
                <a16:creationId xmlns:a16="http://schemas.microsoft.com/office/drawing/2014/main" id="{1835B254-D96E-A821-55F6-746F9B7FF8C1}"/>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149843" y="1687943"/>
            <a:ext cx="331311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a:extLst>
              <a:ext uri="{FF2B5EF4-FFF2-40B4-BE49-F238E27FC236}">
                <a16:creationId xmlns:a16="http://schemas.microsoft.com/office/drawing/2014/main" id="{4C2429FD-684B-0C31-5CFB-A82B89695B4D}"/>
              </a:ext>
            </a:extLst>
          </p:cNvPr>
          <p:cNvSpPr txBox="1"/>
          <p:nvPr/>
        </p:nvSpPr>
        <p:spPr>
          <a:xfrm>
            <a:off x="7609523" y="1715208"/>
            <a:ext cx="877163" cy="369332"/>
          </a:xfrm>
          <a:prstGeom prst="rect">
            <a:avLst/>
          </a:prstGeom>
          <a:solidFill>
            <a:srgbClr val="009999"/>
          </a:solid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初始堆</a:t>
            </a:r>
          </a:p>
        </p:txBody>
      </p:sp>
      <p:sp>
        <p:nvSpPr>
          <p:cNvPr id="2" name="文本框 1">
            <a:extLst>
              <a:ext uri="{FF2B5EF4-FFF2-40B4-BE49-F238E27FC236}">
                <a16:creationId xmlns:a16="http://schemas.microsoft.com/office/drawing/2014/main" id="{C1FF4D11-4443-4A1A-D78D-B1B05B653F60}"/>
              </a:ext>
            </a:extLst>
          </p:cNvPr>
          <p:cNvSpPr txBox="1"/>
          <p:nvPr/>
        </p:nvSpPr>
        <p:spPr>
          <a:xfrm>
            <a:off x="332805" y="2959565"/>
            <a:ext cx="1985770" cy="369332"/>
          </a:xfrm>
          <a:prstGeom prst="rect">
            <a:avLst/>
          </a:prstGeom>
          <a:noFill/>
        </p:spPr>
        <p:txBody>
          <a:bodyPr wrap="square" rtlCol="0">
            <a:spAutoFit/>
          </a:bodyPr>
          <a:lstStyle/>
          <a:p>
            <a:r>
              <a:rPr kumimoji="1" lang="en-US" altLang="zh-CN" dirty="0"/>
              <a:t>(3)</a:t>
            </a:r>
            <a:r>
              <a:rPr kumimoji="1" lang="zh-CN" altLang="en-US" dirty="0"/>
              <a:t> </a:t>
            </a:r>
            <a:r>
              <a:rPr kumimoji="1" lang="en-US" altLang="zh-CN" dirty="0" err="1"/>
              <a:t>SiftDown</a:t>
            </a:r>
            <a:r>
              <a:rPr kumimoji="1" lang="zh-CN" altLang="en-US" dirty="0"/>
              <a:t> </a:t>
            </a:r>
            <a:r>
              <a:rPr kumimoji="1" lang="en-US" altLang="zh-CN" dirty="0"/>
              <a:t>28</a:t>
            </a:r>
            <a:endParaRPr kumimoji="1" lang="zh-CN" altLang="en-US" dirty="0"/>
          </a:p>
        </p:txBody>
      </p:sp>
      <p:sp>
        <p:nvSpPr>
          <p:cNvPr id="46" name="右箭头 45">
            <a:extLst>
              <a:ext uri="{FF2B5EF4-FFF2-40B4-BE49-F238E27FC236}">
                <a16:creationId xmlns:a16="http://schemas.microsoft.com/office/drawing/2014/main" id="{5BD529BE-4A2E-26FB-1A45-5F3A52E2CCBB}"/>
              </a:ext>
            </a:extLst>
          </p:cNvPr>
          <p:cNvSpPr/>
          <p:nvPr/>
        </p:nvSpPr>
        <p:spPr>
          <a:xfrm>
            <a:off x="6019078" y="3736325"/>
            <a:ext cx="583802" cy="533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椭圆 46">
            <a:extLst>
              <a:ext uri="{FF2B5EF4-FFF2-40B4-BE49-F238E27FC236}">
                <a16:creationId xmlns:a16="http://schemas.microsoft.com/office/drawing/2014/main" id="{B27B6CC9-E9A2-B96B-CECA-531314368978}"/>
              </a:ext>
            </a:extLst>
          </p:cNvPr>
          <p:cNvSpPr/>
          <p:nvPr/>
        </p:nvSpPr>
        <p:spPr>
          <a:xfrm>
            <a:off x="3299056" y="3200400"/>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ln>
                  <a:solidFill>
                    <a:schemeClr val="bg2">
                      <a:lumMod val="40000"/>
                      <a:lumOff val="60000"/>
                    </a:schemeClr>
                  </a:solidFill>
                </a:ln>
              </a:rPr>
              <a:t>46</a:t>
            </a:r>
            <a:endParaRPr kumimoji="1" lang="zh-CN" altLang="en-US" sz="2000" dirty="0">
              <a:ln>
                <a:solidFill>
                  <a:schemeClr val="bg2">
                    <a:lumMod val="40000"/>
                    <a:lumOff val="60000"/>
                  </a:schemeClr>
                </a:solidFill>
              </a:ln>
            </a:endParaRPr>
          </a:p>
        </p:txBody>
      </p:sp>
      <p:sp>
        <p:nvSpPr>
          <p:cNvPr id="48" name="椭圆 47">
            <a:extLst>
              <a:ext uri="{FF2B5EF4-FFF2-40B4-BE49-F238E27FC236}">
                <a16:creationId xmlns:a16="http://schemas.microsoft.com/office/drawing/2014/main" id="{9044BC9B-E6B9-9C01-2C32-583C7485D55C}"/>
              </a:ext>
            </a:extLst>
          </p:cNvPr>
          <p:cNvSpPr/>
          <p:nvPr/>
        </p:nvSpPr>
        <p:spPr>
          <a:xfrm>
            <a:off x="2441013" y="3733800"/>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52</a:t>
            </a:r>
            <a:endParaRPr kumimoji="1" lang="zh-CN" altLang="en-US" sz="2000" dirty="0"/>
          </a:p>
        </p:txBody>
      </p:sp>
      <p:cxnSp>
        <p:nvCxnSpPr>
          <p:cNvPr id="49" name="直线连接符 48">
            <a:extLst>
              <a:ext uri="{FF2B5EF4-FFF2-40B4-BE49-F238E27FC236}">
                <a16:creationId xmlns:a16="http://schemas.microsoft.com/office/drawing/2014/main" id="{728C2563-4B13-83BF-C665-F600D0ECBA47}"/>
              </a:ext>
            </a:extLst>
          </p:cNvPr>
          <p:cNvCxnSpPr>
            <a:cxnSpLocks/>
            <a:stCxn id="47" idx="3"/>
            <a:endCxn id="48" idx="7"/>
          </p:cNvCxnSpPr>
          <p:nvPr/>
        </p:nvCxnSpPr>
        <p:spPr>
          <a:xfrm flipH="1">
            <a:off x="2831258" y="3590645"/>
            <a:ext cx="534753"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0" name="椭圆 49">
            <a:extLst>
              <a:ext uri="{FF2B5EF4-FFF2-40B4-BE49-F238E27FC236}">
                <a16:creationId xmlns:a16="http://schemas.microsoft.com/office/drawing/2014/main" id="{AD4DA992-1242-7735-DC3E-0B4C31C4BFBD}"/>
              </a:ext>
            </a:extLst>
          </p:cNvPr>
          <p:cNvSpPr/>
          <p:nvPr/>
        </p:nvSpPr>
        <p:spPr>
          <a:xfrm>
            <a:off x="4554327" y="3701816"/>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28</a:t>
            </a:r>
            <a:endParaRPr kumimoji="1" lang="zh-CN" altLang="en-US" sz="2000" dirty="0"/>
          </a:p>
        </p:txBody>
      </p:sp>
      <p:cxnSp>
        <p:nvCxnSpPr>
          <p:cNvPr id="51" name="直线连接符 50">
            <a:extLst>
              <a:ext uri="{FF2B5EF4-FFF2-40B4-BE49-F238E27FC236}">
                <a16:creationId xmlns:a16="http://schemas.microsoft.com/office/drawing/2014/main" id="{B7857296-8192-DEA9-8FBD-7EDF72DE7F2E}"/>
              </a:ext>
            </a:extLst>
          </p:cNvPr>
          <p:cNvCxnSpPr>
            <a:cxnSpLocks/>
            <a:stCxn id="47" idx="5"/>
            <a:endCxn id="50" idx="1"/>
          </p:cNvCxnSpPr>
          <p:nvPr/>
        </p:nvCxnSpPr>
        <p:spPr>
          <a:xfrm>
            <a:off x="3689301" y="3590645"/>
            <a:ext cx="931981" cy="178126"/>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2" name="椭圆 51">
            <a:extLst>
              <a:ext uri="{FF2B5EF4-FFF2-40B4-BE49-F238E27FC236}">
                <a16:creationId xmlns:a16="http://schemas.microsoft.com/office/drawing/2014/main" id="{4F593023-97B8-99D1-9983-0E02BF3F5C0D}"/>
              </a:ext>
            </a:extLst>
          </p:cNvPr>
          <p:cNvSpPr/>
          <p:nvPr/>
        </p:nvSpPr>
        <p:spPr>
          <a:xfrm>
            <a:off x="1582527" y="4267200"/>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81</a:t>
            </a:r>
            <a:endParaRPr kumimoji="1" lang="zh-CN" altLang="en-US" sz="2000" dirty="0"/>
          </a:p>
        </p:txBody>
      </p:sp>
      <p:cxnSp>
        <p:nvCxnSpPr>
          <p:cNvPr id="53" name="直线连接符 52">
            <a:extLst>
              <a:ext uri="{FF2B5EF4-FFF2-40B4-BE49-F238E27FC236}">
                <a16:creationId xmlns:a16="http://schemas.microsoft.com/office/drawing/2014/main" id="{E50ACC97-5B9D-EDDD-89B4-258C9DFE74A2}"/>
              </a:ext>
            </a:extLst>
          </p:cNvPr>
          <p:cNvCxnSpPr>
            <a:cxnSpLocks/>
            <a:stCxn id="52" idx="7"/>
            <a:endCxn id="48" idx="3"/>
          </p:cNvCxnSpPr>
          <p:nvPr/>
        </p:nvCxnSpPr>
        <p:spPr>
          <a:xfrm flipV="1">
            <a:off x="1972772" y="4124045"/>
            <a:ext cx="535196"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4" name="椭圆 53">
            <a:extLst>
              <a:ext uri="{FF2B5EF4-FFF2-40B4-BE49-F238E27FC236}">
                <a16:creationId xmlns:a16="http://schemas.microsoft.com/office/drawing/2014/main" id="{C765F0A8-C2CB-F85B-D0F8-D7977C60C687}"/>
              </a:ext>
            </a:extLst>
          </p:cNvPr>
          <p:cNvSpPr/>
          <p:nvPr/>
        </p:nvSpPr>
        <p:spPr>
          <a:xfrm>
            <a:off x="3411327" y="4267200"/>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95</a:t>
            </a:r>
            <a:endParaRPr kumimoji="1" lang="zh-CN" altLang="en-US" sz="2000" dirty="0"/>
          </a:p>
        </p:txBody>
      </p:sp>
      <p:cxnSp>
        <p:nvCxnSpPr>
          <p:cNvPr id="55" name="直线连接符 54">
            <a:extLst>
              <a:ext uri="{FF2B5EF4-FFF2-40B4-BE49-F238E27FC236}">
                <a16:creationId xmlns:a16="http://schemas.microsoft.com/office/drawing/2014/main" id="{D362910D-0D39-5FD2-0F39-DA4E8B6BEEF2}"/>
              </a:ext>
            </a:extLst>
          </p:cNvPr>
          <p:cNvCxnSpPr>
            <a:cxnSpLocks/>
            <a:stCxn id="54" idx="1"/>
            <a:endCxn id="48" idx="5"/>
          </p:cNvCxnSpPr>
          <p:nvPr/>
        </p:nvCxnSpPr>
        <p:spPr>
          <a:xfrm flipH="1" flipV="1">
            <a:off x="2831258" y="4124045"/>
            <a:ext cx="647024"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6" name="椭圆 55">
            <a:extLst>
              <a:ext uri="{FF2B5EF4-FFF2-40B4-BE49-F238E27FC236}">
                <a16:creationId xmlns:a16="http://schemas.microsoft.com/office/drawing/2014/main" id="{466C0318-0E28-EA73-FC5D-36C84CBD4622}"/>
              </a:ext>
            </a:extLst>
          </p:cNvPr>
          <p:cNvSpPr/>
          <p:nvPr/>
        </p:nvSpPr>
        <p:spPr>
          <a:xfrm>
            <a:off x="4020927" y="4267200"/>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63</a:t>
            </a:r>
            <a:endParaRPr kumimoji="1" lang="zh-CN" altLang="en-US" sz="2000" dirty="0"/>
          </a:p>
        </p:txBody>
      </p:sp>
      <p:cxnSp>
        <p:nvCxnSpPr>
          <p:cNvPr id="57" name="直线连接符 56">
            <a:extLst>
              <a:ext uri="{FF2B5EF4-FFF2-40B4-BE49-F238E27FC236}">
                <a16:creationId xmlns:a16="http://schemas.microsoft.com/office/drawing/2014/main" id="{56681254-E0BE-B234-1DD4-E658E91D4CC5}"/>
              </a:ext>
            </a:extLst>
          </p:cNvPr>
          <p:cNvCxnSpPr>
            <a:cxnSpLocks/>
            <a:stCxn id="56" idx="7"/>
            <a:endCxn id="50" idx="3"/>
          </p:cNvCxnSpPr>
          <p:nvPr/>
        </p:nvCxnSpPr>
        <p:spPr>
          <a:xfrm flipV="1">
            <a:off x="4411172" y="4092061"/>
            <a:ext cx="210110" cy="242094"/>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8" name="椭圆 57">
            <a:extLst>
              <a:ext uri="{FF2B5EF4-FFF2-40B4-BE49-F238E27FC236}">
                <a16:creationId xmlns:a16="http://schemas.microsoft.com/office/drawing/2014/main" id="{B428CE9C-E140-93F6-7A82-60A3D09BF9FB}"/>
              </a:ext>
            </a:extLst>
          </p:cNvPr>
          <p:cNvSpPr/>
          <p:nvPr/>
        </p:nvSpPr>
        <p:spPr>
          <a:xfrm>
            <a:off x="5106217" y="4246283"/>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34</a:t>
            </a:r>
            <a:endParaRPr kumimoji="1" lang="zh-CN" altLang="en-US" sz="2000" dirty="0"/>
          </a:p>
        </p:txBody>
      </p:sp>
      <p:cxnSp>
        <p:nvCxnSpPr>
          <p:cNvPr id="59" name="直线连接符 58">
            <a:extLst>
              <a:ext uri="{FF2B5EF4-FFF2-40B4-BE49-F238E27FC236}">
                <a16:creationId xmlns:a16="http://schemas.microsoft.com/office/drawing/2014/main" id="{622EF38C-3310-BE00-F8C9-EB8355B3D0E0}"/>
              </a:ext>
            </a:extLst>
          </p:cNvPr>
          <p:cNvCxnSpPr>
            <a:cxnSpLocks/>
            <a:stCxn id="58" idx="1"/>
            <a:endCxn id="50" idx="5"/>
          </p:cNvCxnSpPr>
          <p:nvPr/>
        </p:nvCxnSpPr>
        <p:spPr>
          <a:xfrm flipH="1" flipV="1">
            <a:off x="4944572" y="4092061"/>
            <a:ext cx="228600" cy="221177"/>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60" name="椭圆 59">
            <a:extLst>
              <a:ext uri="{FF2B5EF4-FFF2-40B4-BE49-F238E27FC236}">
                <a16:creationId xmlns:a16="http://schemas.microsoft.com/office/drawing/2014/main" id="{DA418B5B-C708-6858-504A-78333C44189D}"/>
              </a:ext>
            </a:extLst>
          </p:cNvPr>
          <p:cNvSpPr/>
          <p:nvPr/>
        </p:nvSpPr>
        <p:spPr>
          <a:xfrm>
            <a:off x="1049127" y="4876800"/>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17</a:t>
            </a:r>
            <a:endParaRPr kumimoji="1" lang="zh-CN" altLang="en-US" sz="2000" dirty="0"/>
          </a:p>
        </p:txBody>
      </p:sp>
      <p:cxnSp>
        <p:nvCxnSpPr>
          <p:cNvPr id="61" name="直线连接符 60">
            <a:extLst>
              <a:ext uri="{FF2B5EF4-FFF2-40B4-BE49-F238E27FC236}">
                <a16:creationId xmlns:a16="http://schemas.microsoft.com/office/drawing/2014/main" id="{F4EF73FC-9AE9-F527-FC1D-FB1584045DEF}"/>
              </a:ext>
            </a:extLst>
          </p:cNvPr>
          <p:cNvCxnSpPr>
            <a:cxnSpLocks/>
            <a:stCxn id="60" idx="7"/>
            <a:endCxn id="52" idx="3"/>
          </p:cNvCxnSpPr>
          <p:nvPr/>
        </p:nvCxnSpPr>
        <p:spPr>
          <a:xfrm flipV="1">
            <a:off x="1439372" y="4657445"/>
            <a:ext cx="210110" cy="2863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62" name="椭圆 61">
            <a:extLst>
              <a:ext uri="{FF2B5EF4-FFF2-40B4-BE49-F238E27FC236}">
                <a16:creationId xmlns:a16="http://schemas.microsoft.com/office/drawing/2014/main" id="{BD9E8A50-22C1-33F6-9090-7A5BADDBB5C3}"/>
              </a:ext>
            </a:extLst>
          </p:cNvPr>
          <p:cNvSpPr/>
          <p:nvPr/>
        </p:nvSpPr>
        <p:spPr>
          <a:xfrm>
            <a:off x="2119249" y="4859301"/>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70</a:t>
            </a:r>
            <a:endParaRPr kumimoji="1" lang="zh-CN" altLang="en-US" sz="2000" dirty="0"/>
          </a:p>
        </p:txBody>
      </p:sp>
      <p:cxnSp>
        <p:nvCxnSpPr>
          <p:cNvPr id="63" name="直线连接符 62">
            <a:extLst>
              <a:ext uri="{FF2B5EF4-FFF2-40B4-BE49-F238E27FC236}">
                <a16:creationId xmlns:a16="http://schemas.microsoft.com/office/drawing/2014/main" id="{1FB07FCE-EF76-1F6A-56C4-7F1AB5FAD774}"/>
              </a:ext>
            </a:extLst>
          </p:cNvPr>
          <p:cNvCxnSpPr>
            <a:cxnSpLocks/>
            <a:stCxn id="62" idx="1"/>
            <a:endCxn id="52" idx="5"/>
          </p:cNvCxnSpPr>
          <p:nvPr/>
        </p:nvCxnSpPr>
        <p:spPr>
          <a:xfrm flipH="1" flipV="1">
            <a:off x="1972772" y="4657445"/>
            <a:ext cx="213432" cy="268811"/>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64" name="椭圆 63">
            <a:extLst>
              <a:ext uri="{FF2B5EF4-FFF2-40B4-BE49-F238E27FC236}">
                <a16:creationId xmlns:a16="http://schemas.microsoft.com/office/drawing/2014/main" id="{72126487-D0B3-1770-7B1B-AB49209445D2}"/>
              </a:ext>
            </a:extLst>
          </p:cNvPr>
          <p:cNvSpPr/>
          <p:nvPr/>
        </p:nvSpPr>
        <p:spPr>
          <a:xfrm>
            <a:off x="2800081" y="4834232"/>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a:t>
            </a:r>
            <a:endParaRPr kumimoji="1" lang="zh-CN" altLang="en-US" sz="2000" dirty="0"/>
          </a:p>
        </p:txBody>
      </p:sp>
      <p:cxnSp>
        <p:nvCxnSpPr>
          <p:cNvPr id="65" name="直线连接符 64">
            <a:extLst>
              <a:ext uri="{FF2B5EF4-FFF2-40B4-BE49-F238E27FC236}">
                <a16:creationId xmlns:a16="http://schemas.microsoft.com/office/drawing/2014/main" id="{C423D3E4-368F-6A31-5B35-D046C9ADB1B8}"/>
              </a:ext>
            </a:extLst>
          </p:cNvPr>
          <p:cNvCxnSpPr>
            <a:cxnSpLocks/>
            <a:stCxn id="64" idx="7"/>
            <a:endCxn id="54" idx="3"/>
          </p:cNvCxnSpPr>
          <p:nvPr/>
        </p:nvCxnSpPr>
        <p:spPr>
          <a:xfrm flipV="1">
            <a:off x="3190326" y="4657445"/>
            <a:ext cx="287956" cy="243742"/>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4" name="椭圆 3">
            <a:extLst>
              <a:ext uri="{FF2B5EF4-FFF2-40B4-BE49-F238E27FC236}">
                <a16:creationId xmlns:a16="http://schemas.microsoft.com/office/drawing/2014/main" id="{C3CA5809-59C7-E520-CA22-20EB97B6F2BA}"/>
              </a:ext>
            </a:extLst>
          </p:cNvPr>
          <p:cNvSpPr/>
          <p:nvPr/>
        </p:nvSpPr>
        <p:spPr>
          <a:xfrm>
            <a:off x="8825169" y="3321447"/>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ln>
                  <a:solidFill>
                    <a:schemeClr val="bg2">
                      <a:lumMod val="40000"/>
                      <a:lumOff val="60000"/>
                    </a:schemeClr>
                  </a:solidFill>
                </a:ln>
              </a:rPr>
              <a:t>46</a:t>
            </a:r>
            <a:endParaRPr kumimoji="1" lang="zh-CN" altLang="en-US" sz="2000" dirty="0">
              <a:ln>
                <a:solidFill>
                  <a:schemeClr val="bg2">
                    <a:lumMod val="40000"/>
                    <a:lumOff val="60000"/>
                  </a:schemeClr>
                </a:solidFill>
              </a:ln>
            </a:endParaRPr>
          </a:p>
        </p:txBody>
      </p:sp>
      <p:sp>
        <p:nvSpPr>
          <p:cNvPr id="5" name="椭圆 4">
            <a:extLst>
              <a:ext uri="{FF2B5EF4-FFF2-40B4-BE49-F238E27FC236}">
                <a16:creationId xmlns:a16="http://schemas.microsoft.com/office/drawing/2014/main" id="{D820F6BB-D12E-46FD-06D6-814A54A2420F}"/>
              </a:ext>
            </a:extLst>
          </p:cNvPr>
          <p:cNvSpPr/>
          <p:nvPr/>
        </p:nvSpPr>
        <p:spPr>
          <a:xfrm>
            <a:off x="7967126" y="3854847"/>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52</a:t>
            </a:r>
            <a:endParaRPr kumimoji="1" lang="zh-CN" altLang="en-US" sz="2000" dirty="0"/>
          </a:p>
        </p:txBody>
      </p:sp>
      <p:cxnSp>
        <p:nvCxnSpPr>
          <p:cNvPr id="11" name="直线连接符 10">
            <a:extLst>
              <a:ext uri="{FF2B5EF4-FFF2-40B4-BE49-F238E27FC236}">
                <a16:creationId xmlns:a16="http://schemas.microsoft.com/office/drawing/2014/main" id="{83C721E1-3C73-6988-7C8B-FB15911DD787}"/>
              </a:ext>
            </a:extLst>
          </p:cNvPr>
          <p:cNvCxnSpPr>
            <a:cxnSpLocks/>
            <a:stCxn id="4" idx="3"/>
            <a:endCxn id="5" idx="7"/>
          </p:cNvCxnSpPr>
          <p:nvPr/>
        </p:nvCxnSpPr>
        <p:spPr>
          <a:xfrm flipH="1">
            <a:off x="8357371" y="3711692"/>
            <a:ext cx="534753"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12" name="椭圆 11">
            <a:extLst>
              <a:ext uri="{FF2B5EF4-FFF2-40B4-BE49-F238E27FC236}">
                <a16:creationId xmlns:a16="http://schemas.microsoft.com/office/drawing/2014/main" id="{F4933ED5-CA43-5B25-4011-3B8020D06076}"/>
              </a:ext>
            </a:extLst>
          </p:cNvPr>
          <p:cNvSpPr/>
          <p:nvPr/>
        </p:nvSpPr>
        <p:spPr>
          <a:xfrm>
            <a:off x="10080440" y="3822863"/>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63</a:t>
            </a:r>
            <a:endParaRPr kumimoji="1" lang="zh-CN" altLang="en-US" sz="2000" dirty="0"/>
          </a:p>
        </p:txBody>
      </p:sp>
      <p:cxnSp>
        <p:nvCxnSpPr>
          <p:cNvPr id="13" name="直线连接符 12">
            <a:extLst>
              <a:ext uri="{FF2B5EF4-FFF2-40B4-BE49-F238E27FC236}">
                <a16:creationId xmlns:a16="http://schemas.microsoft.com/office/drawing/2014/main" id="{A80C9624-3EBE-D780-4DBE-1FBC4EECD9FF}"/>
              </a:ext>
            </a:extLst>
          </p:cNvPr>
          <p:cNvCxnSpPr>
            <a:cxnSpLocks/>
            <a:stCxn id="4" idx="5"/>
            <a:endCxn id="12" idx="1"/>
          </p:cNvCxnSpPr>
          <p:nvPr/>
        </p:nvCxnSpPr>
        <p:spPr>
          <a:xfrm>
            <a:off x="9215414" y="3711692"/>
            <a:ext cx="931981" cy="178126"/>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14" name="椭圆 13">
            <a:extLst>
              <a:ext uri="{FF2B5EF4-FFF2-40B4-BE49-F238E27FC236}">
                <a16:creationId xmlns:a16="http://schemas.microsoft.com/office/drawing/2014/main" id="{F585D394-904E-4424-0A27-DD69B0601FB2}"/>
              </a:ext>
            </a:extLst>
          </p:cNvPr>
          <p:cNvSpPr/>
          <p:nvPr/>
        </p:nvSpPr>
        <p:spPr>
          <a:xfrm>
            <a:off x="7108640" y="4388247"/>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81</a:t>
            </a:r>
            <a:endParaRPr kumimoji="1" lang="zh-CN" altLang="en-US" sz="2000" dirty="0"/>
          </a:p>
        </p:txBody>
      </p:sp>
      <p:cxnSp>
        <p:nvCxnSpPr>
          <p:cNvPr id="15" name="直线连接符 14">
            <a:extLst>
              <a:ext uri="{FF2B5EF4-FFF2-40B4-BE49-F238E27FC236}">
                <a16:creationId xmlns:a16="http://schemas.microsoft.com/office/drawing/2014/main" id="{D336D1C5-8687-6CB5-484B-DF6160F39A13}"/>
              </a:ext>
            </a:extLst>
          </p:cNvPr>
          <p:cNvCxnSpPr>
            <a:cxnSpLocks/>
            <a:stCxn id="14" idx="7"/>
            <a:endCxn id="5" idx="3"/>
          </p:cNvCxnSpPr>
          <p:nvPr/>
        </p:nvCxnSpPr>
        <p:spPr>
          <a:xfrm flipV="1">
            <a:off x="7498885" y="4245092"/>
            <a:ext cx="535196"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16" name="椭圆 15">
            <a:extLst>
              <a:ext uri="{FF2B5EF4-FFF2-40B4-BE49-F238E27FC236}">
                <a16:creationId xmlns:a16="http://schemas.microsoft.com/office/drawing/2014/main" id="{A8C8F39D-CC0D-9A78-1D1D-3607E337DE9C}"/>
              </a:ext>
            </a:extLst>
          </p:cNvPr>
          <p:cNvSpPr/>
          <p:nvPr/>
        </p:nvSpPr>
        <p:spPr>
          <a:xfrm>
            <a:off x="8937440" y="4388247"/>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95</a:t>
            </a:r>
            <a:endParaRPr kumimoji="1" lang="zh-CN" altLang="en-US" sz="2000" dirty="0"/>
          </a:p>
        </p:txBody>
      </p:sp>
      <p:cxnSp>
        <p:nvCxnSpPr>
          <p:cNvPr id="17" name="直线连接符 16">
            <a:extLst>
              <a:ext uri="{FF2B5EF4-FFF2-40B4-BE49-F238E27FC236}">
                <a16:creationId xmlns:a16="http://schemas.microsoft.com/office/drawing/2014/main" id="{67FFC7AC-6D0D-06FF-9D46-ED8879B1BD8D}"/>
              </a:ext>
            </a:extLst>
          </p:cNvPr>
          <p:cNvCxnSpPr>
            <a:cxnSpLocks/>
            <a:stCxn id="16" idx="1"/>
            <a:endCxn id="5" idx="5"/>
          </p:cNvCxnSpPr>
          <p:nvPr/>
        </p:nvCxnSpPr>
        <p:spPr>
          <a:xfrm flipH="1" flipV="1">
            <a:off x="8357371" y="4245092"/>
            <a:ext cx="647024"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18" name="椭圆 17">
            <a:extLst>
              <a:ext uri="{FF2B5EF4-FFF2-40B4-BE49-F238E27FC236}">
                <a16:creationId xmlns:a16="http://schemas.microsoft.com/office/drawing/2014/main" id="{F84E28C4-B760-99F7-BE78-DC0C5F303967}"/>
              </a:ext>
            </a:extLst>
          </p:cNvPr>
          <p:cNvSpPr/>
          <p:nvPr/>
        </p:nvSpPr>
        <p:spPr>
          <a:xfrm>
            <a:off x="9547040" y="4388247"/>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28</a:t>
            </a:r>
            <a:endParaRPr kumimoji="1" lang="zh-CN" altLang="en-US" sz="2000" dirty="0"/>
          </a:p>
        </p:txBody>
      </p:sp>
      <p:cxnSp>
        <p:nvCxnSpPr>
          <p:cNvPr id="19" name="直线连接符 18">
            <a:extLst>
              <a:ext uri="{FF2B5EF4-FFF2-40B4-BE49-F238E27FC236}">
                <a16:creationId xmlns:a16="http://schemas.microsoft.com/office/drawing/2014/main" id="{16FCF8C3-7CB1-C238-BCBA-3996C67DDCBC}"/>
              </a:ext>
            </a:extLst>
          </p:cNvPr>
          <p:cNvCxnSpPr>
            <a:cxnSpLocks/>
            <a:stCxn id="18" idx="7"/>
            <a:endCxn id="12" idx="3"/>
          </p:cNvCxnSpPr>
          <p:nvPr/>
        </p:nvCxnSpPr>
        <p:spPr>
          <a:xfrm flipV="1">
            <a:off x="9937285" y="4213108"/>
            <a:ext cx="210110" cy="242094"/>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20" name="椭圆 19">
            <a:extLst>
              <a:ext uri="{FF2B5EF4-FFF2-40B4-BE49-F238E27FC236}">
                <a16:creationId xmlns:a16="http://schemas.microsoft.com/office/drawing/2014/main" id="{9609786E-EAF5-427C-C620-D68B42CC0F8D}"/>
              </a:ext>
            </a:extLst>
          </p:cNvPr>
          <p:cNvSpPr/>
          <p:nvPr/>
        </p:nvSpPr>
        <p:spPr>
          <a:xfrm>
            <a:off x="10632330" y="4367330"/>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34</a:t>
            </a:r>
            <a:endParaRPr kumimoji="1" lang="zh-CN" altLang="en-US" sz="2000" dirty="0"/>
          </a:p>
        </p:txBody>
      </p:sp>
      <p:cxnSp>
        <p:nvCxnSpPr>
          <p:cNvPr id="21" name="直线连接符 20">
            <a:extLst>
              <a:ext uri="{FF2B5EF4-FFF2-40B4-BE49-F238E27FC236}">
                <a16:creationId xmlns:a16="http://schemas.microsoft.com/office/drawing/2014/main" id="{8C74A01B-5CB5-7AD9-4A0C-9B399E82A254}"/>
              </a:ext>
            </a:extLst>
          </p:cNvPr>
          <p:cNvCxnSpPr>
            <a:cxnSpLocks/>
            <a:stCxn id="20" idx="1"/>
            <a:endCxn id="12" idx="5"/>
          </p:cNvCxnSpPr>
          <p:nvPr/>
        </p:nvCxnSpPr>
        <p:spPr>
          <a:xfrm flipH="1" flipV="1">
            <a:off x="10470685" y="4213108"/>
            <a:ext cx="228600" cy="221177"/>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22" name="椭圆 21">
            <a:extLst>
              <a:ext uri="{FF2B5EF4-FFF2-40B4-BE49-F238E27FC236}">
                <a16:creationId xmlns:a16="http://schemas.microsoft.com/office/drawing/2014/main" id="{F1926DCC-25FB-827B-3B05-959FA222E909}"/>
              </a:ext>
            </a:extLst>
          </p:cNvPr>
          <p:cNvSpPr/>
          <p:nvPr/>
        </p:nvSpPr>
        <p:spPr>
          <a:xfrm>
            <a:off x="6575240" y="4997847"/>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17</a:t>
            </a:r>
            <a:endParaRPr kumimoji="1" lang="zh-CN" altLang="en-US" sz="2000" dirty="0"/>
          </a:p>
        </p:txBody>
      </p:sp>
      <p:cxnSp>
        <p:nvCxnSpPr>
          <p:cNvPr id="23" name="直线连接符 22">
            <a:extLst>
              <a:ext uri="{FF2B5EF4-FFF2-40B4-BE49-F238E27FC236}">
                <a16:creationId xmlns:a16="http://schemas.microsoft.com/office/drawing/2014/main" id="{637537CC-A153-57A3-8C93-7CFDABCC3EFB}"/>
              </a:ext>
            </a:extLst>
          </p:cNvPr>
          <p:cNvCxnSpPr>
            <a:cxnSpLocks/>
            <a:stCxn id="22" idx="7"/>
            <a:endCxn id="14" idx="3"/>
          </p:cNvCxnSpPr>
          <p:nvPr/>
        </p:nvCxnSpPr>
        <p:spPr>
          <a:xfrm flipV="1">
            <a:off x="6965485" y="4778492"/>
            <a:ext cx="210110" cy="2863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24" name="椭圆 23">
            <a:extLst>
              <a:ext uri="{FF2B5EF4-FFF2-40B4-BE49-F238E27FC236}">
                <a16:creationId xmlns:a16="http://schemas.microsoft.com/office/drawing/2014/main" id="{77DAAEBB-A61B-BD55-3780-A66255E270A2}"/>
              </a:ext>
            </a:extLst>
          </p:cNvPr>
          <p:cNvSpPr/>
          <p:nvPr/>
        </p:nvSpPr>
        <p:spPr>
          <a:xfrm>
            <a:off x="7645362" y="4980348"/>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70</a:t>
            </a:r>
            <a:endParaRPr kumimoji="1" lang="zh-CN" altLang="en-US" sz="2000" dirty="0"/>
          </a:p>
        </p:txBody>
      </p:sp>
      <p:cxnSp>
        <p:nvCxnSpPr>
          <p:cNvPr id="25" name="直线连接符 24">
            <a:extLst>
              <a:ext uri="{FF2B5EF4-FFF2-40B4-BE49-F238E27FC236}">
                <a16:creationId xmlns:a16="http://schemas.microsoft.com/office/drawing/2014/main" id="{680F1C0C-0F3A-65F1-36D1-429594AFF46E}"/>
              </a:ext>
            </a:extLst>
          </p:cNvPr>
          <p:cNvCxnSpPr>
            <a:cxnSpLocks/>
            <a:stCxn id="24" idx="1"/>
            <a:endCxn id="14" idx="5"/>
          </p:cNvCxnSpPr>
          <p:nvPr/>
        </p:nvCxnSpPr>
        <p:spPr>
          <a:xfrm flipH="1" flipV="1">
            <a:off x="7498885" y="4778492"/>
            <a:ext cx="213432" cy="268811"/>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26" name="椭圆 25">
            <a:extLst>
              <a:ext uri="{FF2B5EF4-FFF2-40B4-BE49-F238E27FC236}">
                <a16:creationId xmlns:a16="http://schemas.microsoft.com/office/drawing/2014/main" id="{DF787413-2B06-C8FF-2ED5-7F98CFDFA663}"/>
              </a:ext>
            </a:extLst>
          </p:cNvPr>
          <p:cNvSpPr/>
          <p:nvPr/>
        </p:nvSpPr>
        <p:spPr>
          <a:xfrm>
            <a:off x="8326194" y="4955279"/>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a:t>
            </a:r>
            <a:endParaRPr kumimoji="1" lang="zh-CN" altLang="en-US" sz="2000" dirty="0"/>
          </a:p>
        </p:txBody>
      </p:sp>
      <p:cxnSp>
        <p:nvCxnSpPr>
          <p:cNvPr id="27" name="直线连接符 26">
            <a:extLst>
              <a:ext uri="{FF2B5EF4-FFF2-40B4-BE49-F238E27FC236}">
                <a16:creationId xmlns:a16="http://schemas.microsoft.com/office/drawing/2014/main" id="{FB41FD43-48AD-3298-80ED-04B9AC9DB37F}"/>
              </a:ext>
            </a:extLst>
          </p:cNvPr>
          <p:cNvCxnSpPr>
            <a:cxnSpLocks/>
            <a:stCxn id="26" idx="7"/>
            <a:endCxn id="16" idx="3"/>
          </p:cNvCxnSpPr>
          <p:nvPr/>
        </p:nvCxnSpPr>
        <p:spPr>
          <a:xfrm flipV="1">
            <a:off x="8716439" y="4778492"/>
            <a:ext cx="287956" cy="243742"/>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cxnSp>
        <p:nvCxnSpPr>
          <p:cNvPr id="3" name="直线箭头连接符 2">
            <a:extLst>
              <a:ext uri="{FF2B5EF4-FFF2-40B4-BE49-F238E27FC236}">
                <a16:creationId xmlns:a16="http://schemas.microsoft.com/office/drawing/2014/main" id="{08BF0C44-5BB9-F4A1-CDBF-AE246B36264C}"/>
              </a:ext>
            </a:extLst>
          </p:cNvPr>
          <p:cNvCxnSpPr/>
          <p:nvPr/>
        </p:nvCxnSpPr>
        <p:spPr>
          <a:xfrm>
            <a:off x="5011527" y="1318564"/>
            <a:ext cx="0" cy="39664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63077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最大堆的快速建堆操作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6.3 </a:t>
            </a:r>
            <a:r>
              <a:rPr lang="zh-CN" altLang="en-US" dirty="0"/>
              <a:t>二叉堆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pic>
        <p:nvPicPr>
          <p:cNvPr id="28" name="Picture 18" descr="heapsort00">
            <a:extLst>
              <a:ext uri="{FF2B5EF4-FFF2-40B4-BE49-F238E27FC236}">
                <a16:creationId xmlns:a16="http://schemas.microsoft.com/office/drawing/2014/main" id="{1835B254-D96E-A821-55F6-746F9B7FF8C1}"/>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149843" y="1687943"/>
            <a:ext cx="331311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a:extLst>
              <a:ext uri="{FF2B5EF4-FFF2-40B4-BE49-F238E27FC236}">
                <a16:creationId xmlns:a16="http://schemas.microsoft.com/office/drawing/2014/main" id="{4C2429FD-684B-0C31-5CFB-A82B89695B4D}"/>
              </a:ext>
            </a:extLst>
          </p:cNvPr>
          <p:cNvSpPr txBox="1"/>
          <p:nvPr/>
        </p:nvSpPr>
        <p:spPr>
          <a:xfrm>
            <a:off x="7609523" y="1715208"/>
            <a:ext cx="877163" cy="369332"/>
          </a:xfrm>
          <a:prstGeom prst="rect">
            <a:avLst/>
          </a:prstGeom>
          <a:solidFill>
            <a:srgbClr val="009999"/>
          </a:solid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初始堆</a:t>
            </a:r>
          </a:p>
        </p:txBody>
      </p:sp>
      <p:sp>
        <p:nvSpPr>
          <p:cNvPr id="2" name="文本框 1">
            <a:extLst>
              <a:ext uri="{FF2B5EF4-FFF2-40B4-BE49-F238E27FC236}">
                <a16:creationId xmlns:a16="http://schemas.microsoft.com/office/drawing/2014/main" id="{C1FF4D11-4443-4A1A-D78D-B1B05B653F60}"/>
              </a:ext>
            </a:extLst>
          </p:cNvPr>
          <p:cNvSpPr txBox="1"/>
          <p:nvPr/>
        </p:nvSpPr>
        <p:spPr>
          <a:xfrm>
            <a:off x="332805" y="2959565"/>
            <a:ext cx="1985770" cy="369332"/>
          </a:xfrm>
          <a:prstGeom prst="rect">
            <a:avLst/>
          </a:prstGeom>
          <a:noFill/>
        </p:spPr>
        <p:txBody>
          <a:bodyPr wrap="square" rtlCol="0">
            <a:spAutoFit/>
          </a:bodyPr>
          <a:lstStyle/>
          <a:p>
            <a:r>
              <a:rPr kumimoji="1" lang="en-US" altLang="zh-CN" dirty="0"/>
              <a:t>(4)</a:t>
            </a:r>
            <a:r>
              <a:rPr kumimoji="1" lang="zh-CN" altLang="en-US" dirty="0"/>
              <a:t> </a:t>
            </a:r>
            <a:r>
              <a:rPr kumimoji="1" lang="en-US" altLang="zh-CN" dirty="0" err="1"/>
              <a:t>SiftDown</a:t>
            </a:r>
            <a:r>
              <a:rPr kumimoji="1" lang="zh-CN" altLang="en-US" dirty="0"/>
              <a:t> </a:t>
            </a:r>
            <a:r>
              <a:rPr kumimoji="1" lang="en-US" altLang="zh-CN" dirty="0"/>
              <a:t>52</a:t>
            </a:r>
            <a:endParaRPr kumimoji="1" lang="zh-CN" altLang="en-US" dirty="0"/>
          </a:p>
        </p:txBody>
      </p:sp>
      <p:sp>
        <p:nvSpPr>
          <p:cNvPr id="46" name="右箭头 45">
            <a:extLst>
              <a:ext uri="{FF2B5EF4-FFF2-40B4-BE49-F238E27FC236}">
                <a16:creationId xmlns:a16="http://schemas.microsoft.com/office/drawing/2014/main" id="{5BD529BE-4A2E-26FB-1A45-5F3A52E2CCBB}"/>
              </a:ext>
            </a:extLst>
          </p:cNvPr>
          <p:cNvSpPr/>
          <p:nvPr/>
        </p:nvSpPr>
        <p:spPr>
          <a:xfrm>
            <a:off x="5701578" y="3837762"/>
            <a:ext cx="583802" cy="533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a:extLst>
              <a:ext uri="{FF2B5EF4-FFF2-40B4-BE49-F238E27FC236}">
                <a16:creationId xmlns:a16="http://schemas.microsoft.com/office/drawing/2014/main" id="{C3CA5809-59C7-E520-CA22-20EB97B6F2BA}"/>
              </a:ext>
            </a:extLst>
          </p:cNvPr>
          <p:cNvSpPr/>
          <p:nvPr/>
        </p:nvSpPr>
        <p:spPr>
          <a:xfrm>
            <a:off x="3088129" y="3167954"/>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ln>
                  <a:solidFill>
                    <a:schemeClr val="bg2">
                      <a:lumMod val="40000"/>
                      <a:lumOff val="60000"/>
                    </a:schemeClr>
                  </a:solidFill>
                </a:ln>
              </a:rPr>
              <a:t>46</a:t>
            </a:r>
            <a:endParaRPr kumimoji="1" lang="zh-CN" altLang="en-US" sz="2000" dirty="0">
              <a:ln>
                <a:solidFill>
                  <a:schemeClr val="bg2">
                    <a:lumMod val="40000"/>
                    <a:lumOff val="60000"/>
                  </a:schemeClr>
                </a:solidFill>
              </a:ln>
            </a:endParaRPr>
          </a:p>
        </p:txBody>
      </p:sp>
      <p:sp>
        <p:nvSpPr>
          <p:cNvPr id="5" name="椭圆 4">
            <a:extLst>
              <a:ext uri="{FF2B5EF4-FFF2-40B4-BE49-F238E27FC236}">
                <a16:creationId xmlns:a16="http://schemas.microsoft.com/office/drawing/2014/main" id="{D820F6BB-D12E-46FD-06D6-814A54A2420F}"/>
              </a:ext>
            </a:extLst>
          </p:cNvPr>
          <p:cNvSpPr/>
          <p:nvPr/>
        </p:nvSpPr>
        <p:spPr>
          <a:xfrm>
            <a:off x="2230086" y="3701354"/>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52</a:t>
            </a:r>
            <a:endParaRPr kumimoji="1" lang="zh-CN" altLang="en-US" sz="2000" dirty="0"/>
          </a:p>
        </p:txBody>
      </p:sp>
      <p:cxnSp>
        <p:nvCxnSpPr>
          <p:cNvPr id="11" name="直线连接符 10">
            <a:extLst>
              <a:ext uri="{FF2B5EF4-FFF2-40B4-BE49-F238E27FC236}">
                <a16:creationId xmlns:a16="http://schemas.microsoft.com/office/drawing/2014/main" id="{83C721E1-3C73-6988-7C8B-FB15911DD787}"/>
              </a:ext>
            </a:extLst>
          </p:cNvPr>
          <p:cNvCxnSpPr>
            <a:cxnSpLocks/>
            <a:stCxn id="4" idx="3"/>
            <a:endCxn id="5" idx="7"/>
          </p:cNvCxnSpPr>
          <p:nvPr/>
        </p:nvCxnSpPr>
        <p:spPr>
          <a:xfrm flipH="1">
            <a:off x="2620331" y="3558199"/>
            <a:ext cx="534753"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12" name="椭圆 11">
            <a:extLst>
              <a:ext uri="{FF2B5EF4-FFF2-40B4-BE49-F238E27FC236}">
                <a16:creationId xmlns:a16="http://schemas.microsoft.com/office/drawing/2014/main" id="{F4933ED5-CA43-5B25-4011-3B8020D06076}"/>
              </a:ext>
            </a:extLst>
          </p:cNvPr>
          <p:cNvSpPr/>
          <p:nvPr/>
        </p:nvSpPr>
        <p:spPr>
          <a:xfrm>
            <a:off x="4343400" y="3669370"/>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63</a:t>
            </a:r>
            <a:endParaRPr kumimoji="1" lang="zh-CN" altLang="en-US" sz="2000" dirty="0"/>
          </a:p>
        </p:txBody>
      </p:sp>
      <p:cxnSp>
        <p:nvCxnSpPr>
          <p:cNvPr id="13" name="直线连接符 12">
            <a:extLst>
              <a:ext uri="{FF2B5EF4-FFF2-40B4-BE49-F238E27FC236}">
                <a16:creationId xmlns:a16="http://schemas.microsoft.com/office/drawing/2014/main" id="{A80C9624-3EBE-D780-4DBE-1FBC4EECD9FF}"/>
              </a:ext>
            </a:extLst>
          </p:cNvPr>
          <p:cNvCxnSpPr>
            <a:cxnSpLocks/>
            <a:stCxn id="4" idx="5"/>
            <a:endCxn id="12" idx="1"/>
          </p:cNvCxnSpPr>
          <p:nvPr/>
        </p:nvCxnSpPr>
        <p:spPr>
          <a:xfrm>
            <a:off x="3478374" y="3558199"/>
            <a:ext cx="931981" cy="178126"/>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14" name="椭圆 13">
            <a:extLst>
              <a:ext uri="{FF2B5EF4-FFF2-40B4-BE49-F238E27FC236}">
                <a16:creationId xmlns:a16="http://schemas.microsoft.com/office/drawing/2014/main" id="{F585D394-904E-4424-0A27-DD69B0601FB2}"/>
              </a:ext>
            </a:extLst>
          </p:cNvPr>
          <p:cNvSpPr/>
          <p:nvPr/>
        </p:nvSpPr>
        <p:spPr>
          <a:xfrm>
            <a:off x="1371600" y="4234754"/>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81</a:t>
            </a:r>
            <a:endParaRPr kumimoji="1" lang="zh-CN" altLang="en-US" sz="2000" dirty="0"/>
          </a:p>
        </p:txBody>
      </p:sp>
      <p:cxnSp>
        <p:nvCxnSpPr>
          <p:cNvPr id="15" name="直线连接符 14">
            <a:extLst>
              <a:ext uri="{FF2B5EF4-FFF2-40B4-BE49-F238E27FC236}">
                <a16:creationId xmlns:a16="http://schemas.microsoft.com/office/drawing/2014/main" id="{D336D1C5-8687-6CB5-484B-DF6160F39A13}"/>
              </a:ext>
            </a:extLst>
          </p:cNvPr>
          <p:cNvCxnSpPr>
            <a:cxnSpLocks/>
            <a:stCxn id="14" idx="7"/>
            <a:endCxn id="5" idx="3"/>
          </p:cNvCxnSpPr>
          <p:nvPr/>
        </p:nvCxnSpPr>
        <p:spPr>
          <a:xfrm flipV="1">
            <a:off x="1761845" y="4091599"/>
            <a:ext cx="535196"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16" name="椭圆 15">
            <a:extLst>
              <a:ext uri="{FF2B5EF4-FFF2-40B4-BE49-F238E27FC236}">
                <a16:creationId xmlns:a16="http://schemas.microsoft.com/office/drawing/2014/main" id="{A8C8F39D-CC0D-9A78-1D1D-3607E337DE9C}"/>
              </a:ext>
            </a:extLst>
          </p:cNvPr>
          <p:cNvSpPr/>
          <p:nvPr/>
        </p:nvSpPr>
        <p:spPr>
          <a:xfrm>
            <a:off x="3200400" y="4234754"/>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95</a:t>
            </a:r>
            <a:endParaRPr kumimoji="1" lang="zh-CN" altLang="en-US" sz="2000" dirty="0"/>
          </a:p>
        </p:txBody>
      </p:sp>
      <p:cxnSp>
        <p:nvCxnSpPr>
          <p:cNvPr id="17" name="直线连接符 16">
            <a:extLst>
              <a:ext uri="{FF2B5EF4-FFF2-40B4-BE49-F238E27FC236}">
                <a16:creationId xmlns:a16="http://schemas.microsoft.com/office/drawing/2014/main" id="{67FFC7AC-6D0D-06FF-9D46-ED8879B1BD8D}"/>
              </a:ext>
            </a:extLst>
          </p:cNvPr>
          <p:cNvCxnSpPr>
            <a:cxnSpLocks/>
            <a:stCxn id="16" idx="1"/>
            <a:endCxn id="5" idx="5"/>
          </p:cNvCxnSpPr>
          <p:nvPr/>
        </p:nvCxnSpPr>
        <p:spPr>
          <a:xfrm flipH="1" flipV="1">
            <a:off x="2620331" y="4091599"/>
            <a:ext cx="647024"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18" name="椭圆 17">
            <a:extLst>
              <a:ext uri="{FF2B5EF4-FFF2-40B4-BE49-F238E27FC236}">
                <a16:creationId xmlns:a16="http://schemas.microsoft.com/office/drawing/2014/main" id="{F84E28C4-B760-99F7-BE78-DC0C5F303967}"/>
              </a:ext>
            </a:extLst>
          </p:cNvPr>
          <p:cNvSpPr/>
          <p:nvPr/>
        </p:nvSpPr>
        <p:spPr>
          <a:xfrm>
            <a:off x="3810000" y="4234754"/>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28</a:t>
            </a:r>
            <a:endParaRPr kumimoji="1" lang="zh-CN" altLang="en-US" sz="2000" dirty="0"/>
          </a:p>
        </p:txBody>
      </p:sp>
      <p:cxnSp>
        <p:nvCxnSpPr>
          <p:cNvPr id="19" name="直线连接符 18">
            <a:extLst>
              <a:ext uri="{FF2B5EF4-FFF2-40B4-BE49-F238E27FC236}">
                <a16:creationId xmlns:a16="http://schemas.microsoft.com/office/drawing/2014/main" id="{16FCF8C3-7CB1-C238-BCBA-3996C67DDCBC}"/>
              </a:ext>
            </a:extLst>
          </p:cNvPr>
          <p:cNvCxnSpPr>
            <a:cxnSpLocks/>
            <a:stCxn id="18" idx="7"/>
            <a:endCxn id="12" idx="3"/>
          </p:cNvCxnSpPr>
          <p:nvPr/>
        </p:nvCxnSpPr>
        <p:spPr>
          <a:xfrm flipV="1">
            <a:off x="4200245" y="4059615"/>
            <a:ext cx="210110" cy="242094"/>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20" name="椭圆 19">
            <a:extLst>
              <a:ext uri="{FF2B5EF4-FFF2-40B4-BE49-F238E27FC236}">
                <a16:creationId xmlns:a16="http://schemas.microsoft.com/office/drawing/2014/main" id="{9609786E-EAF5-427C-C620-D68B42CC0F8D}"/>
              </a:ext>
            </a:extLst>
          </p:cNvPr>
          <p:cNvSpPr/>
          <p:nvPr/>
        </p:nvSpPr>
        <p:spPr>
          <a:xfrm>
            <a:off x="4895290" y="4213837"/>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34</a:t>
            </a:r>
            <a:endParaRPr kumimoji="1" lang="zh-CN" altLang="en-US" sz="2000" dirty="0"/>
          </a:p>
        </p:txBody>
      </p:sp>
      <p:cxnSp>
        <p:nvCxnSpPr>
          <p:cNvPr id="21" name="直线连接符 20">
            <a:extLst>
              <a:ext uri="{FF2B5EF4-FFF2-40B4-BE49-F238E27FC236}">
                <a16:creationId xmlns:a16="http://schemas.microsoft.com/office/drawing/2014/main" id="{8C74A01B-5CB5-7AD9-4A0C-9B399E82A254}"/>
              </a:ext>
            </a:extLst>
          </p:cNvPr>
          <p:cNvCxnSpPr>
            <a:cxnSpLocks/>
            <a:stCxn id="20" idx="1"/>
            <a:endCxn id="12" idx="5"/>
          </p:cNvCxnSpPr>
          <p:nvPr/>
        </p:nvCxnSpPr>
        <p:spPr>
          <a:xfrm flipH="1" flipV="1">
            <a:off x="4733645" y="4059615"/>
            <a:ext cx="228600" cy="221177"/>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22" name="椭圆 21">
            <a:extLst>
              <a:ext uri="{FF2B5EF4-FFF2-40B4-BE49-F238E27FC236}">
                <a16:creationId xmlns:a16="http://schemas.microsoft.com/office/drawing/2014/main" id="{F1926DCC-25FB-827B-3B05-959FA222E909}"/>
              </a:ext>
            </a:extLst>
          </p:cNvPr>
          <p:cNvSpPr/>
          <p:nvPr/>
        </p:nvSpPr>
        <p:spPr>
          <a:xfrm>
            <a:off x="838200" y="4844354"/>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17</a:t>
            </a:r>
            <a:endParaRPr kumimoji="1" lang="zh-CN" altLang="en-US" sz="2000" dirty="0"/>
          </a:p>
        </p:txBody>
      </p:sp>
      <p:cxnSp>
        <p:nvCxnSpPr>
          <p:cNvPr id="23" name="直线连接符 22">
            <a:extLst>
              <a:ext uri="{FF2B5EF4-FFF2-40B4-BE49-F238E27FC236}">
                <a16:creationId xmlns:a16="http://schemas.microsoft.com/office/drawing/2014/main" id="{637537CC-A153-57A3-8C93-7CFDABCC3EFB}"/>
              </a:ext>
            </a:extLst>
          </p:cNvPr>
          <p:cNvCxnSpPr>
            <a:cxnSpLocks/>
            <a:stCxn id="22" idx="7"/>
            <a:endCxn id="14" idx="3"/>
          </p:cNvCxnSpPr>
          <p:nvPr/>
        </p:nvCxnSpPr>
        <p:spPr>
          <a:xfrm flipV="1">
            <a:off x="1228445" y="4624999"/>
            <a:ext cx="210110" cy="2863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24" name="椭圆 23">
            <a:extLst>
              <a:ext uri="{FF2B5EF4-FFF2-40B4-BE49-F238E27FC236}">
                <a16:creationId xmlns:a16="http://schemas.microsoft.com/office/drawing/2014/main" id="{77DAAEBB-A61B-BD55-3780-A66255E270A2}"/>
              </a:ext>
            </a:extLst>
          </p:cNvPr>
          <p:cNvSpPr/>
          <p:nvPr/>
        </p:nvSpPr>
        <p:spPr>
          <a:xfrm>
            <a:off x="1908322" y="4826855"/>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70</a:t>
            </a:r>
            <a:endParaRPr kumimoji="1" lang="zh-CN" altLang="en-US" sz="2000" dirty="0"/>
          </a:p>
        </p:txBody>
      </p:sp>
      <p:cxnSp>
        <p:nvCxnSpPr>
          <p:cNvPr id="25" name="直线连接符 24">
            <a:extLst>
              <a:ext uri="{FF2B5EF4-FFF2-40B4-BE49-F238E27FC236}">
                <a16:creationId xmlns:a16="http://schemas.microsoft.com/office/drawing/2014/main" id="{680F1C0C-0F3A-65F1-36D1-429594AFF46E}"/>
              </a:ext>
            </a:extLst>
          </p:cNvPr>
          <p:cNvCxnSpPr>
            <a:cxnSpLocks/>
            <a:stCxn id="24" idx="1"/>
            <a:endCxn id="14" idx="5"/>
          </p:cNvCxnSpPr>
          <p:nvPr/>
        </p:nvCxnSpPr>
        <p:spPr>
          <a:xfrm flipH="1" flipV="1">
            <a:off x="1761845" y="4624999"/>
            <a:ext cx="213432" cy="268811"/>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26" name="椭圆 25">
            <a:extLst>
              <a:ext uri="{FF2B5EF4-FFF2-40B4-BE49-F238E27FC236}">
                <a16:creationId xmlns:a16="http://schemas.microsoft.com/office/drawing/2014/main" id="{DF787413-2B06-C8FF-2ED5-7F98CFDFA663}"/>
              </a:ext>
            </a:extLst>
          </p:cNvPr>
          <p:cNvSpPr/>
          <p:nvPr/>
        </p:nvSpPr>
        <p:spPr>
          <a:xfrm>
            <a:off x="2589154" y="4801786"/>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a:t>
            </a:r>
            <a:endParaRPr kumimoji="1" lang="zh-CN" altLang="en-US" sz="2000" dirty="0"/>
          </a:p>
        </p:txBody>
      </p:sp>
      <p:cxnSp>
        <p:nvCxnSpPr>
          <p:cNvPr id="27" name="直线连接符 26">
            <a:extLst>
              <a:ext uri="{FF2B5EF4-FFF2-40B4-BE49-F238E27FC236}">
                <a16:creationId xmlns:a16="http://schemas.microsoft.com/office/drawing/2014/main" id="{FB41FD43-48AD-3298-80ED-04B9AC9DB37F}"/>
              </a:ext>
            </a:extLst>
          </p:cNvPr>
          <p:cNvCxnSpPr>
            <a:cxnSpLocks/>
            <a:stCxn id="26" idx="7"/>
            <a:endCxn id="16" idx="3"/>
          </p:cNvCxnSpPr>
          <p:nvPr/>
        </p:nvCxnSpPr>
        <p:spPr>
          <a:xfrm flipV="1">
            <a:off x="2979399" y="4624999"/>
            <a:ext cx="287956" cy="243742"/>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3" name="椭圆 2">
            <a:extLst>
              <a:ext uri="{FF2B5EF4-FFF2-40B4-BE49-F238E27FC236}">
                <a16:creationId xmlns:a16="http://schemas.microsoft.com/office/drawing/2014/main" id="{0CD67A8F-6942-44B7-F943-9BDA1DAEE1C3}"/>
              </a:ext>
            </a:extLst>
          </p:cNvPr>
          <p:cNvSpPr/>
          <p:nvPr/>
        </p:nvSpPr>
        <p:spPr>
          <a:xfrm>
            <a:off x="8746610" y="3145846"/>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ln>
                  <a:solidFill>
                    <a:schemeClr val="bg2">
                      <a:lumMod val="40000"/>
                      <a:lumOff val="60000"/>
                    </a:schemeClr>
                  </a:solidFill>
                </a:ln>
              </a:rPr>
              <a:t>46</a:t>
            </a:r>
            <a:endParaRPr kumimoji="1" lang="zh-CN" altLang="en-US" sz="2000" dirty="0">
              <a:ln>
                <a:solidFill>
                  <a:schemeClr val="bg2">
                    <a:lumMod val="40000"/>
                    <a:lumOff val="60000"/>
                  </a:schemeClr>
                </a:solidFill>
              </a:ln>
            </a:endParaRPr>
          </a:p>
        </p:txBody>
      </p:sp>
      <p:sp>
        <p:nvSpPr>
          <p:cNvPr id="9" name="椭圆 8">
            <a:extLst>
              <a:ext uri="{FF2B5EF4-FFF2-40B4-BE49-F238E27FC236}">
                <a16:creationId xmlns:a16="http://schemas.microsoft.com/office/drawing/2014/main" id="{24D314BA-5964-265A-DE9B-981CA4F6435A}"/>
              </a:ext>
            </a:extLst>
          </p:cNvPr>
          <p:cNvSpPr/>
          <p:nvPr/>
        </p:nvSpPr>
        <p:spPr>
          <a:xfrm>
            <a:off x="7888567" y="3679246"/>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95</a:t>
            </a:r>
            <a:endParaRPr kumimoji="1" lang="zh-CN" altLang="en-US" sz="2000" dirty="0"/>
          </a:p>
        </p:txBody>
      </p:sp>
      <p:cxnSp>
        <p:nvCxnSpPr>
          <p:cNvPr id="10" name="直线连接符 9">
            <a:extLst>
              <a:ext uri="{FF2B5EF4-FFF2-40B4-BE49-F238E27FC236}">
                <a16:creationId xmlns:a16="http://schemas.microsoft.com/office/drawing/2014/main" id="{49DEAC12-374E-16D5-EEBF-ED1147E085DE}"/>
              </a:ext>
            </a:extLst>
          </p:cNvPr>
          <p:cNvCxnSpPr>
            <a:cxnSpLocks/>
            <a:stCxn id="3" idx="3"/>
            <a:endCxn id="9" idx="7"/>
          </p:cNvCxnSpPr>
          <p:nvPr/>
        </p:nvCxnSpPr>
        <p:spPr>
          <a:xfrm flipH="1">
            <a:off x="8278812" y="3536091"/>
            <a:ext cx="534753"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30" name="椭圆 29">
            <a:extLst>
              <a:ext uri="{FF2B5EF4-FFF2-40B4-BE49-F238E27FC236}">
                <a16:creationId xmlns:a16="http://schemas.microsoft.com/office/drawing/2014/main" id="{68553019-A304-A323-497D-5C42B8F6716E}"/>
              </a:ext>
            </a:extLst>
          </p:cNvPr>
          <p:cNvSpPr/>
          <p:nvPr/>
        </p:nvSpPr>
        <p:spPr>
          <a:xfrm>
            <a:off x="10001881" y="3647262"/>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63</a:t>
            </a:r>
            <a:endParaRPr kumimoji="1" lang="zh-CN" altLang="en-US" sz="2000" dirty="0"/>
          </a:p>
        </p:txBody>
      </p:sp>
      <p:cxnSp>
        <p:nvCxnSpPr>
          <p:cNvPr id="31" name="直线连接符 30">
            <a:extLst>
              <a:ext uri="{FF2B5EF4-FFF2-40B4-BE49-F238E27FC236}">
                <a16:creationId xmlns:a16="http://schemas.microsoft.com/office/drawing/2014/main" id="{E5E455E8-D8D0-54CC-F524-25F375537762}"/>
              </a:ext>
            </a:extLst>
          </p:cNvPr>
          <p:cNvCxnSpPr>
            <a:cxnSpLocks/>
            <a:stCxn id="3" idx="5"/>
            <a:endCxn id="30" idx="1"/>
          </p:cNvCxnSpPr>
          <p:nvPr/>
        </p:nvCxnSpPr>
        <p:spPr>
          <a:xfrm>
            <a:off x="9136855" y="3536091"/>
            <a:ext cx="931981" cy="178126"/>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32" name="椭圆 31">
            <a:extLst>
              <a:ext uri="{FF2B5EF4-FFF2-40B4-BE49-F238E27FC236}">
                <a16:creationId xmlns:a16="http://schemas.microsoft.com/office/drawing/2014/main" id="{F67A899A-2465-0179-382E-606E05E563AF}"/>
              </a:ext>
            </a:extLst>
          </p:cNvPr>
          <p:cNvSpPr/>
          <p:nvPr/>
        </p:nvSpPr>
        <p:spPr>
          <a:xfrm>
            <a:off x="7030081" y="4212646"/>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81</a:t>
            </a:r>
            <a:endParaRPr kumimoji="1" lang="zh-CN" altLang="en-US" sz="2000" dirty="0"/>
          </a:p>
        </p:txBody>
      </p:sp>
      <p:cxnSp>
        <p:nvCxnSpPr>
          <p:cNvPr id="33" name="直线连接符 32">
            <a:extLst>
              <a:ext uri="{FF2B5EF4-FFF2-40B4-BE49-F238E27FC236}">
                <a16:creationId xmlns:a16="http://schemas.microsoft.com/office/drawing/2014/main" id="{6EF99B33-3637-4442-683D-8E5BB89D352B}"/>
              </a:ext>
            </a:extLst>
          </p:cNvPr>
          <p:cNvCxnSpPr>
            <a:cxnSpLocks/>
            <a:stCxn id="32" idx="7"/>
            <a:endCxn id="9" idx="3"/>
          </p:cNvCxnSpPr>
          <p:nvPr/>
        </p:nvCxnSpPr>
        <p:spPr>
          <a:xfrm flipV="1">
            <a:off x="7420326" y="4069491"/>
            <a:ext cx="535196"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34" name="椭圆 33">
            <a:extLst>
              <a:ext uri="{FF2B5EF4-FFF2-40B4-BE49-F238E27FC236}">
                <a16:creationId xmlns:a16="http://schemas.microsoft.com/office/drawing/2014/main" id="{52362432-7483-7B58-3A2D-9E5053F6896B}"/>
              </a:ext>
            </a:extLst>
          </p:cNvPr>
          <p:cNvSpPr/>
          <p:nvPr/>
        </p:nvSpPr>
        <p:spPr>
          <a:xfrm>
            <a:off x="8858881" y="4212646"/>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52</a:t>
            </a:r>
            <a:endParaRPr kumimoji="1" lang="zh-CN" altLang="en-US" sz="2000" dirty="0"/>
          </a:p>
        </p:txBody>
      </p:sp>
      <p:cxnSp>
        <p:nvCxnSpPr>
          <p:cNvPr id="35" name="直线连接符 34">
            <a:extLst>
              <a:ext uri="{FF2B5EF4-FFF2-40B4-BE49-F238E27FC236}">
                <a16:creationId xmlns:a16="http://schemas.microsoft.com/office/drawing/2014/main" id="{F0BCC79F-A3B8-7D04-F89E-ACDCAE2F8127}"/>
              </a:ext>
            </a:extLst>
          </p:cNvPr>
          <p:cNvCxnSpPr>
            <a:cxnSpLocks/>
            <a:stCxn id="34" idx="1"/>
            <a:endCxn id="9" idx="5"/>
          </p:cNvCxnSpPr>
          <p:nvPr/>
        </p:nvCxnSpPr>
        <p:spPr>
          <a:xfrm flipH="1" flipV="1">
            <a:off x="8278812" y="4069491"/>
            <a:ext cx="647024" cy="21011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36" name="椭圆 35">
            <a:extLst>
              <a:ext uri="{FF2B5EF4-FFF2-40B4-BE49-F238E27FC236}">
                <a16:creationId xmlns:a16="http://schemas.microsoft.com/office/drawing/2014/main" id="{06D19C11-2ECE-67A8-8A4D-AB9F4551F15B}"/>
              </a:ext>
            </a:extLst>
          </p:cNvPr>
          <p:cNvSpPr/>
          <p:nvPr/>
        </p:nvSpPr>
        <p:spPr>
          <a:xfrm>
            <a:off x="9468481" y="4212646"/>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28</a:t>
            </a:r>
            <a:endParaRPr kumimoji="1" lang="zh-CN" altLang="en-US" sz="2000" dirty="0"/>
          </a:p>
        </p:txBody>
      </p:sp>
      <p:cxnSp>
        <p:nvCxnSpPr>
          <p:cNvPr id="37" name="直线连接符 36">
            <a:extLst>
              <a:ext uri="{FF2B5EF4-FFF2-40B4-BE49-F238E27FC236}">
                <a16:creationId xmlns:a16="http://schemas.microsoft.com/office/drawing/2014/main" id="{10A0550A-112F-0514-4ED6-C9295642F102}"/>
              </a:ext>
            </a:extLst>
          </p:cNvPr>
          <p:cNvCxnSpPr>
            <a:cxnSpLocks/>
            <a:stCxn id="36" idx="7"/>
            <a:endCxn id="30" idx="3"/>
          </p:cNvCxnSpPr>
          <p:nvPr/>
        </p:nvCxnSpPr>
        <p:spPr>
          <a:xfrm flipV="1">
            <a:off x="9858726" y="4037507"/>
            <a:ext cx="210110" cy="242094"/>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38" name="椭圆 37">
            <a:extLst>
              <a:ext uri="{FF2B5EF4-FFF2-40B4-BE49-F238E27FC236}">
                <a16:creationId xmlns:a16="http://schemas.microsoft.com/office/drawing/2014/main" id="{5C6DD01A-49B4-1767-C973-3037A7F5E14B}"/>
              </a:ext>
            </a:extLst>
          </p:cNvPr>
          <p:cNvSpPr/>
          <p:nvPr/>
        </p:nvSpPr>
        <p:spPr>
          <a:xfrm>
            <a:off x="10553771" y="4191729"/>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34</a:t>
            </a:r>
            <a:endParaRPr kumimoji="1" lang="zh-CN" altLang="en-US" sz="2000" dirty="0"/>
          </a:p>
        </p:txBody>
      </p:sp>
      <p:cxnSp>
        <p:nvCxnSpPr>
          <p:cNvPr id="39" name="直线连接符 38">
            <a:extLst>
              <a:ext uri="{FF2B5EF4-FFF2-40B4-BE49-F238E27FC236}">
                <a16:creationId xmlns:a16="http://schemas.microsoft.com/office/drawing/2014/main" id="{8D5E4758-6296-CE9D-9765-C7B24A08C0BF}"/>
              </a:ext>
            </a:extLst>
          </p:cNvPr>
          <p:cNvCxnSpPr>
            <a:cxnSpLocks/>
            <a:stCxn id="38" idx="1"/>
            <a:endCxn id="30" idx="5"/>
          </p:cNvCxnSpPr>
          <p:nvPr/>
        </p:nvCxnSpPr>
        <p:spPr>
          <a:xfrm flipH="1" flipV="1">
            <a:off x="10392126" y="4037507"/>
            <a:ext cx="228600" cy="221177"/>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40" name="椭圆 39">
            <a:extLst>
              <a:ext uri="{FF2B5EF4-FFF2-40B4-BE49-F238E27FC236}">
                <a16:creationId xmlns:a16="http://schemas.microsoft.com/office/drawing/2014/main" id="{5312773A-9D49-B19A-8CBA-415C1896AFCC}"/>
              </a:ext>
            </a:extLst>
          </p:cNvPr>
          <p:cNvSpPr/>
          <p:nvPr/>
        </p:nvSpPr>
        <p:spPr>
          <a:xfrm>
            <a:off x="6496681" y="4822246"/>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17</a:t>
            </a:r>
            <a:endParaRPr kumimoji="1" lang="zh-CN" altLang="en-US" sz="2000" dirty="0"/>
          </a:p>
        </p:txBody>
      </p:sp>
      <p:cxnSp>
        <p:nvCxnSpPr>
          <p:cNvPr id="41" name="直线连接符 40">
            <a:extLst>
              <a:ext uri="{FF2B5EF4-FFF2-40B4-BE49-F238E27FC236}">
                <a16:creationId xmlns:a16="http://schemas.microsoft.com/office/drawing/2014/main" id="{F4486936-050C-2683-4D63-92E2B7BB440E}"/>
              </a:ext>
            </a:extLst>
          </p:cNvPr>
          <p:cNvCxnSpPr>
            <a:cxnSpLocks/>
            <a:stCxn id="40" idx="7"/>
            <a:endCxn id="32" idx="3"/>
          </p:cNvCxnSpPr>
          <p:nvPr/>
        </p:nvCxnSpPr>
        <p:spPr>
          <a:xfrm flipV="1">
            <a:off x="6886926" y="4602891"/>
            <a:ext cx="210110" cy="2863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42" name="椭圆 41">
            <a:extLst>
              <a:ext uri="{FF2B5EF4-FFF2-40B4-BE49-F238E27FC236}">
                <a16:creationId xmlns:a16="http://schemas.microsoft.com/office/drawing/2014/main" id="{5D89F942-9A7A-CFCE-E559-708ECDCAA3FF}"/>
              </a:ext>
            </a:extLst>
          </p:cNvPr>
          <p:cNvSpPr/>
          <p:nvPr/>
        </p:nvSpPr>
        <p:spPr>
          <a:xfrm>
            <a:off x="7566803" y="4804747"/>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70</a:t>
            </a:r>
            <a:endParaRPr kumimoji="1" lang="zh-CN" altLang="en-US" sz="2000" dirty="0"/>
          </a:p>
        </p:txBody>
      </p:sp>
      <p:cxnSp>
        <p:nvCxnSpPr>
          <p:cNvPr id="43" name="直线连接符 42">
            <a:extLst>
              <a:ext uri="{FF2B5EF4-FFF2-40B4-BE49-F238E27FC236}">
                <a16:creationId xmlns:a16="http://schemas.microsoft.com/office/drawing/2014/main" id="{79508486-A040-D3DC-26A9-374B8C9BD2C8}"/>
              </a:ext>
            </a:extLst>
          </p:cNvPr>
          <p:cNvCxnSpPr>
            <a:cxnSpLocks/>
            <a:stCxn id="42" idx="1"/>
            <a:endCxn id="32" idx="5"/>
          </p:cNvCxnSpPr>
          <p:nvPr/>
        </p:nvCxnSpPr>
        <p:spPr>
          <a:xfrm flipH="1" flipV="1">
            <a:off x="7420326" y="4602891"/>
            <a:ext cx="213432" cy="268811"/>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44" name="椭圆 43">
            <a:extLst>
              <a:ext uri="{FF2B5EF4-FFF2-40B4-BE49-F238E27FC236}">
                <a16:creationId xmlns:a16="http://schemas.microsoft.com/office/drawing/2014/main" id="{F32396E9-7592-88C1-24E5-CE242DD77C23}"/>
              </a:ext>
            </a:extLst>
          </p:cNvPr>
          <p:cNvSpPr/>
          <p:nvPr/>
        </p:nvSpPr>
        <p:spPr>
          <a:xfrm>
            <a:off x="8247635" y="4779678"/>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a:t>
            </a:r>
            <a:endParaRPr kumimoji="1" lang="zh-CN" altLang="en-US" sz="2000" dirty="0"/>
          </a:p>
        </p:txBody>
      </p:sp>
      <p:cxnSp>
        <p:nvCxnSpPr>
          <p:cNvPr id="45" name="直线连接符 44">
            <a:extLst>
              <a:ext uri="{FF2B5EF4-FFF2-40B4-BE49-F238E27FC236}">
                <a16:creationId xmlns:a16="http://schemas.microsoft.com/office/drawing/2014/main" id="{2C5CC91E-2564-1CF9-0707-6768026C9AE0}"/>
              </a:ext>
            </a:extLst>
          </p:cNvPr>
          <p:cNvCxnSpPr>
            <a:cxnSpLocks/>
            <a:stCxn id="44" idx="7"/>
            <a:endCxn id="34" idx="3"/>
          </p:cNvCxnSpPr>
          <p:nvPr/>
        </p:nvCxnSpPr>
        <p:spPr>
          <a:xfrm flipV="1">
            <a:off x="8637880" y="4602891"/>
            <a:ext cx="287956" cy="243742"/>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cxnSp>
        <p:nvCxnSpPr>
          <p:cNvPr id="47" name="直线箭头连接符 46">
            <a:extLst>
              <a:ext uri="{FF2B5EF4-FFF2-40B4-BE49-F238E27FC236}">
                <a16:creationId xmlns:a16="http://schemas.microsoft.com/office/drawing/2014/main" id="{3443E2A3-3200-A47F-A059-1F7195615593}"/>
              </a:ext>
            </a:extLst>
          </p:cNvPr>
          <p:cNvCxnSpPr/>
          <p:nvPr/>
        </p:nvCxnSpPr>
        <p:spPr>
          <a:xfrm>
            <a:off x="4733645" y="1318564"/>
            <a:ext cx="0" cy="39664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圆角矩形 47">
            <a:extLst>
              <a:ext uri="{FF2B5EF4-FFF2-40B4-BE49-F238E27FC236}">
                <a16:creationId xmlns:a16="http://schemas.microsoft.com/office/drawing/2014/main" id="{F19731DF-D0F5-FE84-53CA-F648A5454C6D}"/>
              </a:ext>
            </a:extLst>
          </p:cNvPr>
          <p:cNvSpPr/>
          <p:nvPr/>
        </p:nvSpPr>
        <p:spPr>
          <a:xfrm>
            <a:off x="6381509" y="3603046"/>
            <a:ext cx="2992282" cy="1743356"/>
          </a:xfrm>
          <a:prstGeom prst="roundRect">
            <a:avLst/>
          </a:prstGeom>
          <a:noFill/>
          <a:ln w="28575">
            <a:solidFill>
              <a:srgbClr val="00768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文本框 48">
            <a:extLst>
              <a:ext uri="{FF2B5EF4-FFF2-40B4-BE49-F238E27FC236}">
                <a16:creationId xmlns:a16="http://schemas.microsoft.com/office/drawing/2014/main" id="{C5DA5E21-5C54-13AC-71E5-D2717869CEE9}"/>
              </a:ext>
            </a:extLst>
          </p:cNvPr>
          <p:cNvSpPr txBox="1"/>
          <p:nvPr/>
        </p:nvSpPr>
        <p:spPr>
          <a:xfrm>
            <a:off x="8841309" y="6931881"/>
            <a:ext cx="877163" cy="369332"/>
          </a:xfrm>
          <a:prstGeom prst="rect">
            <a:avLst/>
          </a:prstGeom>
          <a:noFill/>
        </p:spPr>
        <p:txBody>
          <a:bodyPr wrap="none" rtlCol="0">
            <a:spAutoFit/>
          </a:bodyPr>
          <a:lstStyle/>
          <a:p>
            <a:r>
              <a:rPr kumimoji="1" lang="zh-CN" altLang="en-US" dirty="0">
                <a:solidFill>
                  <a:srgbClr val="009999"/>
                </a:solidFill>
              </a:rPr>
              <a:t>最大堆</a:t>
            </a:r>
          </a:p>
        </p:txBody>
      </p:sp>
      <p:sp>
        <p:nvSpPr>
          <p:cNvPr id="50" name="圆角矩形 49">
            <a:extLst>
              <a:ext uri="{FF2B5EF4-FFF2-40B4-BE49-F238E27FC236}">
                <a16:creationId xmlns:a16="http://schemas.microsoft.com/office/drawing/2014/main" id="{5513F3B0-6B6B-0455-EC9F-391388AF0962}"/>
              </a:ext>
            </a:extLst>
          </p:cNvPr>
          <p:cNvSpPr/>
          <p:nvPr/>
        </p:nvSpPr>
        <p:spPr>
          <a:xfrm>
            <a:off x="9438163" y="3625154"/>
            <a:ext cx="1687037" cy="1286155"/>
          </a:xfrm>
          <a:prstGeom prst="roundRect">
            <a:avLst/>
          </a:prstGeom>
          <a:noFill/>
          <a:ln w="28575">
            <a:solidFill>
              <a:srgbClr val="00768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文本框 50">
            <a:extLst>
              <a:ext uri="{FF2B5EF4-FFF2-40B4-BE49-F238E27FC236}">
                <a16:creationId xmlns:a16="http://schemas.microsoft.com/office/drawing/2014/main" id="{FBE0D6D5-2F66-1B15-2CA0-C579F0EA4EC4}"/>
              </a:ext>
            </a:extLst>
          </p:cNvPr>
          <p:cNvSpPr txBox="1"/>
          <p:nvPr/>
        </p:nvSpPr>
        <p:spPr>
          <a:xfrm>
            <a:off x="7896463" y="6002524"/>
            <a:ext cx="2954655" cy="461665"/>
          </a:xfrm>
          <a:prstGeom prst="rect">
            <a:avLst/>
          </a:prstGeom>
          <a:noFill/>
        </p:spPr>
        <p:txBody>
          <a:bodyPr wrap="none" rtlCol="0">
            <a:spAutoFit/>
          </a:bodyPr>
          <a:lstStyle/>
          <a:p>
            <a:r>
              <a:rPr kumimoji="1" lang="zh-CN" altLang="en-US" sz="2400" dirty="0"/>
              <a:t>左右子树都成最大堆</a:t>
            </a:r>
          </a:p>
        </p:txBody>
      </p:sp>
      <p:cxnSp>
        <p:nvCxnSpPr>
          <p:cNvPr id="52" name="直线箭头连接符 51">
            <a:extLst>
              <a:ext uri="{FF2B5EF4-FFF2-40B4-BE49-F238E27FC236}">
                <a16:creationId xmlns:a16="http://schemas.microsoft.com/office/drawing/2014/main" id="{971814AC-1669-0C4B-54BA-ED0D6C63CB7A}"/>
              </a:ext>
            </a:extLst>
          </p:cNvPr>
          <p:cNvCxnSpPr>
            <a:cxnSpLocks/>
          </p:cNvCxnSpPr>
          <p:nvPr/>
        </p:nvCxnSpPr>
        <p:spPr>
          <a:xfrm flipH="1" flipV="1">
            <a:off x="8530033" y="5457802"/>
            <a:ext cx="371755" cy="4223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直线箭头连接符 52">
            <a:extLst>
              <a:ext uri="{FF2B5EF4-FFF2-40B4-BE49-F238E27FC236}">
                <a16:creationId xmlns:a16="http://schemas.microsoft.com/office/drawing/2014/main" id="{FF20B8BB-F379-0FBB-0D08-416E3CD3B99D}"/>
              </a:ext>
            </a:extLst>
          </p:cNvPr>
          <p:cNvCxnSpPr>
            <a:cxnSpLocks/>
          </p:cNvCxnSpPr>
          <p:nvPr/>
        </p:nvCxnSpPr>
        <p:spPr>
          <a:xfrm flipV="1">
            <a:off x="9843558" y="5068292"/>
            <a:ext cx="265478" cy="8118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19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blinds(horizontal)">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P spid="5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最大堆的快速建堆操作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6.3 </a:t>
            </a:r>
            <a:r>
              <a:rPr lang="zh-CN" altLang="en-US" dirty="0"/>
              <a:t>二叉堆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pic>
        <p:nvPicPr>
          <p:cNvPr id="28" name="Picture 18" descr="heapsort00">
            <a:extLst>
              <a:ext uri="{FF2B5EF4-FFF2-40B4-BE49-F238E27FC236}">
                <a16:creationId xmlns:a16="http://schemas.microsoft.com/office/drawing/2014/main" id="{1835B254-D96E-A821-55F6-746F9B7FF8C1}"/>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149843" y="1687943"/>
            <a:ext cx="331311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a:extLst>
              <a:ext uri="{FF2B5EF4-FFF2-40B4-BE49-F238E27FC236}">
                <a16:creationId xmlns:a16="http://schemas.microsoft.com/office/drawing/2014/main" id="{4C2429FD-684B-0C31-5CFB-A82B89695B4D}"/>
              </a:ext>
            </a:extLst>
          </p:cNvPr>
          <p:cNvSpPr txBox="1"/>
          <p:nvPr/>
        </p:nvSpPr>
        <p:spPr>
          <a:xfrm>
            <a:off x="7609523" y="1715208"/>
            <a:ext cx="877163" cy="369332"/>
          </a:xfrm>
          <a:prstGeom prst="rect">
            <a:avLst/>
          </a:prstGeom>
          <a:solidFill>
            <a:srgbClr val="009999"/>
          </a:solid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初始堆</a:t>
            </a:r>
          </a:p>
        </p:txBody>
      </p:sp>
      <p:sp>
        <p:nvSpPr>
          <p:cNvPr id="2" name="文本框 1">
            <a:extLst>
              <a:ext uri="{FF2B5EF4-FFF2-40B4-BE49-F238E27FC236}">
                <a16:creationId xmlns:a16="http://schemas.microsoft.com/office/drawing/2014/main" id="{C1FF4D11-4443-4A1A-D78D-B1B05B653F60}"/>
              </a:ext>
            </a:extLst>
          </p:cNvPr>
          <p:cNvSpPr txBox="1"/>
          <p:nvPr/>
        </p:nvSpPr>
        <p:spPr>
          <a:xfrm>
            <a:off x="332805" y="2959565"/>
            <a:ext cx="1985770" cy="369332"/>
          </a:xfrm>
          <a:prstGeom prst="rect">
            <a:avLst/>
          </a:prstGeom>
          <a:noFill/>
        </p:spPr>
        <p:txBody>
          <a:bodyPr wrap="square" rtlCol="0">
            <a:spAutoFit/>
          </a:bodyPr>
          <a:lstStyle/>
          <a:p>
            <a:r>
              <a:rPr kumimoji="1" lang="en-US" altLang="zh-CN" dirty="0"/>
              <a:t>(5)</a:t>
            </a:r>
            <a:r>
              <a:rPr kumimoji="1" lang="zh-CN" altLang="en-US" dirty="0"/>
              <a:t> </a:t>
            </a:r>
            <a:r>
              <a:rPr kumimoji="1" lang="en-US" altLang="zh-CN" dirty="0" err="1"/>
              <a:t>SiftDown</a:t>
            </a:r>
            <a:r>
              <a:rPr kumimoji="1" lang="zh-CN" altLang="en-US" dirty="0"/>
              <a:t> </a:t>
            </a:r>
            <a:r>
              <a:rPr kumimoji="1" lang="en-US" altLang="zh-CN" dirty="0"/>
              <a:t>46</a:t>
            </a:r>
            <a:endParaRPr kumimoji="1" lang="zh-CN" altLang="en-US" dirty="0"/>
          </a:p>
        </p:txBody>
      </p:sp>
      <p:sp>
        <p:nvSpPr>
          <p:cNvPr id="46" name="右箭头 45">
            <a:extLst>
              <a:ext uri="{FF2B5EF4-FFF2-40B4-BE49-F238E27FC236}">
                <a16:creationId xmlns:a16="http://schemas.microsoft.com/office/drawing/2014/main" id="{5BD529BE-4A2E-26FB-1A45-5F3A52E2CCBB}"/>
              </a:ext>
            </a:extLst>
          </p:cNvPr>
          <p:cNvSpPr/>
          <p:nvPr/>
        </p:nvSpPr>
        <p:spPr>
          <a:xfrm>
            <a:off x="6019078" y="3736325"/>
            <a:ext cx="583802" cy="533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a:extLst>
              <a:ext uri="{FF2B5EF4-FFF2-40B4-BE49-F238E27FC236}">
                <a16:creationId xmlns:a16="http://schemas.microsoft.com/office/drawing/2014/main" id="{0CD67A8F-6942-44B7-F943-9BDA1DAEE1C3}"/>
              </a:ext>
            </a:extLst>
          </p:cNvPr>
          <p:cNvSpPr/>
          <p:nvPr/>
        </p:nvSpPr>
        <p:spPr>
          <a:xfrm>
            <a:off x="3293607" y="3257017"/>
            <a:ext cx="457200" cy="4572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ln>
                  <a:solidFill>
                    <a:schemeClr val="bg2">
                      <a:lumMod val="40000"/>
                      <a:lumOff val="60000"/>
                    </a:schemeClr>
                  </a:solidFill>
                </a:ln>
              </a:rPr>
              <a:t>46</a:t>
            </a:r>
            <a:endParaRPr kumimoji="1" lang="zh-CN" altLang="en-US" sz="2000" dirty="0">
              <a:ln>
                <a:solidFill>
                  <a:schemeClr val="bg2">
                    <a:lumMod val="40000"/>
                    <a:lumOff val="60000"/>
                  </a:schemeClr>
                </a:solidFill>
              </a:ln>
            </a:endParaRPr>
          </a:p>
        </p:txBody>
      </p:sp>
      <p:sp>
        <p:nvSpPr>
          <p:cNvPr id="9" name="椭圆 8">
            <a:extLst>
              <a:ext uri="{FF2B5EF4-FFF2-40B4-BE49-F238E27FC236}">
                <a16:creationId xmlns:a16="http://schemas.microsoft.com/office/drawing/2014/main" id="{24D314BA-5964-265A-DE9B-981CA4F6435A}"/>
              </a:ext>
            </a:extLst>
          </p:cNvPr>
          <p:cNvSpPr/>
          <p:nvPr/>
        </p:nvSpPr>
        <p:spPr>
          <a:xfrm>
            <a:off x="2435564" y="3790417"/>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95</a:t>
            </a:r>
            <a:endParaRPr kumimoji="1" lang="zh-CN" altLang="en-US" sz="2000" dirty="0"/>
          </a:p>
        </p:txBody>
      </p:sp>
      <p:cxnSp>
        <p:nvCxnSpPr>
          <p:cNvPr id="10" name="直线连接符 9">
            <a:extLst>
              <a:ext uri="{FF2B5EF4-FFF2-40B4-BE49-F238E27FC236}">
                <a16:creationId xmlns:a16="http://schemas.microsoft.com/office/drawing/2014/main" id="{49DEAC12-374E-16D5-EEBF-ED1147E085DE}"/>
              </a:ext>
            </a:extLst>
          </p:cNvPr>
          <p:cNvCxnSpPr>
            <a:cxnSpLocks/>
            <a:stCxn id="3" idx="3"/>
            <a:endCxn id="9" idx="7"/>
          </p:cNvCxnSpPr>
          <p:nvPr/>
        </p:nvCxnSpPr>
        <p:spPr>
          <a:xfrm flipH="1">
            <a:off x="2825809" y="3647262"/>
            <a:ext cx="534753"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30" name="椭圆 29">
            <a:extLst>
              <a:ext uri="{FF2B5EF4-FFF2-40B4-BE49-F238E27FC236}">
                <a16:creationId xmlns:a16="http://schemas.microsoft.com/office/drawing/2014/main" id="{68553019-A304-A323-497D-5C42B8F6716E}"/>
              </a:ext>
            </a:extLst>
          </p:cNvPr>
          <p:cNvSpPr/>
          <p:nvPr/>
        </p:nvSpPr>
        <p:spPr>
          <a:xfrm>
            <a:off x="4548878" y="3758433"/>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63</a:t>
            </a:r>
            <a:endParaRPr kumimoji="1" lang="zh-CN" altLang="en-US" sz="2000" dirty="0"/>
          </a:p>
        </p:txBody>
      </p:sp>
      <p:cxnSp>
        <p:nvCxnSpPr>
          <p:cNvPr id="31" name="直线连接符 30">
            <a:extLst>
              <a:ext uri="{FF2B5EF4-FFF2-40B4-BE49-F238E27FC236}">
                <a16:creationId xmlns:a16="http://schemas.microsoft.com/office/drawing/2014/main" id="{E5E455E8-D8D0-54CC-F524-25F375537762}"/>
              </a:ext>
            </a:extLst>
          </p:cNvPr>
          <p:cNvCxnSpPr>
            <a:cxnSpLocks/>
            <a:stCxn id="3" idx="5"/>
            <a:endCxn id="30" idx="1"/>
          </p:cNvCxnSpPr>
          <p:nvPr/>
        </p:nvCxnSpPr>
        <p:spPr>
          <a:xfrm>
            <a:off x="3683852" y="3647262"/>
            <a:ext cx="931981" cy="178126"/>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32" name="椭圆 31">
            <a:extLst>
              <a:ext uri="{FF2B5EF4-FFF2-40B4-BE49-F238E27FC236}">
                <a16:creationId xmlns:a16="http://schemas.microsoft.com/office/drawing/2014/main" id="{F67A899A-2465-0179-382E-606E05E563AF}"/>
              </a:ext>
            </a:extLst>
          </p:cNvPr>
          <p:cNvSpPr/>
          <p:nvPr/>
        </p:nvSpPr>
        <p:spPr>
          <a:xfrm>
            <a:off x="1577078" y="4323817"/>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81</a:t>
            </a:r>
            <a:endParaRPr kumimoji="1" lang="zh-CN" altLang="en-US" sz="2000" dirty="0"/>
          </a:p>
        </p:txBody>
      </p:sp>
      <p:cxnSp>
        <p:nvCxnSpPr>
          <p:cNvPr id="33" name="直线连接符 32">
            <a:extLst>
              <a:ext uri="{FF2B5EF4-FFF2-40B4-BE49-F238E27FC236}">
                <a16:creationId xmlns:a16="http://schemas.microsoft.com/office/drawing/2014/main" id="{6EF99B33-3637-4442-683D-8E5BB89D352B}"/>
              </a:ext>
            </a:extLst>
          </p:cNvPr>
          <p:cNvCxnSpPr>
            <a:cxnSpLocks/>
            <a:stCxn id="32" idx="7"/>
            <a:endCxn id="9" idx="3"/>
          </p:cNvCxnSpPr>
          <p:nvPr/>
        </p:nvCxnSpPr>
        <p:spPr>
          <a:xfrm flipV="1">
            <a:off x="1967323" y="4180662"/>
            <a:ext cx="535196"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34" name="椭圆 33">
            <a:extLst>
              <a:ext uri="{FF2B5EF4-FFF2-40B4-BE49-F238E27FC236}">
                <a16:creationId xmlns:a16="http://schemas.microsoft.com/office/drawing/2014/main" id="{52362432-7483-7B58-3A2D-9E5053F6896B}"/>
              </a:ext>
            </a:extLst>
          </p:cNvPr>
          <p:cNvSpPr/>
          <p:nvPr/>
        </p:nvSpPr>
        <p:spPr>
          <a:xfrm>
            <a:off x="3405878" y="4323817"/>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52</a:t>
            </a:r>
            <a:endParaRPr kumimoji="1" lang="zh-CN" altLang="en-US" sz="2000" dirty="0"/>
          </a:p>
        </p:txBody>
      </p:sp>
      <p:cxnSp>
        <p:nvCxnSpPr>
          <p:cNvPr id="35" name="直线连接符 34">
            <a:extLst>
              <a:ext uri="{FF2B5EF4-FFF2-40B4-BE49-F238E27FC236}">
                <a16:creationId xmlns:a16="http://schemas.microsoft.com/office/drawing/2014/main" id="{F0BCC79F-A3B8-7D04-F89E-ACDCAE2F8127}"/>
              </a:ext>
            </a:extLst>
          </p:cNvPr>
          <p:cNvCxnSpPr>
            <a:cxnSpLocks/>
            <a:stCxn id="34" idx="1"/>
            <a:endCxn id="9" idx="5"/>
          </p:cNvCxnSpPr>
          <p:nvPr/>
        </p:nvCxnSpPr>
        <p:spPr>
          <a:xfrm flipH="1" flipV="1">
            <a:off x="2825809" y="4180662"/>
            <a:ext cx="647024"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36" name="椭圆 35">
            <a:extLst>
              <a:ext uri="{FF2B5EF4-FFF2-40B4-BE49-F238E27FC236}">
                <a16:creationId xmlns:a16="http://schemas.microsoft.com/office/drawing/2014/main" id="{06D19C11-2ECE-67A8-8A4D-AB9F4551F15B}"/>
              </a:ext>
            </a:extLst>
          </p:cNvPr>
          <p:cNvSpPr/>
          <p:nvPr/>
        </p:nvSpPr>
        <p:spPr>
          <a:xfrm>
            <a:off x="4015478" y="4323817"/>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28</a:t>
            </a:r>
            <a:endParaRPr kumimoji="1" lang="zh-CN" altLang="en-US" sz="2000" dirty="0"/>
          </a:p>
        </p:txBody>
      </p:sp>
      <p:cxnSp>
        <p:nvCxnSpPr>
          <p:cNvPr id="37" name="直线连接符 36">
            <a:extLst>
              <a:ext uri="{FF2B5EF4-FFF2-40B4-BE49-F238E27FC236}">
                <a16:creationId xmlns:a16="http://schemas.microsoft.com/office/drawing/2014/main" id="{10A0550A-112F-0514-4ED6-C9295642F102}"/>
              </a:ext>
            </a:extLst>
          </p:cNvPr>
          <p:cNvCxnSpPr>
            <a:cxnSpLocks/>
            <a:stCxn id="36" idx="7"/>
            <a:endCxn id="30" idx="3"/>
          </p:cNvCxnSpPr>
          <p:nvPr/>
        </p:nvCxnSpPr>
        <p:spPr>
          <a:xfrm flipV="1">
            <a:off x="4405723" y="4148678"/>
            <a:ext cx="210110" cy="242094"/>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38" name="椭圆 37">
            <a:extLst>
              <a:ext uri="{FF2B5EF4-FFF2-40B4-BE49-F238E27FC236}">
                <a16:creationId xmlns:a16="http://schemas.microsoft.com/office/drawing/2014/main" id="{5C6DD01A-49B4-1767-C973-3037A7F5E14B}"/>
              </a:ext>
            </a:extLst>
          </p:cNvPr>
          <p:cNvSpPr/>
          <p:nvPr/>
        </p:nvSpPr>
        <p:spPr>
          <a:xfrm>
            <a:off x="5100768" y="4302900"/>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34</a:t>
            </a:r>
            <a:endParaRPr kumimoji="1" lang="zh-CN" altLang="en-US" sz="2000" dirty="0"/>
          </a:p>
        </p:txBody>
      </p:sp>
      <p:cxnSp>
        <p:nvCxnSpPr>
          <p:cNvPr id="39" name="直线连接符 38">
            <a:extLst>
              <a:ext uri="{FF2B5EF4-FFF2-40B4-BE49-F238E27FC236}">
                <a16:creationId xmlns:a16="http://schemas.microsoft.com/office/drawing/2014/main" id="{8D5E4758-6296-CE9D-9765-C7B24A08C0BF}"/>
              </a:ext>
            </a:extLst>
          </p:cNvPr>
          <p:cNvCxnSpPr>
            <a:cxnSpLocks/>
            <a:stCxn id="38" idx="1"/>
            <a:endCxn id="30" idx="5"/>
          </p:cNvCxnSpPr>
          <p:nvPr/>
        </p:nvCxnSpPr>
        <p:spPr>
          <a:xfrm flipH="1" flipV="1">
            <a:off x="4939123" y="4148678"/>
            <a:ext cx="228600" cy="221177"/>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40" name="椭圆 39">
            <a:extLst>
              <a:ext uri="{FF2B5EF4-FFF2-40B4-BE49-F238E27FC236}">
                <a16:creationId xmlns:a16="http://schemas.microsoft.com/office/drawing/2014/main" id="{5312773A-9D49-B19A-8CBA-415C1896AFCC}"/>
              </a:ext>
            </a:extLst>
          </p:cNvPr>
          <p:cNvSpPr/>
          <p:nvPr/>
        </p:nvSpPr>
        <p:spPr>
          <a:xfrm>
            <a:off x="1043678" y="4933417"/>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17</a:t>
            </a:r>
            <a:endParaRPr kumimoji="1" lang="zh-CN" altLang="en-US" sz="2000" dirty="0"/>
          </a:p>
        </p:txBody>
      </p:sp>
      <p:cxnSp>
        <p:nvCxnSpPr>
          <p:cNvPr id="41" name="直线连接符 40">
            <a:extLst>
              <a:ext uri="{FF2B5EF4-FFF2-40B4-BE49-F238E27FC236}">
                <a16:creationId xmlns:a16="http://schemas.microsoft.com/office/drawing/2014/main" id="{F4486936-050C-2683-4D63-92E2B7BB440E}"/>
              </a:ext>
            </a:extLst>
          </p:cNvPr>
          <p:cNvCxnSpPr>
            <a:cxnSpLocks/>
            <a:stCxn id="40" idx="7"/>
            <a:endCxn id="32" idx="3"/>
          </p:cNvCxnSpPr>
          <p:nvPr/>
        </p:nvCxnSpPr>
        <p:spPr>
          <a:xfrm flipV="1">
            <a:off x="1433923" y="4714062"/>
            <a:ext cx="210110" cy="2863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42" name="椭圆 41">
            <a:extLst>
              <a:ext uri="{FF2B5EF4-FFF2-40B4-BE49-F238E27FC236}">
                <a16:creationId xmlns:a16="http://schemas.microsoft.com/office/drawing/2014/main" id="{5D89F942-9A7A-CFCE-E559-708ECDCAA3FF}"/>
              </a:ext>
            </a:extLst>
          </p:cNvPr>
          <p:cNvSpPr/>
          <p:nvPr/>
        </p:nvSpPr>
        <p:spPr>
          <a:xfrm>
            <a:off x="2113800" y="4915918"/>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70</a:t>
            </a:r>
            <a:endParaRPr kumimoji="1" lang="zh-CN" altLang="en-US" sz="2000" dirty="0"/>
          </a:p>
        </p:txBody>
      </p:sp>
      <p:cxnSp>
        <p:nvCxnSpPr>
          <p:cNvPr id="43" name="直线连接符 42">
            <a:extLst>
              <a:ext uri="{FF2B5EF4-FFF2-40B4-BE49-F238E27FC236}">
                <a16:creationId xmlns:a16="http://schemas.microsoft.com/office/drawing/2014/main" id="{79508486-A040-D3DC-26A9-374B8C9BD2C8}"/>
              </a:ext>
            </a:extLst>
          </p:cNvPr>
          <p:cNvCxnSpPr>
            <a:cxnSpLocks/>
            <a:stCxn id="42" idx="1"/>
            <a:endCxn id="32" idx="5"/>
          </p:cNvCxnSpPr>
          <p:nvPr/>
        </p:nvCxnSpPr>
        <p:spPr>
          <a:xfrm flipH="1" flipV="1">
            <a:off x="1967323" y="4714062"/>
            <a:ext cx="213432" cy="268811"/>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44" name="椭圆 43">
            <a:extLst>
              <a:ext uri="{FF2B5EF4-FFF2-40B4-BE49-F238E27FC236}">
                <a16:creationId xmlns:a16="http://schemas.microsoft.com/office/drawing/2014/main" id="{F32396E9-7592-88C1-24E5-CE242DD77C23}"/>
              </a:ext>
            </a:extLst>
          </p:cNvPr>
          <p:cNvSpPr/>
          <p:nvPr/>
        </p:nvSpPr>
        <p:spPr>
          <a:xfrm>
            <a:off x="2794632" y="4890849"/>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a:t>
            </a:r>
            <a:endParaRPr kumimoji="1" lang="zh-CN" altLang="en-US" sz="2000" dirty="0"/>
          </a:p>
        </p:txBody>
      </p:sp>
      <p:cxnSp>
        <p:nvCxnSpPr>
          <p:cNvPr id="45" name="直线连接符 44">
            <a:extLst>
              <a:ext uri="{FF2B5EF4-FFF2-40B4-BE49-F238E27FC236}">
                <a16:creationId xmlns:a16="http://schemas.microsoft.com/office/drawing/2014/main" id="{2C5CC91E-2564-1CF9-0707-6768026C9AE0}"/>
              </a:ext>
            </a:extLst>
          </p:cNvPr>
          <p:cNvCxnSpPr>
            <a:cxnSpLocks/>
            <a:stCxn id="44" idx="7"/>
            <a:endCxn id="34" idx="3"/>
          </p:cNvCxnSpPr>
          <p:nvPr/>
        </p:nvCxnSpPr>
        <p:spPr>
          <a:xfrm flipV="1">
            <a:off x="3184877" y="4714062"/>
            <a:ext cx="287956" cy="243742"/>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47" name="椭圆 46">
            <a:extLst>
              <a:ext uri="{FF2B5EF4-FFF2-40B4-BE49-F238E27FC236}">
                <a16:creationId xmlns:a16="http://schemas.microsoft.com/office/drawing/2014/main" id="{BF1CA03C-7FD3-60A0-E6D3-835486494EE1}"/>
              </a:ext>
            </a:extLst>
          </p:cNvPr>
          <p:cNvSpPr/>
          <p:nvPr/>
        </p:nvSpPr>
        <p:spPr>
          <a:xfrm>
            <a:off x="8852809" y="3145846"/>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ln>
                  <a:solidFill>
                    <a:schemeClr val="bg2">
                      <a:lumMod val="40000"/>
                      <a:lumOff val="60000"/>
                    </a:schemeClr>
                  </a:solidFill>
                </a:ln>
              </a:rPr>
              <a:t>95</a:t>
            </a:r>
            <a:endParaRPr kumimoji="1" lang="zh-CN" altLang="en-US" sz="2000" dirty="0">
              <a:ln>
                <a:solidFill>
                  <a:schemeClr val="bg2">
                    <a:lumMod val="40000"/>
                    <a:lumOff val="60000"/>
                  </a:schemeClr>
                </a:solidFill>
              </a:ln>
            </a:endParaRPr>
          </a:p>
        </p:txBody>
      </p:sp>
      <p:sp>
        <p:nvSpPr>
          <p:cNvPr id="48" name="椭圆 47">
            <a:extLst>
              <a:ext uri="{FF2B5EF4-FFF2-40B4-BE49-F238E27FC236}">
                <a16:creationId xmlns:a16="http://schemas.microsoft.com/office/drawing/2014/main" id="{DDE0FE2B-DE91-F8DE-7ADC-D735E75AEC6D}"/>
              </a:ext>
            </a:extLst>
          </p:cNvPr>
          <p:cNvSpPr/>
          <p:nvPr/>
        </p:nvSpPr>
        <p:spPr>
          <a:xfrm>
            <a:off x="7994766" y="3679246"/>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81</a:t>
            </a:r>
            <a:endParaRPr kumimoji="1" lang="zh-CN" altLang="en-US" sz="2000" dirty="0"/>
          </a:p>
        </p:txBody>
      </p:sp>
      <p:cxnSp>
        <p:nvCxnSpPr>
          <p:cNvPr id="49" name="直线连接符 48">
            <a:extLst>
              <a:ext uri="{FF2B5EF4-FFF2-40B4-BE49-F238E27FC236}">
                <a16:creationId xmlns:a16="http://schemas.microsoft.com/office/drawing/2014/main" id="{6909DFD0-3A39-3A80-10F7-3BA72B6DC4AB}"/>
              </a:ext>
            </a:extLst>
          </p:cNvPr>
          <p:cNvCxnSpPr>
            <a:cxnSpLocks/>
            <a:stCxn id="47" idx="3"/>
            <a:endCxn id="48" idx="7"/>
          </p:cNvCxnSpPr>
          <p:nvPr/>
        </p:nvCxnSpPr>
        <p:spPr>
          <a:xfrm flipH="1">
            <a:off x="8385011" y="3536091"/>
            <a:ext cx="534753" cy="21011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50" name="椭圆 49">
            <a:extLst>
              <a:ext uri="{FF2B5EF4-FFF2-40B4-BE49-F238E27FC236}">
                <a16:creationId xmlns:a16="http://schemas.microsoft.com/office/drawing/2014/main" id="{1293A612-8F51-D85F-0ABC-899C29E01E3C}"/>
              </a:ext>
            </a:extLst>
          </p:cNvPr>
          <p:cNvSpPr/>
          <p:nvPr/>
        </p:nvSpPr>
        <p:spPr>
          <a:xfrm>
            <a:off x="10108080" y="3647262"/>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63</a:t>
            </a:r>
            <a:endParaRPr kumimoji="1" lang="zh-CN" altLang="en-US" sz="2000" dirty="0"/>
          </a:p>
        </p:txBody>
      </p:sp>
      <p:cxnSp>
        <p:nvCxnSpPr>
          <p:cNvPr id="51" name="直线连接符 50">
            <a:extLst>
              <a:ext uri="{FF2B5EF4-FFF2-40B4-BE49-F238E27FC236}">
                <a16:creationId xmlns:a16="http://schemas.microsoft.com/office/drawing/2014/main" id="{0E408016-CCD1-F418-BE9C-0F20FA56B48C}"/>
              </a:ext>
            </a:extLst>
          </p:cNvPr>
          <p:cNvCxnSpPr>
            <a:cxnSpLocks/>
            <a:stCxn id="47" idx="5"/>
            <a:endCxn id="50" idx="1"/>
          </p:cNvCxnSpPr>
          <p:nvPr/>
        </p:nvCxnSpPr>
        <p:spPr>
          <a:xfrm>
            <a:off x="9243054" y="3536091"/>
            <a:ext cx="931981" cy="178126"/>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2" name="椭圆 51">
            <a:extLst>
              <a:ext uri="{FF2B5EF4-FFF2-40B4-BE49-F238E27FC236}">
                <a16:creationId xmlns:a16="http://schemas.microsoft.com/office/drawing/2014/main" id="{0D61498C-BEB6-273B-C140-42E013B0DDE6}"/>
              </a:ext>
            </a:extLst>
          </p:cNvPr>
          <p:cNvSpPr/>
          <p:nvPr/>
        </p:nvSpPr>
        <p:spPr>
          <a:xfrm>
            <a:off x="7136280" y="4212646"/>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70</a:t>
            </a:r>
            <a:endParaRPr kumimoji="1" lang="zh-CN" altLang="en-US" sz="2000" dirty="0"/>
          </a:p>
        </p:txBody>
      </p:sp>
      <p:cxnSp>
        <p:nvCxnSpPr>
          <p:cNvPr id="53" name="直线连接符 52">
            <a:extLst>
              <a:ext uri="{FF2B5EF4-FFF2-40B4-BE49-F238E27FC236}">
                <a16:creationId xmlns:a16="http://schemas.microsoft.com/office/drawing/2014/main" id="{345D5C1C-820F-BDB5-BA6E-A622AFBE3466}"/>
              </a:ext>
            </a:extLst>
          </p:cNvPr>
          <p:cNvCxnSpPr>
            <a:cxnSpLocks/>
            <a:stCxn id="52" idx="7"/>
            <a:endCxn id="48" idx="3"/>
          </p:cNvCxnSpPr>
          <p:nvPr/>
        </p:nvCxnSpPr>
        <p:spPr>
          <a:xfrm flipV="1">
            <a:off x="7526525" y="4069491"/>
            <a:ext cx="535196" cy="21011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54" name="椭圆 53">
            <a:extLst>
              <a:ext uri="{FF2B5EF4-FFF2-40B4-BE49-F238E27FC236}">
                <a16:creationId xmlns:a16="http://schemas.microsoft.com/office/drawing/2014/main" id="{27E832D9-B5E5-7444-2FDF-331B70676336}"/>
              </a:ext>
            </a:extLst>
          </p:cNvPr>
          <p:cNvSpPr/>
          <p:nvPr/>
        </p:nvSpPr>
        <p:spPr>
          <a:xfrm>
            <a:off x="8965080" y="4212646"/>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52</a:t>
            </a:r>
            <a:endParaRPr kumimoji="1" lang="zh-CN" altLang="en-US" sz="2000" dirty="0"/>
          </a:p>
        </p:txBody>
      </p:sp>
      <p:cxnSp>
        <p:nvCxnSpPr>
          <p:cNvPr id="55" name="直线连接符 54">
            <a:extLst>
              <a:ext uri="{FF2B5EF4-FFF2-40B4-BE49-F238E27FC236}">
                <a16:creationId xmlns:a16="http://schemas.microsoft.com/office/drawing/2014/main" id="{68D23DFC-CF0D-DB5A-BF4B-EC74637B9329}"/>
              </a:ext>
            </a:extLst>
          </p:cNvPr>
          <p:cNvCxnSpPr>
            <a:cxnSpLocks/>
            <a:stCxn id="54" idx="1"/>
            <a:endCxn id="48" idx="5"/>
          </p:cNvCxnSpPr>
          <p:nvPr/>
        </p:nvCxnSpPr>
        <p:spPr>
          <a:xfrm flipH="1" flipV="1">
            <a:off x="8385011" y="4069491"/>
            <a:ext cx="647024" cy="2101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6" name="椭圆 55">
            <a:extLst>
              <a:ext uri="{FF2B5EF4-FFF2-40B4-BE49-F238E27FC236}">
                <a16:creationId xmlns:a16="http://schemas.microsoft.com/office/drawing/2014/main" id="{EF1E0936-46E4-E848-D284-5B959DB3874C}"/>
              </a:ext>
            </a:extLst>
          </p:cNvPr>
          <p:cNvSpPr/>
          <p:nvPr/>
        </p:nvSpPr>
        <p:spPr>
          <a:xfrm>
            <a:off x="9574680" y="4212646"/>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28</a:t>
            </a:r>
            <a:endParaRPr kumimoji="1" lang="zh-CN" altLang="en-US" sz="2000" dirty="0"/>
          </a:p>
        </p:txBody>
      </p:sp>
      <p:cxnSp>
        <p:nvCxnSpPr>
          <p:cNvPr id="57" name="直线连接符 56">
            <a:extLst>
              <a:ext uri="{FF2B5EF4-FFF2-40B4-BE49-F238E27FC236}">
                <a16:creationId xmlns:a16="http://schemas.microsoft.com/office/drawing/2014/main" id="{1C9C93FB-AD29-A131-DA75-12351EDF8ADA}"/>
              </a:ext>
            </a:extLst>
          </p:cNvPr>
          <p:cNvCxnSpPr>
            <a:cxnSpLocks/>
            <a:stCxn id="56" idx="7"/>
            <a:endCxn id="50" idx="3"/>
          </p:cNvCxnSpPr>
          <p:nvPr/>
        </p:nvCxnSpPr>
        <p:spPr>
          <a:xfrm flipV="1">
            <a:off x="9964925" y="4037507"/>
            <a:ext cx="210110" cy="242094"/>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58" name="椭圆 57">
            <a:extLst>
              <a:ext uri="{FF2B5EF4-FFF2-40B4-BE49-F238E27FC236}">
                <a16:creationId xmlns:a16="http://schemas.microsoft.com/office/drawing/2014/main" id="{824AE6F6-7F73-A384-45AE-198C12084A3A}"/>
              </a:ext>
            </a:extLst>
          </p:cNvPr>
          <p:cNvSpPr/>
          <p:nvPr/>
        </p:nvSpPr>
        <p:spPr>
          <a:xfrm>
            <a:off x="10659970" y="4191729"/>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34</a:t>
            </a:r>
            <a:endParaRPr kumimoji="1" lang="zh-CN" altLang="en-US" sz="2000" dirty="0"/>
          </a:p>
        </p:txBody>
      </p:sp>
      <p:cxnSp>
        <p:nvCxnSpPr>
          <p:cNvPr id="59" name="直线连接符 58">
            <a:extLst>
              <a:ext uri="{FF2B5EF4-FFF2-40B4-BE49-F238E27FC236}">
                <a16:creationId xmlns:a16="http://schemas.microsoft.com/office/drawing/2014/main" id="{32B9CD5E-CB23-8224-BB3C-68E477B6F575}"/>
              </a:ext>
            </a:extLst>
          </p:cNvPr>
          <p:cNvCxnSpPr>
            <a:cxnSpLocks/>
            <a:stCxn id="58" idx="1"/>
            <a:endCxn id="50" idx="5"/>
          </p:cNvCxnSpPr>
          <p:nvPr/>
        </p:nvCxnSpPr>
        <p:spPr>
          <a:xfrm flipH="1" flipV="1">
            <a:off x="10498325" y="4037507"/>
            <a:ext cx="228600" cy="221177"/>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60" name="椭圆 59">
            <a:extLst>
              <a:ext uri="{FF2B5EF4-FFF2-40B4-BE49-F238E27FC236}">
                <a16:creationId xmlns:a16="http://schemas.microsoft.com/office/drawing/2014/main" id="{E91B6634-721F-4B68-639E-3B669F2C40BD}"/>
              </a:ext>
            </a:extLst>
          </p:cNvPr>
          <p:cNvSpPr/>
          <p:nvPr/>
        </p:nvSpPr>
        <p:spPr>
          <a:xfrm>
            <a:off x="6602880" y="4822246"/>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17</a:t>
            </a:r>
            <a:endParaRPr kumimoji="1" lang="zh-CN" altLang="en-US" sz="2000" dirty="0"/>
          </a:p>
        </p:txBody>
      </p:sp>
      <p:cxnSp>
        <p:nvCxnSpPr>
          <p:cNvPr id="61" name="直线连接符 60">
            <a:extLst>
              <a:ext uri="{FF2B5EF4-FFF2-40B4-BE49-F238E27FC236}">
                <a16:creationId xmlns:a16="http://schemas.microsoft.com/office/drawing/2014/main" id="{224C7339-A110-D986-18C3-84E2439DC9C9}"/>
              </a:ext>
            </a:extLst>
          </p:cNvPr>
          <p:cNvCxnSpPr>
            <a:cxnSpLocks/>
            <a:stCxn id="60" idx="7"/>
            <a:endCxn id="52" idx="3"/>
          </p:cNvCxnSpPr>
          <p:nvPr/>
        </p:nvCxnSpPr>
        <p:spPr>
          <a:xfrm flipV="1">
            <a:off x="6993125" y="4602891"/>
            <a:ext cx="210110" cy="286310"/>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sp>
        <p:nvSpPr>
          <p:cNvPr id="62" name="椭圆 61">
            <a:extLst>
              <a:ext uri="{FF2B5EF4-FFF2-40B4-BE49-F238E27FC236}">
                <a16:creationId xmlns:a16="http://schemas.microsoft.com/office/drawing/2014/main" id="{ADA51868-3FD9-639B-6455-2A2AE076C181}"/>
              </a:ext>
            </a:extLst>
          </p:cNvPr>
          <p:cNvSpPr/>
          <p:nvPr/>
        </p:nvSpPr>
        <p:spPr>
          <a:xfrm>
            <a:off x="7673002" y="4804747"/>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46</a:t>
            </a:r>
            <a:endParaRPr kumimoji="1" lang="zh-CN" altLang="en-US" sz="2000" dirty="0"/>
          </a:p>
        </p:txBody>
      </p:sp>
      <p:cxnSp>
        <p:nvCxnSpPr>
          <p:cNvPr id="63" name="直线连接符 62">
            <a:extLst>
              <a:ext uri="{FF2B5EF4-FFF2-40B4-BE49-F238E27FC236}">
                <a16:creationId xmlns:a16="http://schemas.microsoft.com/office/drawing/2014/main" id="{A0F0F6A4-6DEF-FAFE-225C-5698DF69E5E1}"/>
              </a:ext>
            </a:extLst>
          </p:cNvPr>
          <p:cNvCxnSpPr>
            <a:cxnSpLocks/>
            <a:stCxn id="62" idx="1"/>
            <a:endCxn id="52" idx="5"/>
          </p:cNvCxnSpPr>
          <p:nvPr/>
        </p:nvCxnSpPr>
        <p:spPr>
          <a:xfrm flipH="1" flipV="1">
            <a:off x="7526525" y="4602891"/>
            <a:ext cx="213432" cy="26881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64" name="椭圆 63">
            <a:extLst>
              <a:ext uri="{FF2B5EF4-FFF2-40B4-BE49-F238E27FC236}">
                <a16:creationId xmlns:a16="http://schemas.microsoft.com/office/drawing/2014/main" id="{3314A729-242B-9966-C795-AF63D253E7C0}"/>
              </a:ext>
            </a:extLst>
          </p:cNvPr>
          <p:cNvSpPr/>
          <p:nvPr/>
        </p:nvSpPr>
        <p:spPr>
          <a:xfrm>
            <a:off x="8353834" y="4779678"/>
            <a:ext cx="457200" cy="457200"/>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zh-CN" sz="2000" dirty="0"/>
              <a:t>3</a:t>
            </a:r>
            <a:endParaRPr kumimoji="1" lang="zh-CN" altLang="en-US" sz="2000" dirty="0"/>
          </a:p>
        </p:txBody>
      </p:sp>
      <p:cxnSp>
        <p:nvCxnSpPr>
          <p:cNvPr id="65" name="直线连接符 64">
            <a:extLst>
              <a:ext uri="{FF2B5EF4-FFF2-40B4-BE49-F238E27FC236}">
                <a16:creationId xmlns:a16="http://schemas.microsoft.com/office/drawing/2014/main" id="{7990D4EB-8DC9-C1FC-DB0B-FBE6E1B9D3B9}"/>
              </a:ext>
            </a:extLst>
          </p:cNvPr>
          <p:cNvCxnSpPr>
            <a:cxnSpLocks/>
            <a:stCxn id="64" idx="7"/>
            <a:endCxn id="54" idx="3"/>
          </p:cNvCxnSpPr>
          <p:nvPr/>
        </p:nvCxnSpPr>
        <p:spPr>
          <a:xfrm flipV="1">
            <a:off x="8744079" y="4602891"/>
            <a:ext cx="287956" cy="243742"/>
          </a:xfrm>
          <a:prstGeom prst="line">
            <a:avLst/>
          </a:prstGeom>
          <a:ln w="28575">
            <a:solidFill>
              <a:srgbClr val="009999"/>
            </a:solidFill>
          </a:ln>
        </p:spPr>
        <p:style>
          <a:lnRef idx="1">
            <a:schemeClr val="dk1"/>
          </a:lnRef>
          <a:fillRef idx="0">
            <a:schemeClr val="dk1"/>
          </a:fillRef>
          <a:effectRef idx="0">
            <a:schemeClr val="dk1"/>
          </a:effectRef>
          <a:fontRef idx="minor">
            <a:schemeClr val="tx1"/>
          </a:fontRef>
        </p:style>
      </p:cxnSp>
      <p:graphicFrame>
        <p:nvGraphicFramePr>
          <p:cNvPr id="66" name="表格 65">
            <a:extLst>
              <a:ext uri="{FF2B5EF4-FFF2-40B4-BE49-F238E27FC236}">
                <a16:creationId xmlns:a16="http://schemas.microsoft.com/office/drawing/2014/main" id="{C20B982B-AA46-A739-84A5-B8C415A6B8D4}"/>
              </a:ext>
            </a:extLst>
          </p:cNvPr>
          <p:cNvGraphicFramePr>
            <a:graphicFrameLocks noGrp="1"/>
          </p:cNvGraphicFramePr>
          <p:nvPr>
            <p:extLst>
              <p:ext uri="{D42A27DB-BD31-4B8C-83A1-F6EECF244321}">
                <p14:modId xmlns:p14="http://schemas.microsoft.com/office/powerpoint/2010/main" val="2087658904"/>
              </p:ext>
            </p:extLst>
          </p:nvPr>
        </p:nvGraphicFramePr>
        <p:xfrm>
          <a:off x="6841635" y="5684137"/>
          <a:ext cx="4246890" cy="369332"/>
        </p:xfrm>
        <a:graphic>
          <a:graphicData uri="http://schemas.openxmlformats.org/drawingml/2006/table">
            <a:tbl>
              <a:tblPr firstRow="1" bandRow="1">
                <a:tableStyleId>{5C22544A-7EE6-4342-B048-85BDC9FD1C3A}</a:tableStyleId>
              </a:tblPr>
              <a:tblGrid>
                <a:gridCol w="424689">
                  <a:extLst>
                    <a:ext uri="{9D8B030D-6E8A-4147-A177-3AD203B41FA5}">
                      <a16:colId xmlns:a16="http://schemas.microsoft.com/office/drawing/2014/main" val="271340362"/>
                    </a:ext>
                  </a:extLst>
                </a:gridCol>
                <a:gridCol w="424689">
                  <a:extLst>
                    <a:ext uri="{9D8B030D-6E8A-4147-A177-3AD203B41FA5}">
                      <a16:colId xmlns:a16="http://schemas.microsoft.com/office/drawing/2014/main" val="1508470555"/>
                    </a:ext>
                  </a:extLst>
                </a:gridCol>
                <a:gridCol w="424689">
                  <a:extLst>
                    <a:ext uri="{9D8B030D-6E8A-4147-A177-3AD203B41FA5}">
                      <a16:colId xmlns:a16="http://schemas.microsoft.com/office/drawing/2014/main" val="2837546039"/>
                    </a:ext>
                  </a:extLst>
                </a:gridCol>
                <a:gridCol w="424689">
                  <a:extLst>
                    <a:ext uri="{9D8B030D-6E8A-4147-A177-3AD203B41FA5}">
                      <a16:colId xmlns:a16="http://schemas.microsoft.com/office/drawing/2014/main" val="2501726873"/>
                    </a:ext>
                  </a:extLst>
                </a:gridCol>
                <a:gridCol w="424689">
                  <a:extLst>
                    <a:ext uri="{9D8B030D-6E8A-4147-A177-3AD203B41FA5}">
                      <a16:colId xmlns:a16="http://schemas.microsoft.com/office/drawing/2014/main" val="2546035481"/>
                    </a:ext>
                  </a:extLst>
                </a:gridCol>
                <a:gridCol w="424689">
                  <a:extLst>
                    <a:ext uri="{9D8B030D-6E8A-4147-A177-3AD203B41FA5}">
                      <a16:colId xmlns:a16="http://schemas.microsoft.com/office/drawing/2014/main" val="2124569417"/>
                    </a:ext>
                  </a:extLst>
                </a:gridCol>
                <a:gridCol w="424689">
                  <a:extLst>
                    <a:ext uri="{9D8B030D-6E8A-4147-A177-3AD203B41FA5}">
                      <a16:colId xmlns:a16="http://schemas.microsoft.com/office/drawing/2014/main" val="801392461"/>
                    </a:ext>
                  </a:extLst>
                </a:gridCol>
                <a:gridCol w="424689">
                  <a:extLst>
                    <a:ext uri="{9D8B030D-6E8A-4147-A177-3AD203B41FA5}">
                      <a16:colId xmlns:a16="http://schemas.microsoft.com/office/drawing/2014/main" val="3138340198"/>
                    </a:ext>
                  </a:extLst>
                </a:gridCol>
                <a:gridCol w="424689">
                  <a:extLst>
                    <a:ext uri="{9D8B030D-6E8A-4147-A177-3AD203B41FA5}">
                      <a16:colId xmlns:a16="http://schemas.microsoft.com/office/drawing/2014/main" val="1116190668"/>
                    </a:ext>
                  </a:extLst>
                </a:gridCol>
                <a:gridCol w="424689">
                  <a:extLst>
                    <a:ext uri="{9D8B030D-6E8A-4147-A177-3AD203B41FA5}">
                      <a16:colId xmlns:a16="http://schemas.microsoft.com/office/drawing/2014/main" val="691141694"/>
                    </a:ext>
                  </a:extLst>
                </a:gridCol>
              </a:tblGrid>
              <a:tr h="369332">
                <a:tc>
                  <a:txBody>
                    <a:bodyPr/>
                    <a:lstStyle/>
                    <a:p>
                      <a:pPr algn="ctr"/>
                      <a:r>
                        <a:rPr lang="en-US" altLang="zh-CN" sz="1800" dirty="0">
                          <a:solidFill>
                            <a:schemeClr val="bg1"/>
                          </a:solidFill>
                        </a:rPr>
                        <a:t>95</a:t>
                      </a:r>
                      <a:endParaRPr lang="zh-CN" altLang="en-US" sz="1800" dirty="0">
                        <a:solidFill>
                          <a:schemeClr val="bg1"/>
                        </a:solidFill>
                      </a:endParaRPr>
                    </a:p>
                  </a:txBody>
                  <a:tcPr>
                    <a:solidFill>
                      <a:srgbClr val="009999"/>
                    </a:solidFill>
                  </a:tcPr>
                </a:tc>
                <a:tc>
                  <a:txBody>
                    <a:bodyPr/>
                    <a:lstStyle/>
                    <a:p>
                      <a:pPr algn="ctr"/>
                      <a:r>
                        <a:rPr lang="en-US" altLang="zh-CN" sz="1800" dirty="0">
                          <a:solidFill>
                            <a:schemeClr val="bg1"/>
                          </a:solidFill>
                        </a:rPr>
                        <a:t>81</a:t>
                      </a:r>
                      <a:endParaRPr lang="zh-CN" altLang="en-US" sz="1800" dirty="0">
                        <a:solidFill>
                          <a:schemeClr val="bg1"/>
                        </a:solidFill>
                      </a:endParaRPr>
                    </a:p>
                  </a:txBody>
                  <a:tcPr>
                    <a:solidFill>
                      <a:srgbClr val="009999"/>
                    </a:solidFill>
                  </a:tcPr>
                </a:tc>
                <a:tc>
                  <a:txBody>
                    <a:bodyPr/>
                    <a:lstStyle/>
                    <a:p>
                      <a:pPr algn="ctr"/>
                      <a:r>
                        <a:rPr lang="en-US" altLang="zh-CN" sz="1800" dirty="0">
                          <a:solidFill>
                            <a:schemeClr val="bg1"/>
                          </a:solidFill>
                        </a:rPr>
                        <a:t>63</a:t>
                      </a:r>
                      <a:endParaRPr lang="zh-CN" altLang="en-US" sz="1800" dirty="0">
                        <a:solidFill>
                          <a:schemeClr val="bg1"/>
                        </a:solidFill>
                      </a:endParaRPr>
                    </a:p>
                  </a:txBody>
                  <a:tcPr>
                    <a:solidFill>
                      <a:srgbClr val="009999"/>
                    </a:solidFill>
                  </a:tcPr>
                </a:tc>
                <a:tc>
                  <a:txBody>
                    <a:bodyPr/>
                    <a:lstStyle/>
                    <a:p>
                      <a:pPr algn="ctr"/>
                      <a:r>
                        <a:rPr lang="en-US" altLang="zh-CN" sz="1800" dirty="0">
                          <a:solidFill>
                            <a:schemeClr val="bg1"/>
                          </a:solidFill>
                        </a:rPr>
                        <a:t>70</a:t>
                      </a:r>
                      <a:endParaRPr lang="zh-CN" altLang="en-US" sz="1800" dirty="0">
                        <a:solidFill>
                          <a:schemeClr val="bg1"/>
                        </a:solidFill>
                      </a:endParaRPr>
                    </a:p>
                  </a:txBody>
                  <a:tcPr>
                    <a:solidFill>
                      <a:srgbClr val="009999"/>
                    </a:solidFill>
                  </a:tcPr>
                </a:tc>
                <a:tc>
                  <a:txBody>
                    <a:bodyPr/>
                    <a:lstStyle/>
                    <a:p>
                      <a:pPr algn="ctr"/>
                      <a:r>
                        <a:rPr lang="en-US" altLang="zh-CN" sz="1800" dirty="0">
                          <a:solidFill>
                            <a:schemeClr val="bg1"/>
                          </a:solidFill>
                        </a:rPr>
                        <a:t>52</a:t>
                      </a:r>
                      <a:endParaRPr lang="zh-CN" altLang="en-US" sz="1800" dirty="0">
                        <a:solidFill>
                          <a:schemeClr val="bg1"/>
                        </a:solidFill>
                      </a:endParaRPr>
                    </a:p>
                  </a:txBody>
                  <a:tcPr>
                    <a:solidFill>
                      <a:srgbClr val="009999"/>
                    </a:solidFill>
                  </a:tcPr>
                </a:tc>
                <a:tc>
                  <a:txBody>
                    <a:bodyPr/>
                    <a:lstStyle/>
                    <a:p>
                      <a:pPr algn="ctr"/>
                      <a:r>
                        <a:rPr lang="en-US" altLang="zh-CN" sz="1800" dirty="0">
                          <a:solidFill>
                            <a:schemeClr val="bg1"/>
                          </a:solidFill>
                        </a:rPr>
                        <a:t>28</a:t>
                      </a:r>
                      <a:endParaRPr lang="zh-CN" altLang="en-US" sz="1800" dirty="0">
                        <a:solidFill>
                          <a:schemeClr val="bg1"/>
                        </a:solidFill>
                      </a:endParaRPr>
                    </a:p>
                  </a:txBody>
                  <a:tcPr>
                    <a:solidFill>
                      <a:srgbClr val="009999"/>
                    </a:solidFill>
                  </a:tcPr>
                </a:tc>
                <a:tc>
                  <a:txBody>
                    <a:bodyPr/>
                    <a:lstStyle/>
                    <a:p>
                      <a:pPr algn="ctr"/>
                      <a:r>
                        <a:rPr lang="en-US" altLang="zh-CN" sz="1800" dirty="0">
                          <a:solidFill>
                            <a:schemeClr val="bg1"/>
                          </a:solidFill>
                        </a:rPr>
                        <a:t>34</a:t>
                      </a:r>
                      <a:endParaRPr lang="zh-CN" altLang="en-US" sz="1800" dirty="0">
                        <a:solidFill>
                          <a:schemeClr val="bg1"/>
                        </a:solidFill>
                      </a:endParaRPr>
                    </a:p>
                  </a:txBody>
                  <a:tcPr>
                    <a:solidFill>
                      <a:srgbClr val="009999"/>
                    </a:solidFill>
                  </a:tcPr>
                </a:tc>
                <a:tc>
                  <a:txBody>
                    <a:bodyPr/>
                    <a:lstStyle/>
                    <a:p>
                      <a:pPr algn="ctr"/>
                      <a:r>
                        <a:rPr lang="en-US" altLang="zh-CN" sz="1800" dirty="0">
                          <a:solidFill>
                            <a:schemeClr val="bg1"/>
                          </a:solidFill>
                        </a:rPr>
                        <a:t>17</a:t>
                      </a:r>
                      <a:endParaRPr lang="zh-CN" altLang="en-US" sz="1800" dirty="0">
                        <a:solidFill>
                          <a:schemeClr val="bg1"/>
                        </a:solidFill>
                      </a:endParaRPr>
                    </a:p>
                  </a:txBody>
                  <a:tcPr>
                    <a:solidFill>
                      <a:srgbClr val="009999"/>
                    </a:solidFill>
                  </a:tcPr>
                </a:tc>
                <a:tc>
                  <a:txBody>
                    <a:bodyPr/>
                    <a:lstStyle/>
                    <a:p>
                      <a:pPr algn="ctr"/>
                      <a:r>
                        <a:rPr lang="en-US" altLang="zh-CN" sz="1800" dirty="0">
                          <a:solidFill>
                            <a:schemeClr val="bg1"/>
                          </a:solidFill>
                        </a:rPr>
                        <a:t>46</a:t>
                      </a:r>
                      <a:endParaRPr lang="zh-CN" altLang="en-US" sz="1800" dirty="0">
                        <a:solidFill>
                          <a:schemeClr val="bg1"/>
                        </a:solidFill>
                      </a:endParaRPr>
                    </a:p>
                  </a:txBody>
                  <a:tcPr>
                    <a:solidFill>
                      <a:srgbClr val="009999"/>
                    </a:solidFill>
                  </a:tcPr>
                </a:tc>
                <a:tc>
                  <a:txBody>
                    <a:bodyPr/>
                    <a:lstStyle/>
                    <a:p>
                      <a:pPr algn="ctr"/>
                      <a:r>
                        <a:rPr lang="en-US" altLang="zh-CN" sz="1800" dirty="0">
                          <a:solidFill>
                            <a:schemeClr val="bg1"/>
                          </a:solidFill>
                        </a:rPr>
                        <a:t>3</a:t>
                      </a:r>
                      <a:endParaRPr lang="zh-CN" altLang="en-US" sz="1800" dirty="0">
                        <a:solidFill>
                          <a:schemeClr val="bg1"/>
                        </a:solidFill>
                      </a:endParaRPr>
                    </a:p>
                  </a:txBody>
                  <a:tcPr>
                    <a:solidFill>
                      <a:srgbClr val="009999"/>
                    </a:solidFill>
                  </a:tcPr>
                </a:tc>
                <a:extLst>
                  <a:ext uri="{0D108BD9-81ED-4DB2-BD59-A6C34878D82A}">
                    <a16:rowId xmlns:a16="http://schemas.microsoft.com/office/drawing/2014/main" val="3512889711"/>
                  </a:ext>
                </a:extLst>
              </a:tr>
            </a:tbl>
          </a:graphicData>
        </a:graphic>
      </p:graphicFrame>
      <p:sp>
        <p:nvSpPr>
          <p:cNvPr id="67" name="文本框 66">
            <a:extLst>
              <a:ext uri="{FF2B5EF4-FFF2-40B4-BE49-F238E27FC236}">
                <a16:creationId xmlns:a16="http://schemas.microsoft.com/office/drawing/2014/main" id="{BADE5F7A-EF4E-1CC3-321A-ECF116B96056}"/>
              </a:ext>
            </a:extLst>
          </p:cNvPr>
          <p:cNvSpPr txBox="1"/>
          <p:nvPr/>
        </p:nvSpPr>
        <p:spPr>
          <a:xfrm>
            <a:off x="8689056" y="6202193"/>
            <a:ext cx="1107996" cy="461665"/>
          </a:xfrm>
          <a:prstGeom prst="rect">
            <a:avLst/>
          </a:prstGeom>
          <a:solidFill>
            <a:srgbClr val="009999"/>
          </a:solidFill>
        </p:spPr>
        <p:txBody>
          <a:bodyPr wrap="non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最大堆</a:t>
            </a:r>
          </a:p>
        </p:txBody>
      </p:sp>
    </p:spTree>
    <p:extLst>
      <p:ext uri="{BB962C8B-B14F-4D97-AF65-F5344CB8AC3E}">
        <p14:creationId xmlns:p14="http://schemas.microsoft.com/office/powerpoint/2010/main" val="312434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5CE5E57C-505E-2952-051A-0BD73EFEB87C}"/>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最小堆的层序遍历结果是</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&lt;</a:t>
            </a:r>
            <a:r>
              <a:rPr lang="en-US" altLang="zh-CN" sz="2800" b="0" i="0" dirty="0">
                <a:solidFill>
                  <a:srgbClr val="404040"/>
                </a:solidFill>
                <a:effectLst/>
                <a:latin typeface="Harmony"/>
              </a:rPr>
              <a:t>1, 3, 2, 5, 4, 7, 6</a:t>
            </a:r>
            <a:r>
              <a:rPr kumimoji="1" lang="en-US" altLang="zh-CN" sz="2600" b="0" i="0" dirty="0">
                <a:solidFill>
                  <a:srgbClr val="000000"/>
                </a:solidFill>
                <a:effectLst/>
                <a:latin typeface="Microsoft Yahei" panose="020B0503020204020204" pitchFamily="34" charset="-122"/>
                <a:ea typeface="Microsoft Yahei" panose="020B0503020204020204" pitchFamily="34" charset="-122"/>
                <a:sym typeface="Microsoft Yahei" panose="020B0503020204020204" pitchFamily="34" charset="-122"/>
              </a:rPr>
              <a:t>&gt;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，使用</a:t>
            </a:r>
            <a:r>
              <a:rPr kumimoji="1" lang="zh-CN" altLang="en-US" sz="2600" dirty="0">
                <a:solidFill>
                  <a:srgbClr val="00B0F0"/>
                </a:solidFill>
                <a:latin typeface="Microsoft Yahei" panose="020B0503020204020204" pitchFamily="34" charset="-122"/>
                <a:ea typeface="Microsoft Yahei" panose="020B0503020204020204" pitchFamily="34" charset="-122"/>
                <a:sym typeface="Microsoft Yahei" panose="020B0503020204020204" pitchFamily="34" charset="-122"/>
              </a:rPr>
              <a:t>快速建堆法</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将其调整为最大堆，则树的</a:t>
            </a:r>
            <a:r>
              <a:rPr kumimoji="1" lang="zh-CN" altLang="en-US" sz="2600" dirty="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中序</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遍历结果是</a:t>
            </a:r>
          </a:p>
        </p:txBody>
      </p:sp>
      <p:sp>
        <p:nvSpPr>
          <p:cNvPr id="10" name="文本框 9">
            <a:extLst>
              <a:ext uri="{FF2B5EF4-FFF2-40B4-BE49-F238E27FC236}">
                <a16:creationId xmlns:a16="http://schemas.microsoft.com/office/drawing/2014/main" id="{D0758015-EC2B-65C8-ED0F-16B1A9309B97}"/>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en-US" altLang="zh-CN" sz="2800" b="0" i="0" dirty="0">
                <a:solidFill>
                  <a:srgbClr val="404040"/>
                </a:solidFill>
                <a:effectLst/>
                <a:latin typeface="Harmony"/>
              </a:rPr>
              <a:t>3, 5, 4, 2, 6, 1, 7</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文本框 10">
            <a:extLst>
              <a:ext uri="{FF2B5EF4-FFF2-40B4-BE49-F238E27FC236}">
                <a16:creationId xmlns:a16="http://schemas.microsoft.com/office/drawing/2014/main" id="{3318430C-5349-B111-075E-3DE5A84D06B0}"/>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en-US" altLang="zh-CN" sz="2800" b="0" i="0" dirty="0">
                <a:solidFill>
                  <a:srgbClr val="404040"/>
                </a:solidFill>
                <a:effectLst/>
                <a:latin typeface="Harmony"/>
              </a:rPr>
              <a:t>1, 4, 3, 7, 2, 6, 5</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文本框 11">
            <a:extLst>
              <a:ext uri="{FF2B5EF4-FFF2-40B4-BE49-F238E27FC236}">
                <a16:creationId xmlns:a16="http://schemas.microsoft.com/office/drawing/2014/main" id="{0B95BBA6-5E92-13B3-B8F3-C48294F139DA}"/>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en-US" altLang="zh-CN" sz="2800" b="0" i="0" dirty="0">
                <a:solidFill>
                  <a:srgbClr val="404040"/>
                </a:solidFill>
                <a:effectLst/>
                <a:latin typeface="Harmony"/>
              </a:rPr>
              <a:t>3, 5, 4, 7, 2, 6, 1</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文本框 12">
            <a:extLst>
              <a:ext uri="{FF2B5EF4-FFF2-40B4-BE49-F238E27FC236}">
                <a16:creationId xmlns:a16="http://schemas.microsoft.com/office/drawing/2014/main" id="{7C4317EE-3932-1C10-45D7-D2BFE8F31F13}"/>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en-US" altLang="zh-CN" sz="2800" b="0" i="0" dirty="0">
                <a:solidFill>
                  <a:srgbClr val="404040"/>
                </a:solidFill>
                <a:effectLst/>
                <a:latin typeface="Harmony"/>
              </a:rPr>
              <a:t>4, 1, 3, 7, 6, 2, 5</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B2F08377-795B-7FB4-88FA-99F0FC0EE98A}"/>
              </a:ext>
            </a:extLst>
          </p:cNvPr>
          <p:cNvSpPr>
            <a:spLocks noChangeAspect="1"/>
          </p:cNvSpPr>
          <p:nvPr>
            <p:custDataLst>
              <p:tags r:id="rId7"/>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0F72B425-E559-65AB-D170-3DE4F0B23479}"/>
              </a:ext>
            </a:extLst>
          </p:cNvPr>
          <p:cNvSpPr>
            <a:spLocks noChangeAspect="1"/>
          </p:cNvSpPr>
          <p:nvPr>
            <p:custDataLst>
              <p:tags r:id="rId8"/>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273D66CD-C1CF-B4AC-7ACA-A1D14C3E2DA0}"/>
              </a:ext>
            </a:extLst>
          </p:cNvPr>
          <p:cNvSpPr>
            <a:spLocks noChangeAspect="1"/>
          </p:cNvSpPr>
          <p:nvPr>
            <p:custDataLst>
              <p:tags r:id="rId9"/>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椭圆 16">
            <a:extLst>
              <a:ext uri="{FF2B5EF4-FFF2-40B4-BE49-F238E27FC236}">
                <a16:creationId xmlns:a16="http://schemas.microsoft.com/office/drawing/2014/main" id="{3EB22B2E-59A8-BFB3-1C69-DCBEA229066D}"/>
              </a:ext>
            </a:extLst>
          </p:cNvPr>
          <p:cNvSpPr>
            <a:spLocks noChangeAspect="1"/>
          </p:cNvSpPr>
          <p:nvPr>
            <p:custDataLst>
              <p:tags r:id="rId10"/>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圆角矩形 17">
            <a:extLst>
              <a:ext uri="{FF2B5EF4-FFF2-40B4-BE49-F238E27FC236}">
                <a16:creationId xmlns:a16="http://schemas.microsoft.com/office/drawing/2014/main" id="{2140F93D-375B-4797-6720-BE2D90157A19}"/>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8" name="组合 7">
            <a:extLst>
              <a:ext uri="{FF2B5EF4-FFF2-40B4-BE49-F238E27FC236}">
                <a16:creationId xmlns:a16="http://schemas.microsoft.com/office/drawing/2014/main" id="{E69C606F-A088-721D-5522-F6F5B4A2B028}"/>
              </a:ext>
            </a:extLst>
          </p:cNvPr>
          <p:cNvGrpSpPr/>
          <p:nvPr>
            <p:custDataLst>
              <p:tags r:id="rId12"/>
            </p:custDataLst>
          </p:nvPr>
        </p:nvGrpSpPr>
        <p:grpSpPr>
          <a:xfrm>
            <a:off x="0" y="0"/>
            <a:ext cx="12192000" cy="635000"/>
            <a:chOff x="0" y="0"/>
            <a:chExt cx="12192000" cy="635000"/>
          </a:xfrm>
        </p:grpSpPr>
        <p:sp>
          <p:nvSpPr>
            <p:cNvPr id="4" name="TitleBackground">
              <a:extLst>
                <a:ext uri="{FF2B5EF4-FFF2-40B4-BE49-F238E27FC236}">
                  <a16:creationId xmlns:a16="http://schemas.microsoft.com/office/drawing/2014/main" id="{6FFB74F3-446E-1FA1-B475-2ECB18FE48C1}"/>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ColorBlock">
              <a:extLst>
                <a:ext uri="{FF2B5EF4-FFF2-40B4-BE49-F238E27FC236}">
                  <a16:creationId xmlns:a16="http://schemas.microsoft.com/office/drawing/2014/main" id="{097FD973-0B3F-0660-5C1E-24E01D479412}"/>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TypeText">
              <a:extLst>
                <a:ext uri="{FF2B5EF4-FFF2-40B4-BE49-F238E27FC236}">
                  <a16:creationId xmlns:a16="http://schemas.microsoft.com/office/drawing/2014/main" id="{34672A4D-DB0F-AC22-82C3-790B2132FC57}"/>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7" name="TipText">
              <a:extLst>
                <a:ext uri="{FF2B5EF4-FFF2-40B4-BE49-F238E27FC236}">
                  <a16:creationId xmlns:a16="http://schemas.microsoft.com/office/drawing/2014/main" id="{0434105D-4ED6-2743-DAFF-FA8FE851A128}"/>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F80380F5-5D2E-9CD6-6774-000481C6846E}"/>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7628158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83C57C9A-3614-A08F-69E6-F649FF95EB9B}"/>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2031</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个互异数据构成最大堆，则最小值在堆（数组）中的位置（下标）可以是</a:t>
            </a:r>
          </a:p>
        </p:txBody>
      </p:sp>
      <p:sp>
        <p:nvSpPr>
          <p:cNvPr id="14" name="文本框 13">
            <a:extLst>
              <a:ext uri="{FF2B5EF4-FFF2-40B4-BE49-F238E27FC236}">
                <a16:creationId xmlns:a16="http://schemas.microsoft.com/office/drawing/2014/main" id="{4D6AFAA5-EBC0-1D8D-37BE-9773CB8E360C}"/>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文本框 14">
            <a:extLst>
              <a:ext uri="{FF2B5EF4-FFF2-40B4-BE49-F238E27FC236}">
                <a16:creationId xmlns:a16="http://schemas.microsoft.com/office/drawing/2014/main" id="{5936967C-34D9-0E65-4474-9B964BCB7ED0}"/>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1014</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文本框 16">
            <a:extLst>
              <a:ext uri="{FF2B5EF4-FFF2-40B4-BE49-F238E27FC236}">
                <a16:creationId xmlns:a16="http://schemas.microsoft.com/office/drawing/2014/main" id="{AB2F999D-0A37-A5A8-D3D2-02FF5CB4F5E9}"/>
              </a:ext>
            </a:extLst>
          </p:cNvPr>
          <p:cNvSpPr txBox="1"/>
          <p:nvPr>
            <p:custDataLst>
              <p:tags r:id="rId5"/>
            </p:custDataLst>
          </p:nvPr>
        </p:nvSpPr>
        <p:spPr>
          <a:xfrm>
            <a:off x="2438400" y="535781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1016</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椭圆 17">
            <a:extLst>
              <a:ext uri="{FF2B5EF4-FFF2-40B4-BE49-F238E27FC236}">
                <a16:creationId xmlns:a16="http://schemas.microsoft.com/office/drawing/2014/main" id="{48315D00-9D2E-1176-546E-06AC14A37837}"/>
              </a:ext>
            </a:extLst>
          </p:cNvPr>
          <p:cNvSpPr>
            <a:spLocks noChangeAspect="1"/>
          </p:cNvSpPr>
          <p:nvPr>
            <p:custDataLst>
              <p:tags r:id="rId6"/>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06F9033A-BE84-5ECF-023A-158F3390FE7E}"/>
              </a:ext>
            </a:extLst>
          </p:cNvPr>
          <p:cNvSpPr>
            <a:spLocks noChangeAspect="1"/>
          </p:cNvSpPr>
          <p:nvPr>
            <p:custDataLst>
              <p:tags r:id="rId7"/>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椭圆 19">
            <a:extLst>
              <a:ext uri="{FF2B5EF4-FFF2-40B4-BE49-F238E27FC236}">
                <a16:creationId xmlns:a16="http://schemas.microsoft.com/office/drawing/2014/main" id="{FBA851E0-A1FD-FAF0-DF4A-366C68225EF2}"/>
              </a:ext>
            </a:extLst>
          </p:cNvPr>
          <p:cNvSpPr>
            <a:spLocks noChangeAspect="1"/>
          </p:cNvSpPr>
          <p:nvPr>
            <p:custDataLst>
              <p:tags r:id="rId8"/>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椭圆 20">
            <a:extLst>
              <a:ext uri="{FF2B5EF4-FFF2-40B4-BE49-F238E27FC236}">
                <a16:creationId xmlns:a16="http://schemas.microsoft.com/office/drawing/2014/main" id="{5EBDAFDC-95F6-A2CD-7DDA-C8621F7F820F}"/>
              </a:ext>
            </a:extLst>
          </p:cNvPr>
          <p:cNvSpPr>
            <a:spLocks noChangeAspect="1"/>
          </p:cNvSpPr>
          <p:nvPr>
            <p:custDataLst>
              <p:tags r:id="rId9"/>
            </p:custDataLst>
          </p:nvPr>
        </p:nvSpPr>
        <p:spPr>
          <a:xfrm>
            <a:off x="1571625" y="542210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7D452B21-556A-A556-BFD6-E06A70A1C43B}"/>
              </a:ext>
            </a:extLst>
          </p:cNvPr>
          <p:cNvSpPr/>
          <p:nvPr>
            <p:custDataLst>
              <p:tags r:id="rId10"/>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4" name="文本框 23">
            <a:extLst>
              <a:ext uri="{FF2B5EF4-FFF2-40B4-BE49-F238E27FC236}">
                <a16:creationId xmlns:a16="http://schemas.microsoft.com/office/drawing/2014/main" id="{D0666398-7758-2EC9-8584-59E7FF3F59B8}"/>
              </a:ext>
            </a:extLst>
          </p:cNvPr>
          <p:cNvSpPr txBox="1"/>
          <p:nvPr>
            <p:custDataLst>
              <p:tags r:id="rId11"/>
            </p:custDataLst>
          </p:nvPr>
        </p:nvSpPr>
        <p:spPr>
          <a:xfrm>
            <a:off x="2438400" y="450056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1015</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2" name="组合 11">
            <a:extLst>
              <a:ext uri="{FF2B5EF4-FFF2-40B4-BE49-F238E27FC236}">
                <a16:creationId xmlns:a16="http://schemas.microsoft.com/office/drawing/2014/main" id="{778C48F4-9EAD-D32D-4030-4C3937CAF453}"/>
              </a:ext>
            </a:extLst>
          </p:cNvPr>
          <p:cNvGrpSpPr/>
          <p:nvPr>
            <p:custDataLst>
              <p:tags r:id="rId12"/>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34F3F7E6-1661-C708-41C5-459C0EFB32C2}"/>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a:extLst>
                <a:ext uri="{FF2B5EF4-FFF2-40B4-BE49-F238E27FC236}">
                  <a16:creationId xmlns:a16="http://schemas.microsoft.com/office/drawing/2014/main" id="{8E16C00D-9479-DDC5-599C-7A6A00FA97CA}"/>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a:extLst>
                <a:ext uri="{FF2B5EF4-FFF2-40B4-BE49-F238E27FC236}">
                  <a16:creationId xmlns:a16="http://schemas.microsoft.com/office/drawing/2014/main" id="{957DB59C-B9DF-2021-8917-3C93CC126F9B}"/>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1" name="TipText">
              <a:extLst>
                <a:ext uri="{FF2B5EF4-FFF2-40B4-BE49-F238E27FC236}">
                  <a16:creationId xmlns:a16="http://schemas.microsoft.com/office/drawing/2014/main" id="{72FDFBD5-8B77-6993-D426-40F1C618A73D}"/>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7001065D-875D-5C22-FEE1-EF98C650E95B}"/>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1191166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a:xfrm>
            <a:off x="920771" y="175435"/>
            <a:ext cx="6072554" cy="518958"/>
          </a:xfrm>
        </p:spPr>
        <p:txBody>
          <a:bodyPr/>
          <a:lstStyle/>
          <a:p>
            <a:r>
              <a:rPr lang="zh-CN" altLang="en-US" dirty="0"/>
              <a:t>二叉堆的代码示例（</a:t>
            </a:r>
            <a:r>
              <a:rPr lang="en-US" altLang="zh-CN" dirty="0"/>
              <a:t>C++)</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6.3 </a:t>
            </a:r>
            <a:r>
              <a:rPr lang="zh-CN" altLang="en-US" dirty="0"/>
              <a:t>二叉堆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pic>
        <p:nvPicPr>
          <p:cNvPr id="11" name="图片 10">
            <a:extLst>
              <a:ext uri="{FF2B5EF4-FFF2-40B4-BE49-F238E27FC236}">
                <a16:creationId xmlns:a16="http://schemas.microsoft.com/office/drawing/2014/main" id="{8876992D-5434-48E7-BCFF-FEC2A20602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851" y="986173"/>
            <a:ext cx="5219474" cy="5750268"/>
          </a:xfrm>
          <a:prstGeom prst="rect">
            <a:avLst/>
          </a:prstGeom>
          <a:ln>
            <a:solidFill>
              <a:srgbClr val="009999"/>
            </a:solidFill>
          </a:ln>
        </p:spPr>
      </p:pic>
      <p:sp>
        <p:nvSpPr>
          <p:cNvPr id="68" name="文本框 67">
            <a:extLst>
              <a:ext uri="{FF2B5EF4-FFF2-40B4-BE49-F238E27FC236}">
                <a16:creationId xmlns:a16="http://schemas.microsoft.com/office/drawing/2014/main" id="{34EA91BB-4DE7-46E7-9ED0-D64BA3D99EF7}"/>
              </a:ext>
            </a:extLst>
          </p:cNvPr>
          <p:cNvSpPr txBox="1"/>
          <p:nvPr/>
        </p:nvSpPr>
        <p:spPr>
          <a:xfrm>
            <a:off x="156730" y="2984208"/>
            <a:ext cx="1302793" cy="1015663"/>
          </a:xfrm>
          <a:prstGeom prst="rect">
            <a:avLst/>
          </a:prstGeom>
          <a:solidFill>
            <a:srgbClr val="009999"/>
          </a:solidFill>
        </p:spPr>
        <p:txBody>
          <a:bodyPr wrap="square" rtlCol="0">
            <a:spAutoFit/>
          </a:bodyPr>
          <a:lstStyle/>
          <a:p>
            <a:r>
              <a:rPr kumimoji="1" lang="zh-CN" altLang="en-US" sz="2000" dirty="0">
                <a:solidFill>
                  <a:schemeClr val="bg1"/>
                </a:solidFill>
                <a:latin typeface="Microsoft YaHei" panose="020B0503020204020204" pitchFamily="34" charset="-122"/>
                <a:ea typeface="Microsoft YaHei" panose="020B0503020204020204" pitchFamily="34" charset="-122"/>
              </a:rPr>
              <a:t>空堆查询、溢出等问题忽略</a:t>
            </a:r>
          </a:p>
        </p:txBody>
      </p:sp>
      <p:pic>
        <p:nvPicPr>
          <p:cNvPr id="17" name="图片 16">
            <a:extLst>
              <a:ext uri="{FF2B5EF4-FFF2-40B4-BE49-F238E27FC236}">
                <a16:creationId xmlns:a16="http://schemas.microsoft.com/office/drawing/2014/main" id="{9516A65D-F5B6-4048-90BA-9D5FC2131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7077" y="598625"/>
            <a:ext cx="4934639" cy="6192114"/>
          </a:xfrm>
          <a:prstGeom prst="rect">
            <a:avLst/>
          </a:prstGeom>
          <a:ln>
            <a:solidFill>
              <a:srgbClr val="51ADB7"/>
            </a:solidFill>
          </a:ln>
        </p:spPr>
      </p:pic>
    </p:spTree>
    <p:extLst>
      <p:ext uri="{BB962C8B-B14F-4D97-AF65-F5344CB8AC3E}">
        <p14:creationId xmlns:p14="http://schemas.microsoft.com/office/powerpoint/2010/main" val="662157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 </a:t>
            </a:r>
            <a:r>
              <a:rPr lang="zh-CN" altLang="en-US" dirty="0"/>
              <a:t>问题引入：带优先级的服务处理</a:t>
            </a:r>
          </a:p>
        </p:txBody>
      </p:sp>
      <p:sp>
        <p:nvSpPr>
          <p:cNvPr id="3" name="副标题 2"/>
          <p:cNvSpPr>
            <a:spLocks noGrp="1"/>
          </p:cNvSpPr>
          <p:nvPr>
            <p:ph type="subTitle" idx="1"/>
          </p:nvPr>
        </p:nvSpPr>
        <p:spPr/>
        <p:txBody>
          <a:bodyPr/>
          <a:lstStyle/>
          <a:p>
            <a:r>
              <a:rPr lang="en-US" altLang="zh-CN" dirty="0"/>
              <a:t>6.1 </a:t>
            </a:r>
            <a:r>
              <a:rPr lang="zh-CN" altLang="en-US" dirty="0"/>
              <a:t>问题引入</a:t>
            </a:r>
          </a:p>
        </p:txBody>
      </p:sp>
      <p:sp>
        <p:nvSpPr>
          <p:cNvPr id="4" name="文本占位符 3"/>
          <p:cNvSpPr>
            <a:spLocks noGrp="1"/>
          </p:cNvSpPr>
          <p:nvPr>
            <p:ph type="body" idx="10"/>
          </p:nvPr>
        </p:nvSpPr>
        <p:spPr/>
        <p:txBody>
          <a:bodyPr/>
          <a:lstStyle/>
          <a:p>
            <a:endParaRPr lang="zh-CN" altLang="en-US" dirty="0"/>
          </a:p>
        </p:txBody>
      </p:sp>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p:txBody>
          <a:bodyPr>
            <a:normAutofit/>
          </a:bodyPr>
          <a:lstStyle/>
          <a:p>
            <a:r>
              <a:rPr lang="zh-CN" altLang="en-US" sz="2400" b="1" dirty="0"/>
              <a:t>问题</a:t>
            </a:r>
            <a:r>
              <a:rPr lang="zh-CN" altLang="en-US" sz="2400" dirty="0"/>
              <a:t>：第</a:t>
            </a:r>
            <a:r>
              <a:rPr lang="en-US" altLang="zh-CN" sz="2400" dirty="0"/>
              <a:t>3</a:t>
            </a:r>
            <a:r>
              <a:rPr lang="zh-CN" altLang="en-US" sz="2400" dirty="0"/>
              <a:t>章介绍的</a:t>
            </a:r>
            <a:r>
              <a:rPr lang="zh-CN" altLang="en-US" sz="2400" b="1" dirty="0">
                <a:solidFill>
                  <a:srgbClr val="009999"/>
                </a:solidFill>
              </a:rPr>
              <a:t>队列</a:t>
            </a:r>
            <a:r>
              <a:rPr lang="zh-CN" altLang="en-US" sz="2400" dirty="0"/>
              <a:t>能够按先到先得的方式来处理，但实际问题中（例如医院或者银行）还有可能需要考虑加急的情况，更一般地说就是</a:t>
            </a:r>
            <a:r>
              <a:rPr lang="zh-CN" altLang="en-US" sz="2400" b="1" dirty="0">
                <a:solidFill>
                  <a:srgbClr val="009999"/>
                </a:solidFill>
              </a:rPr>
              <a:t>优先级</a:t>
            </a:r>
            <a:r>
              <a:rPr lang="zh-CN" altLang="en-US" sz="2400" dirty="0"/>
              <a:t>。如何按优先级进行处理？</a:t>
            </a:r>
            <a:endParaRPr lang="en-US" altLang="zh-CN" sz="2400" dirty="0"/>
          </a:p>
          <a:p>
            <a:r>
              <a:rPr lang="zh-CN" altLang="en-US" sz="2400" b="1" dirty="0"/>
              <a:t>关键</a:t>
            </a:r>
            <a:r>
              <a:rPr lang="zh-CN" altLang="en-US" sz="2400" dirty="0"/>
              <a:t>：</a:t>
            </a:r>
            <a:r>
              <a:rPr lang="zh-CN" altLang="en-US" sz="2400" dirty="0">
                <a:solidFill>
                  <a:srgbClr val="00B0F0"/>
                </a:solidFill>
              </a:rPr>
              <a:t>出队顺序</a:t>
            </a:r>
            <a:r>
              <a:rPr lang="zh-CN" altLang="en-US" sz="2400" dirty="0"/>
              <a:t>需要由元素本身的</a:t>
            </a:r>
            <a:r>
              <a:rPr lang="zh-CN" altLang="en-US" sz="2400" dirty="0">
                <a:solidFill>
                  <a:srgbClr val="FF0000"/>
                </a:solidFill>
              </a:rPr>
              <a:t>优先级</a:t>
            </a:r>
            <a:r>
              <a:rPr lang="zh-CN" altLang="en-US" sz="2400" dirty="0"/>
              <a:t>来决定，而不是进队的顺序。</a:t>
            </a:r>
          </a:p>
        </p:txBody>
      </p:sp>
      <p:pic>
        <p:nvPicPr>
          <p:cNvPr id="5" name="Picture 4">
            <a:extLst>
              <a:ext uri="{FF2B5EF4-FFF2-40B4-BE49-F238E27FC236}">
                <a16:creationId xmlns:a16="http://schemas.microsoft.com/office/drawing/2014/main" id="{3DA28FD8-FC5D-6687-7D5E-D55C5D47663F}"/>
              </a:ext>
            </a:extLst>
          </p:cNvPr>
          <p:cNvPicPr>
            <a:picLocks noChangeAspect="1"/>
          </p:cNvPicPr>
          <p:nvPr/>
        </p:nvPicPr>
        <p:blipFill>
          <a:blip r:embed="rId2"/>
          <a:stretch>
            <a:fillRect/>
          </a:stretch>
        </p:blipFill>
        <p:spPr>
          <a:xfrm>
            <a:off x="1850596" y="3075570"/>
            <a:ext cx="7195975" cy="3258555"/>
          </a:xfrm>
          <a:prstGeom prst="rect">
            <a:avLst/>
          </a:prstGeom>
        </p:spPr>
      </p:pic>
    </p:spTree>
    <p:extLst>
      <p:ext uri="{BB962C8B-B14F-4D97-AF65-F5344CB8AC3E}">
        <p14:creationId xmlns:p14="http://schemas.microsoft.com/office/powerpoint/2010/main" val="1630091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a:xfrm>
            <a:off x="920771" y="175435"/>
            <a:ext cx="6072554" cy="518958"/>
          </a:xfrm>
        </p:spPr>
        <p:txBody>
          <a:bodyPr/>
          <a:lstStyle/>
          <a:p>
            <a:r>
              <a:rPr lang="zh-CN" altLang="en-US" dirty="0"/>
              <a:t>二叉堆的代码示例（</a:t>
            </a:r>
            <a:r>
              <a:rPr lang="en-US" altLang="zh-CN" dirty="0"/>
              <a:t>C++)</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6.3 </a:t>
            </a:r>
            <a:r>
              <a:rPr lang="zh-CN" altLang="en-US" dirty="0"/>
              <a:t>二叉堆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68" name="文本框 67">
            <a:extLst>
              <a:ext uri="{FF2B5EF4-FFF2-40B4-BE49-F238E27FC236}">
                <a16:creationId xmlns:a16="http://schemas.microsoft.com/office/drawing/2014/main" id="{34EA91BB-4DE7-46E7-9ED0-D64BA3D99EF7}"/>
              </a:ext>
            </a:extLst>
          </p:cNvPr>
          <p:cNvSpPr txBox="1"/>
          <p:nvPr/>
        </p:nvSpPr>
        <p:spPr>
          <a:xfrm>
            <a:off x="156730" y="2984208"/>
            <a:ext cx="1302793" cy="1015663"/>
          </a:xfrm>
          <a:prstGeom prst="rect">
            <a:avLst/>
          </a:prstGeom>
          <a:solidFill>
            <a:srgbClr val="009999"/>
          </a:solidFill>
        </p:spPr>
        <p:txBody>
          <a:bodyPr wrap="square" rtlCol="0">
            <a:spAutoFit/>
          </a:bodyPr>
          <a:lstStyle/>
          <a:p>
            <a:r>
              <a:rPr kumimoji="1" lang="zh-CN" altLang="en-US" sz="2000" dirty="0">
                <a:solidFill>
                  <a:schemeClr val="bg1"/>
                </a:solidFill>
                <a:latin typeface="Microsoft YaHei" panose="020B0503020204020204" pitchFamily="34" charset="-122"/>
                <a:ea typeface="Microsoft YaHei" panose="020B0503020204020204" pitchFamily="34" charset="-122"/>
              </a:rPr>
              <a:t>空堆查询、溢出等问题忽略</a:t>
            </a:r>
          </a:p>
        </p:txBody>
      </p:sp>
      <p:pic>
        <p:nvPicPr>
          <p:cNvPr id="10" name="图片 9">
            <a:extLst>
              <a:ext uri="{FF2B5EF4-FFF2-40B4-BE49-F238E27FC236}">
                <a16:creationId xmlns:a16="http://schemas.microsoft.com/office/drawing/2014/main" id="{46907B22-2BFB-48C9-BE5E-3E1F48B698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4077" y="2141692"/>
            <a:ext cx="4505177" cy="298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文本框 3">
            <a:extLst>
              <a:ext uri="{FF2B5EF4-FFF2-40B4-BE49-F238E27FC236}">
                <a16:creationId xmlns:a16="http://schemas.microsoft.com/office/drawing/2014/main" id="{96A7851F-34BD-483A-8759-DF7C5F42FDCE}"/>
              </a:ext>
            </a:extLst>
          </p:cNvPr>
          <p:cNvSpPr txBox="1"/>
          <p:nvPr/>
        </p:nvSpPr>
        <p:spPr>
          <a:xfrm>
            <a:off x="3016404" y="5336931"/>
            <a:ext cx="1569660" cy="369332"/>
          </a:xfrm>
          <a:prstGeom prst="rect">
            <a:avLst/>
          </a:prstGeom>
          <a:noFill/>
        </p:spPr>
        <p:txBody>
          <a:bodyPr wrap="none" rtlCol="0">
            <a:spAutoFit/>
          </a:bodyPr>
          <a:lstStyle>
            <a:defPPr>
              <a:defRPr lang="zh-CN"/>
            </a:defPPr>
            <a:lvl1pPr>
              <a:defRPr>
                <a:latin typeface="微软雅黑" panose="020B0503020204020204" pitchFamily="34" charset="-122"/>
                <a:ea typeface="微软雅黑" panose="020B0503020204020204" pitchFamily="34" charset="-122"/>
              </a:defRPr>
            </a:lvl1pPr>
          </a:lstStyle>
          <a:p>
            <a:r>
              <a:rPr lang="zh-CN" altLang="en-US" dirty="0"/>
              <a:t>比较函数示例</a:t>
            </a:r>
          </a:p>
        </p:txBody>
      </p:sp>
      <p:pic>
        <p:nvPicPr>
          <p:cNvPr id="9" name="图片 8">
            <a:extLst>
              <a:ext uri="{FF2B5EF4-FFF2-40B4-BE49-F238E27FC236}">
                <a16:creationId xmlns:a16="http://schemas.microsoft.com/office/drawing/2014/main" id="{AAE95857-0885-4228-B338-6EF21C823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0914" y="2307200"/>
            <a:ext cx="4219485" cy="714067"/>
          </a:xfrm>
          <a:prstGeom prst="rect">
            <a:avLst/>
          </a:prstGeom>
          <a:ln>
            <a:noFill/>
          </a:ln>
          <a:effectLst>
            <a:outerShdw blurRad="292100" dist="139700" dir="2700000" algn="tl" rotWithShape="0">
              <a:srgbClr val="333333">
                <a:alpha val="65000"/>
              </a:srgbClr>
            </a:outerShdw>
          </a:effectLst>
        </p:spPr>
      </p:pic>
      <p:sp>
        <p:nvSpPr>
          <p:cNvPr id="14" name="文本框 13">
            <a:extLst>
              <a:ext uri="{FF2B5EF4-FFF2-40B4-BE49-F238E27FC236}">
                <a16:creationId xmlns:a16="http://schemas.microsoft.com/office/drawing/2014/main" id="{D8E321C2-A30B-44C2-9FAB-7661E0B510ED}"/>
              </a:ext>
            </a:extLst>
          </p:cNvPr>
          <p:cNvSpPr txBox="1"/>
          <p:nvPr/>
        </p:nvSpPr>
        <p:spPr>
          <a:xfrm>
            <a:off x="8050054" y="1612361"/>
            <a:ext cx="249299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建堆（数据为整数型）</a:t>
            </a:r>
          </a:p>
        </p:txBody>
      </p:sp>
      <p:pic>
        <p:nvPicPr>
          <p:cNvPr id="13" name="图片 12">
            <a:extLst>
              <a:ext uri="{FF2B5EF4-FFF2-40B4-BE49-F238E27FC236}">
                <a16:creationId xmlns:a16="http://schemas.microsoft.com/office/drawing/2014/main" id="{FAEF09BD-31EB-497E-9E11-0EE18FF7CA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5160" y="3423823"/>
            <a:ext cx="3282778" cy="14326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081738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6.4 </a:t>
            </a:r>
            <a:r>
              <a:rPr lang="zh-CN" altLang="en-US" dirty="0"/>
              <a:t>多叉堆</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6.4 </a:t>
            </a:r>
            <a:r>
              <a:rPr lang="zh-CN" altLang="en-US" dirty="0"/>
              <a:t>多叉堆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r>
                  <a:rPr lang="zh-CN" altLang="en-US" b="1" dirty="0">
                    <a:solidFill>
                      <a:srgbClr val="009999"/>
                    </a:solidFill>
                  </a:rPr>
                  <a:t>多叉堆</a:t>
                </a:r>
                <a:r>
                  <a:rPr lang="zh-CN" altLang="en-US" dirty="0"/>
                  <a:t>，也称为 </a:t>
                </a:r>
                <a:r>
                  <a:rPr lang="en-US" altLang="zh-CN" dirty="0"/>
                  <a:t>d </a:t>
                </a:r>
                <a:r>
                  <a:rPr lang="zh-CN" altLang="en-US" dirty="0"/>
                  <a:t>堆（</a:t>
                </a:r>
                <a:r>
                  <a:rPr lang="en-US" altLang="zh-CN" dirty="0"/>
                  <a:t>d-</a:t>
                </a:r>
                <a:r>
                  <a:rPr lang="en-US" altLang="zh-CN" dirty="0" err="1"/>
                  <a:t>ary</a:t>
                </a:r>
                <a:r>
                  <a:rPr lang="en-US" altLang="zh-CN" dirty="0"/>
                  <a:t> heap </a:t>
                </a:r>
                <a:r>
                  <a:rPr lang="zh-CN" altLang="en-US" dirty="0"/>
                  <a:t>或 </a:t>
                </a:r>
                <a:r>
                  <a:rPr lang="en-US" altLang="zh-CN" dirty="0"/>
                  <a:t>d heap</a:t>
                </a:r>
                <a:r>
                  <a:rPr lang="zh-CN" altLang="en-US" dirty="0"/>
                  <a:t>），是二叉堆的推广形式。除边界情况外，二叉堆的每个结点有两个子结点，而多叉堆则有 </a:t>
                </a:r>
                <a:r>
                  <a:rPr lang="en-US" altLang="zh-CN" dirty="0"/>
                  <a:t>d </a:t>
                </a:r>
                <a:r>
                  <a:rPr lang="zh-CN" altLang="en-US" dirty="0"/>
                  <a:t>个子结点。多叉堆由 </a:t>
                </a:r>
                <a:r>
                  <a:rPr lang="en-US" altLang="zh-CN" dirty="0"/>
                  <a:t>Donald B. Johnson </a:t>
                </a:r>
                <a:r>
                  <a:rPr lang="zh-CN" altLang="en-US" dirty="0"/>
                  <a:t>于 </a:t>
                </a:r>
                <a:r>
                  <a:rPr lang="en-US" altLang="zh-CN" dirty="0"/>
                  <a:t>1975 </a:t>
                </a:r>
                <a:r>
                  <a:rPr lang="zh-CN" altLang="en-US" dirty="0"/>
                  <a:t>年提出。</a:t>
                </a:r>
              </a:p>
              <a:p>
                <a:r>
                  <a:rPr lang="zh-CN" altLang="en-US" dirty="0"/>
                  <a:t>与二叉堆相似，多叉堆也可以用数组来保存堆中的元素，元素的下标之间存在数学关系。从数学公式的简洁优雅考虑，多叉堆用数组表示时下标一般从</a:t>
                </a:r>
                <a:r>
                  <a:rPr lang="en-US" altLang="zh-CN" dirty="0"/>
                  <a:t>0</a:t>
                </a:r>
                <a:r>
                  <a:rPr lang="zh-CN" altLang="en-US" dirty="0"/>
                  <a:t>开始。在多叉堆的数组表示中，元素 </a:t>
                </a:r>
                <a:r>
                  <a:rPr lang="en-US" altLang="zh-CN" dirty="0"/>
                  <a:t>0 </a:t>
                </a:r>
                <a:r>
                  <a:rPr lang="zh-CN" altLang="en-US" dirty="0"/>
                  <a:t>是根结点，元素 </a:t>
                </a:r>
                <a:r>
                  <a:rPr lang="en-US" altLang="zh-CN" dirty="0"/>
                  <a:t>1~d </a:t>
                </a:r>
                <a:r>
                  <a:rPr lang="zh-CN" altLang="en-US" dirty="0"/>
                  <a:t>是根结点的子结点，而紧接着的 </a:t>
                </a:r>
                <a14:m>
                  <m:oMath xmlns:m="http://schemas.openxmlformats.org/officeDocument/2006/math">
                    <m:sSup>
                      <m:sSupPr>
                        <m:ctrlPr>
                          <a:rPr lang="en-US" altLang="zh-CN" i="1" dirty="0" smtClean="0">
                            <a:latin typeface="Cambria Math" panose="02040503050406030204" pitchFamily="18" charset="0"/>
                          </a:rPr>
                        </m:ctrlPr>
                      </m:sSupPr>
                      <m:e>
                        <m:r>
                          <a:rPr lang="en-US" altLang="zh-CN" i="1" dirty="0" smtClean="0">
                            <a:latin typeface="Cambria Math" panose="02040503050406030204" pitchFamily="18" charset="0"/>
                          </a:rPr>
                          <m:t>𝑑</m:t>
                        </m:r>
                      </m:e>
                      <m:sup>
                        <m:r>
                          <a:rPr lang="en-US" altLang="zh-CN" i="1" dirty="0" smtClean="0">
                            <a:latin typeface="Cambria Math" panose="02040503050406030204" pitchFamily="18" charset="0"/>
                          </a:rPr>
                          <m:t>2</m:t>
                        </m:r>
                      </m:sup>
                    </m:sSup>
                  </m:oMath>
                </a14:m>
                <a:r>
                  <a:rPr lang="en-US" altLang="zh-CN" dirty="0"/>
                  <a:t> </a:t>
                </a:r>
                <a:r>
                  <a:rPr lang="zh-CN" altLang="en-US" dirty="0"/>
                  <a:t>个元素是根结点的孙子结点，以此类推。</a:t>
                </a:r>
                <a:endParaRPr lang="en-US" altLang="zh-CN" dirty="0"/>
              </a:p>
              <a:p>
                <a:r>
                  <a:rPr lang="zh-CN" altLang="en-US" dirty="0"/>
                  <a:t>于是，可以得到多叉堆结点之间的下标关系如下：</a:t>
                </a:r>
              </a:p>
              <a:p>
                <a:pPr marL="342900" indent="-342900">
                  <a:buFont typeface="Arial" panose="020B0604020202020204" pitchFamily="34" charset="0"/>
                  <a:buChar char="•"/>
                </a:pPr>
                <a:r>
                  <a:rPr lang="zh-CN" altLang="en-US" dirty="0"/>
                  <a:t>结点 </a:t>
                </a:r>
                <a:r>
                  <a:rPr lang="en-US" altLang="zh-CN" dirty="0"/>
                  <a:t>i </a:t>
                </a:r>
                <a:r>
                  <a:rPr lang="zh-CN" altLang="en-US" dirty="0"/>
                  <a:t>的 </a:t>
                </a:r>
                <a:r>
                  <a:rPr lang="en-US" altLang="zh-CN" dirty="0"/>
                  <a:t>d </a:t>
                </a:r>
                <a:r>
                  <a:rPr lang="zh-CN" altLang="en-US" dirty="0"/>
                  <a:t>个子结点的下标分别为 </a:t>
                </a:r>
                <a:r>
                  <a:rPr lang="en-US" altLang="zh-CN" dirty="0" err="1"/>
                  <a:t>di+j</a:t>
                </a:r>
                <a:r>
                  <a:rPr lang="zh-CN" altLang="en-US" dirty="0"/>
                  <a:t>，其中</a:t>
                </a:r>
                <a:r>
                  <a:rPr lang="en-US" altLang="zh-CN" dirty="0"/>
                  <a:t>1⩽j⩽d</a:t>
                </a:r>
                <a:r>
                  <a:rPr lang="zh-CN" altLang="en-US" dirty="0"/>
                  <a:t>。</a:t>
                </a:r>
                <a:endParaRPr lang="en-US" altLang="zh-CN" dirty="0"/>
              </a:p>
              <a:p>
                <a:pPr marL="342900" indent="-342900">
                  <a:buFont typeface="Arial" panose="020B0604020202020204" pitchFamily="34" charset="0"/>
                  <a:buChar char="•"/>
                </a:pPr>
                <a:r>
                  <a:rPr lang="zh-CN" altLang="en-US" dirty="0"/>
                  <a:t>结点 </a:t>
                </a:r>
                <a:r>
                  <a:rPr lang="en-US" altLang="zh-CN" dirty="0"/>
                  <a:t>i </a:t>
                </a:r>
                <a:r>
                  <a:rPr lang="zh-CN" altLang="en-US" dirty="0"/>
                  <a:t>的父结点的下标为 </a:t>
                </a:r>
                <a14:m>
                  <m:oMath xmlns:m="http://schemas.openxmlformats.org/officeDocument/2006/math">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e>
                    </m:d>
                  </m:oMath>
                </a14:m>
                <a:r>
                  <a:rPr lang="zh-CN" altLang="en-US" dirty="0"/>
                  <a:t>。</a:t>
                </a:r>
              </a:p>
            </p:txBody>
          </p:sp>
        </mc:Choice>
        <mc:Fallback xmlns="">
          <p:sp>
            <p:nvSpPr>
              <p:cNvPr id="9" name="Content Placeholder 8">
                <a:extLst>
                  <a:ext uri="{FF2B5EF4-FFF2-40B4-BE49-F238E27FC236}">
                    <a16:creationId xmlns:a16="http://schemas.microsoft.com/office/drawing/2014/main" id="{F4440D90-0D27-57F8-FC5B-3114708EBA1C}"/>
                  </a:ext>
                </a:extLst>
              </p:cNvPr>
              <p:cNvSpPr>
                <a:spLocks noGrp="1" noRot="1" noChangeAspect="1" noMove="1" noResize="1" noEditPoints="1" noAdjustHandles="1" noChangeArrowheads="1" noChangeShapeType="1" noTextEdit="1"/>
              </p:cNvSpPr>
              <p:nvPr>
                <p:ph idx="11"/>
              </p:nvPr>
            </p:nvSpPr>
            <p:spPr>
              <a:blipFill>
                <a:blip r:embed="rId3"/>
                <a:stretch>
                  <a:fillRect l="-883" t="-1687" r="-6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5702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多叉堆的上调操作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6.4 </a:t>
            </a:r>
            <a:r>
              <a:rPr lang="zh-CN" altLang="en-US" dirty="0"/>
              <a:t>多叉堆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r>
              <a:rPr lang="zh-CN" altLang="en-US" dirty="0"/>
              <a:t>可以根据以上性质扩展二叉堆的 </a:t>
            </a:r>
            <a:r>
              <a:rPr lang="en-US" dirty="0" err="1"/>
              <a:t>SiftUp</a:t>
            </a:r>
            <a:r>
              <a:rPr lang="en-US" dirty="0"/>
              <a:t> </a:t>
            </a:r>
            <a:r>
              <a:rPr lang="zh-CN" altLang="en-US" dirty="0"/>
              <a:t>操作，使得它支持多叉堆。</a:t>
            </a:r>
            <a:endParaRPr lang="en-CN" dirty="0"/>
          </a:p>
        </p:txBody>
      </p:sp>
      <p:sp>
        <p:nvSpPr>
          <p:cNvPr id="10" name="Rectangle 4">
            <a:extLst>
              <a:ext uri="{FF2B5EF4-FFF2-40B4-BE49-F238E27FC236}">
                <a16:creationId xmlns:a16="http://schemas.microsoft.com/office/drawing/2014/main" id="{A2298019-5B43-492A-936C-A923B5754A2D}"/>
              </a:ext>
            </a:extLst>
          </p:cNvPr>
          <p:cNvSpPr/>
          <p:nvPr/>
        </p:nvSpPr>
        <p:spPr>
          <a:xfrm>
            <a:off x="923731" y="1972994"/>
            <a:ext cx="10430069" cy="2683412"/>
          </a:xfrm>
          <a:prstGeom prst="rect">
            <a:avLst/>
          </a:pr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indent="266700" algn="just"/>
            <a:r>
              <a:rPr lang="zh-CN" altLang="zh-CN" sz="1800" b="1" kern="100" dirty="0">
                <a:effectLst/>
                <a:latin typeface="Times New Roman" panose="02020603050405020304" pitchFamily="18" charset="0"/>
                <a:ea typeface="宋体" panose="02010600030101010101" pitchFamily="2" charset="-122"/>
              </a:rPr>
              <a:t>算法</a:t>
            </a:r>
            <a:r>
              <a:rPr lang="en-US" altLang="zh-CN" sz="1800" b="1" kern="100" dirty="0">
                <a:effectLst/>
                <a:latin typeface="Times New Roman" panose="02020603050405020304" pitchFamily="18" charset="0"/>
                <a:ea typeface="宋体" panose="02010600030101010101" pitchFamily="2" charset="-122"/>
              </a:rPr>
              <a:t>6-7</a:t>
            </a:r>
            <a:r>
              <a:rPr lang="zh-CN" altLang="zh-CN" sz="1800" b="1"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多叉堆的上调操作</a:t>
            </a:r>
            <a:r>
              <a:rPr lang="en-US" altLang="zh-CN" sz="1800" kern="100" dirty="0">
                <a:effectLst/>
                <a:latin typeface="Times New Roman" panose="02020603050405020304" pitchFamily="18" charset="0"/>
                <a:ea typeface="宋体" panose="02010600030101010101" pitchFamily="2" charset="-122"/>
              </a:rPr>
              <a:t> </a:t>
            </a:r>
            <a:r>
              <a:rPr lang="en-US" altLang="zh-CN" sz="1800" kern="100" dirty="0" err="1">
                <a:effectLst/>
                <a:latin typeface="Times New Roman" panose="02020603050405020304" pitchFamily="18" charset="0"/>
                <a:ea typeface="宋体" panose="02010600030101010101" pitchFamily="2" charset="-122"/>
              </a:rPr>
              <a:t>SiftUpD</a:t>
            </a:r>
            <a:r>
              <a:rPr lang="en-US" altLang="zh-CN" sz="1800" kern="100" dirty="0">
                <a:effectLst/>
                <a:latin typeface="Times New Roman" panose="02020603050405020304" pitchFamily="18" charset="0"/>
                <a:ea typeface="宋体" panose="02010600030101010101" pitchFamily="2" charset="-122"/>
              </a:rPr>
              <a:t>(</a:t>
            </a:r>
            <a:r>
              <a:rPr lang="en-US" altLang="zh-CN" sz="1800" i="1" kern="100" dirty="0">
                <a:effectLst/>
                <a:latin typeface="Times New Roman" panose="02020603050405020304" pitchFamily="18" charset="0"/>
                <a:ea typeface="宋体" panose="02010600030101010101" pitchFamily="2" charset="-122"/>
              </a:rPr>
              <a:t>h, d, i</a:t>
            </a:r>
            <a:r>
              <a:rPr lang="en-US" altLang="zh-CN" sz="1800" kern="100" dirty="0">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zh-CN" altLang="zh-CN" sz="1800" b="1" kern="100" dirty="0">
                <a:effectLst/>
                <a:latin typeface="Times New Roman" panose="02020603050405020304" pitchFamily="18" charset="0"/>
                <a:ea typeface="宋体" panose="02010600030101010101" pitchFamily="2" charset="-122"/>
              </a:rPr>
              <a:t>输入：</a:t>
            </a:r>
            <a:r>
              <a:rPr lang="zh-CN" altLang="zh-CN" sz="1800" kern="100" dirty="0">
                <a:effectLst/>
                <a:latin typeface="Times New Roman" panose="02020603050405020304" pitchFamily="18" charset="0"/>
                <a:ea typeface="宋体" panose="02010600030101010101" pitchFamily="2" charset="-122"/>
              </a:rPr>
              <a:t>堆 </a:t>
            </a:r>
            <a:r>
              <a:rPr lang="en-US" altLang="zh-CN" sz="1800" i="1" kern="100" dirty="0">
                <a:effectLst/>
                <a:latin typeface="Times New Roman" panose="02020603050405020304" pitchFamily="18" charset="0"/>
                <a:ea typeface="宋体" panose="02010600030101010101" pitchFamily="2" charset="-122"/>
              </a:rPr>
              <a:t>h</a:t>
            </a:r>
            <a:r>
              <a:rPr lang="zh-CN" altLang="zh-CN" sz="1800" kern="100" dirty="0">
                <a:effectLst/>
                <a:latin typeface="Times New Roman" panose="02020603050405020304" pitchFamily="18" charset="0"/>
                <a:ea typeface="宋体" panose="02010600030101010101" pitchFamily="2" charset="-122"/>
              </a:rPr>
              <a:t>、堆的分叉数 </a:t>
            </a:r>
            <a:r>
              <a:rPr lang="en-US" altLang="zh-CN" sz="1800" i="1" kern="100" dirty="0">
                <a:effectLst/>
                <a:latin typeface="Times New Roman" panose="02020603050405020304" pitchFamily="18" charset="0"/>
                <a:ea typeface="宋体" panose="02010600030101010101" pitchFamily="2" charset="-122"/>
              </a:rPr>
              <a:t>d</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和上调起始位置 </a:t>
            </a:r>
            <a:r>
              <a:rPr lang="en-US" altLang="zh-CN" sz="1800" i="1" kern="100" dirty="0">
                <a:effectLst/>
                <a:latin typeface="Times New Roman" panose="02020603050405020304" pitchFamily="18" charset="0"/>
                <a:ea typeface="宋体" panose="02010600030101010101" pitchFamily="2" charset="-122"/>
              </a:rPr>
              <a:t>i</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zh-CN" altLang="zh-CN" sz="1800" b="1" kern="100" dirty="0">
                <a:effectLst/>
                <a:latin typeface="Times New Roman" panose="02020603050405020304" pitchFamily="18" charset="0"/>
                <a:ea typeface="宋体" panose="02010600030101010101" pitchFamily="2" charset="-122"/>
              </a:rPr>
              <a:t>输出：</a:t>
            </a:r>
            <a:r>
              <a:rPr lang="zh-CN" altLang="zh-CN" sz="1800" kern="100" dirty="0">
                <a:effectLst/>
                <a:latin typeface="Times New Roman" panose="02020603050405020304" pitchFamily="18" charset="0"/>
                <a:ea typeface="宋体" panose="02010600030101010101" pitchFamily="2" charset="-122"/>
              </a:rPr>
              <a:t>上调后满足</a:t>
            </a:r>
            <a:r>
              <a:rPr lang="en-US" altLang="zh-CN" sz="1800" i="1" kern="100" dirty="0">
                <a:effectLst/>
                <a:latin typeface="Times New Roman" panose="02020603050405020304" pitchFamily="18" charset="0"/>
                <a:ea typeface="宋体" panose="02010600030101010101" pitchFamily="2" charset="-122"/>
              </a:rPr>
              <a:t>d</a:t>
            </a:r>
            <a:r>
              <a:rPr lang="zh-CN" altLang="zh-CN" sz="1800" kern="100" dirty="0">
                <a:effectLst/>
                <a:latin typeface="Times New Roman" panose="02020603050405020304" pitchFamily="18" charset="0"/>
                <a:ea typeface="宋体" panose="02010600030101010101" pitchFamily="2" charset="-122"/>
              </a:rPr>
              <a:t>叉堆性质的</a:t>
            </a:r>
            <a:r>
              <a:rPr lang="en-US" altLang="zh-CN" sz="1800" i="1" kern="100" dirty="0">
                <a:effectLst/>
                <a:latin typeface="Times New Roman" panose="02020603050405020304" pitchFamily="18" charset="0"/>
                <a:ea typeface="宋体" panose="02010600030101010101" pitchFamily="2" charset="-122"/>
              </a:rPr>
              <a:t>h</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i="1" kern="100" dirty="0" err="1">
                <a:effectLst/>
                <a:latin typeface="Times New Roman" panose="02020603050405020304" pitchFamily="18" charset="0"/>
                <a:ea typeface="宋体" panose="02010600030101010101" pitchFamily="2" charset="-122"/>
              </a:rPr>
              <a:t>elem</a:t>
            </a:r>
            <a:r>
              <a:rPr lang="en-US" altLang="zh-CN" sz="1800" i="1" kern="100" dirty="0">
                <a:effectLst/>
                <a:latin typeface="Times New Roman" panose="02020603050405020304" pitchFamily="18" charset="0"/>
                <a:ea typeface="宋体" panose="02010600030101010101" pitchFamily="2" charset="-122"/>
              </a:rPr>
              <a:t> ← </a:t>
            </a:r>
            <a:r>
              <a:rPr lang="en-US" altLang="zh-CN" sz="1800" i="1" kern="100" dirty="0" err="1">
                <a:effectLst/>
                <a:latin typeface="Times New Roman" panose="02020603050405020304" pitchFamily="18" charset="0"/>
                <a:ea typeface="宋体" panose="02010600030101010101" pitchFamily="2" charset="-122"/>
              </a:rPr>
              <a:t>h.data</a:t>
            </a:r>
            <a:r>
              <a:rPr lang="en-US" altLang="zh-CN" sz="1800" kern="100" dirty="0">
                <a:effectLst/>
                <a:latin typeface="Times New Roman" panose="02020603050405020304" pitchFamily="18" charset="0"/>
                <a:ea typeface="宋体" panose="02010600030101010101" pitchFamily="2" charset="-122"/>
              </a:rPr>
              <a:t>[</a:t>
            </a:r>
            <a:r>
              <a:rPr lang="en-US" altLang="zh-CN" sz="1800" i="1" kern="100" dirty="0">
                <a:effectLst/>
                <a:latin typeface="Times New Roman" panose="02020603050405020304" pitchFamily="18" charset="0"/>
                <a:ea typeface="宋体" panose="02010600030101010101" pitchFamily="2" charset="-122"/>
              </a:rPr>
              <a:t>i</a:t>
            </a:r>
            <a:r>
              <a:rPr lang="en-US" altLang="zh-CN" sz="1800" kern="100" dirty="0">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b="1" kern="100" dirty="0">
                <a:effectLst/>
                <a:latin typeface="Times New Roman" panose="02020603050405020304" pitchFamily="18" charset="0"/>
                <a:ea typeface="宋体" panose="02010600030101010101" pitchFamily="2" charset="-122"/>
              </a:rPr>
              <a:t>while</a:t>
            </a:r>
            <a:r>
              <a:rPr lang="en-US" altLang="zh-CN" sz="1800" kern="100" dirty="0">
                <a:effectLst/>
                <a:latin typeface="Times New Roman" panose="02020603050405020304" pitchFamily="18" charset="0"/>
                <a:ea typeface="宋体" panose="02010600030101010101" pitchFamily="2" charset="-122"/>
              </a:rPr>
              <a:t> </a:t>
            </a:r>
            <a:r>
              <a:rPr lang="en-US" altLang="zh-CN" sz="1800" i="1" kern="100" dirty="0">
                <a:effectLst/>
                <a:latin typeface="Times New Roman" panose="02020603050405020304" pitchFamily="18" charset="0"/>
                <a:ea typeface="宋体" panose="02010600030101010101" pitchFamily="2" charset="-122"/>
              </a:rPr>
              <a:t>i</a:t>
            </a:r>
            <a:r>
              <a:rPr lang="en-US" altLang="zh-CN" sz="1800" kern="100" dirty="0">
                <a:effectLst/>
                <a:latin typeface="Times New Roman" panose="02020603050405020304" pitchFamily="18" charset="0"/>
                <a:ea typeface="宋体" panose="02010600030101010101" pitchFamily="2" charset="-122"/>
              </a:rPr>
              <a:t> &gt; 0 </a:t>
            </a:r>
            <a:r>
              <a:rPr lang="en-US" altLang="zh-CN" sz="1800" b="1" kern="100" dirty="0">
                <a:effectLst/>
                <a:latin typeface="Times New Roman" panose="02020603050405020304" pitchFamily="18" charset="0"/>
                <a:ea typeface="宋体" panose="02010600030101010101" pitchFamily="2" charset="-122"/>
              </a:rPr>
              <a:t>and</a:t>
            </a:r>
            <a:r>
              <a:rPr lang="en-US" altLang="zh-CN" sz="1800" kern="100" dirty="0">
                <a:effectLst/>
                <a:latin typeface="Times New Roman" panose="02020603050405020304" pitchFamily="18" charset="0"/>
                <a:ea typeface="宋体" panose="02010600030101010101" pitchFamily="2" charset="-122"/>
              </a:rPr>
              <a:t> </a:t>
            </a:r>
            <a:r>
              <a:rPr lang="en-US" altLang="zh-CN" sz="1800" i="1" kern="100" dirty="0" err="1">
                <a:effectLst/>
                <a:latin typeface="Times New Roman" panose="02020603050405020304" pitchFamily="18" charset="0"/>
                <a:ea typeface="宋体" panose="02010600030101010101" pitchFamily="2" charset="-122"/>
              </a:rPr>
              <a:t>elem</a:t>
            </a:r>
            <a:r>
              <a:rPr lang="en-US" altLang="zh-CN" sz="1800" kern="100" dirty="0">
                <a:effectLst/>
                <a:latin typeface="Times New Roman" panose="02020603050405020304" pitchFamily="18" charset="0"/>
                <a:ea typeface="宋体" panose="02010600030101010101" pitchFamily="2" charset="-122"/>
              </a:rPr>
              <a:t> &lt; </a:t>
            </a:r>
            <a:r>
              <a:rPr lang="en-US" altLang="zh-CN" sz="1800" i="1" kern="100" dirty="0" err="1">
                <a:effectLst/>
                <a:latin typeface="Times New Roman" panose="02020603050405020304" pitchFamily="18" charset="0"/>
                <a:ea typeface="宋体" panose="02010600030101010101" pitchFamily="2" charset="-122"/>
              </a:rPr>
              <a:t>h.data</a:t>
            </a:r>
            <a:r>
              <a:rPr lang="en-US" altLang="zh-CN" sz="1800" kern="100" dirty="0">
                <a:effectLst/>
                <a:latin typeface="Times New Roman" panose="02020603050405020304" pitchFamily="18" charset="0"/>
                <a:ea typeface="宋体" panose="02010600030101010101" pitchFamily="2" charset="-122"/>
              </a:rPr>
              <a:t>[(</a:t>
            </a:r>
            <a:r>
              <a:rPr lang="en-US" altLang="zh-CN" sz="1800" i="1" kern="100" dirty="0">
                <a:effectLst/>
                <a:latin typeface="Times New Roman" panose="02020603050405020304" pitchFamily="18" charset="0"/>
                <a:ea typeface="宋体" panose="02010600030101010101" pitchFamily="2" charset="-122"/>
              </a:rPr>
              <a:t>i</a:t>
            </a:r>
            <a:r>
              <a:rPr lang="zh-CN" altLang="zh-CN" sz="1800" i="1"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1)</a:t>
            </a:r>
            <a:r>
              <a:rPr lang="en-US" altLang="zh-CN" sz="1800" i="1" kern="100" dirty="0">
                <a:effectLst/>
                <a:latin typeface="Times New Roman" panose="02020603050405020304" pitchFamily="18" charset="0"/>
                <a:ea typeface="宋体" panose="02010600030101010101" pitchFamily="2" charset="-122"/>
              </a:rPr>
              <a:t> / d</a:t>
            </a:r>
            <a:r>
              <a:rPr lang="en-US" altLang="zh-CN" sz="1800" kern="100" dirty="0">
                <a:effectLst/>
                <a:latin typeface="Times New Roman" panose="02020603050405020304" pitchFamily="18" charset="0"/>
                <a:ea typeface="宋体" panose="02010600030101010101" pitchFamily="2" charset="-122"/>
              </a:rPr>
              <a:t>] </a:t>
            </a:r>
            <a:r>
              <a:rPr lang="en-US" altLang="zh-CN" sz="1800" b="1" kern="100" dirty="0">
                <a:effectLst/>
                <a:latin typeface="Times New Roman" panose="02020603050405020304" pitchFamily="18" charset="0"/>
                <a:ea typeface="宋体" panose="02010600030101010101" pitchFamily="2" charset="-122"/>
              </a:rPr>
              <a:t>do</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宋体" panose="02010600030101010101" pitchFamily="2" charset="-122"/>
              </a:rPr>
              <a:t>|  </a:t>
            </a:r>
            <a:r>
              <a:rPr lang="en-US" altLang="zh-CN" sz="1800" i="1" kern="100" dirty="0" err="1">
                <a:effectLst/>
                <a:latin typeface="Times New Roman" panose="02020603050405020304" pitchFamily="18" charset="0"/>
                <a:ea typeface="宋体" panose="02010600030101010101" pitchFamily="2" charset="-122"/>
              </a:rPr>
              <a:t>h.data</a:t>
            </a:r>
            <a:r>
              <a:rPr lang="en-US" altLang="zh-CN" sz="1800" kern="100" dirty="0">
                <a:effectLst/>
                <a:latin typeface="Times New Roman" panose="02020603050405020304" pitchFamily="18" charset="0"/>
                <a:ea typeface="宋体" panose="02010600030101010101" pitchFamily="2" charset="-122"/>
              </a:rPr>
              <a:t>[</a:t>
            </a:r>
            <a:r>
              <a:rPr lang="en-US" altLang="zh-CN" sz="1800" i="1" kern="100" dirty="0">
                <a:effectLst/>
                <a:latin typeface="Times New Roman" panose="02020603050405020304" pitchFamily="18" charset="0"/>
                <a:ea typeface="宋体" panose="02010600030101010101" pitchFamily="2" charset="-122"/>
              </a:rPr>
              <a:t>i</a:t>
            </a:r>
            <a:r>
              <a:rPr lang="en-US" altLang="zh-CN" sz="1800" kern="100" dirty="0">
                <a:effectLst/>
                <a:latin typeface="Times New Roman" panose="02020603050405020304" pitchFamily="18" charset="0"/>
                <a:ea typeface="宋体" panose="02010600030101010101" pitchFamily="2" charset="-122"/>
              </a:rPr>
              <a:t>] ← </a:t>
            </a:r>
            <a:r>
              <a:rPr lang="en-US" altLang="zh-CN" sz="1800" i="1" kern="100" dirty="0" err="1">
                <a:effectLst/>
                <a:latin typeface="Times New Roman" panose="02020603050405020304" pitchFamily="18" charset="0"/>
                <a:ea typeface="宋体" panose="02010600030101010101" pitchFamily="2" charset="-122"/>
              </a:rPr>
              <a:t>h.data</a:t>
            </a:r>
            <a:r>
              <a:rPr lang="en-US" altLang="zh-CN" sz="1800" kern="100" dirty="0">
                <a:effectLst/>
                <a:latin typeface="Times New Roman" panose="02020603050405020304" pitchFamily="18" charset="0"/>
                <a:ea typeface="宋体" panose="02010600030101010101" pitchFamily="2" charset="-122"/>
              </a:rPr>
              <a:t>[(</a:t>
            </a:r>
            <a:r>
              <a:rPr lang="en-US" altLang="zh-CN" sz="1800" i="1" kern="100" dirty="0">
                <a:effectLst/>
                <a:latin typeface="Times New Roman" panose="02020603050405020304" pitchFamily="18" charset="0"/>
                <a:ea typeface="宋体" panose="02010600030101010101" pitchFamily="2" charset="-122"/>
              </a:rPr>
              <a:t>i</a:t>
            </a:r>
            <a:r>
              <a:rPr lang="zh-CN" altLang="zh-CN" sz="1800" i="1"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1)</a:t>
            </a:r>
            <a:r>
              <a:rPr lang="en-US" altLang="zh-CN" sz="1800" i="1" kern="100" dirty="0">
                <a:effectLst/>
                <a:latin typeface="Times New Roman" panose="02020603050405020304" pitchFamily="18" charset="0"/>
                <a:ea typeface="宋体" panose="02010600030101010101" pitchFamily="2" charset="-122"/>
              </a:rPr>
              <a:t> / d</a:t>
            </a:r>
            <a:r>
              <a:rPr lang="en-US" altLang="zh-CN" sz="1800" kern="100" dirty="0">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宋体" panose="02010600030101010101" pitchFamily="2" charset="-122"/>
              </a:rPr>
              <a:t>|  </a:t>
            </a:r>
            <a:r>
              <a:rPr lang="en-US" altLang="zh-CN" sz="1800" i="1" kern="100" dirty="0">
                <a:effectLst/>
                <a:latin typeface="Times New Roman" panose="02020603050405020304" pitchFamily="18" charset="0"/>
                <a:ea typeface="宋体" panose="02010600030101010101" pitchFamily="2" charset="-122"/>
              </a:rPr>
              <a:t>i ← </a:t>
            </a:r>
            <a:r>
              <a:rPr lang="en-US" altLang="zh-CN" sz="1800" kern="100" dirty="0">
                <a:effectLst/>
                <a:latin typeface="Times New Roman" panose="02020603050405020304" pitchFamily="18" charset="0"/>
                <a:ea typeface="宋体" panose="02010600030101010101" pitchFamily="2" charset="-122"/>
              </a:rPr>
              <a:t>(</a:t>
            </a:r>
            <a:r>
              <a:rPr lang="en-US" altLang="zh-CN" sz="1800" i="1" kern="100" dirty="0">
                <a:effectLst/>
                <a:latin typeface="Times New Roman" panose="02020603050405020304" pitchFamily="18" charset="0"/>
                <a:ea typeface="宋体" panose="02010600030101010101" pitchFamily="2" charset="-122"/>
              </a:rPr>
              <a:t>i</a:t>
            </a:r>
            <a:r>
              <a:rPr lang="zh-CN" altLang="zh-CN" sz="1800" i="1"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1)</a:t>
            </a:r>
            <a:r>
              <a:rPr lang="en-US" altLang="zh-CN" sz="1800" i="1" kern="100" dirty="0">
                <a:effectLst/>
                <a:latin typeface="Times New Roman" panose="02020603050405020304" pitchFamily="18" charset="0"/>
                <a:ea typeface="宋体" panose="02010600030101010101" pitchFamily="2" charset="-122"/>
              </a:rPr>
              <a:t> / d</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b="1" kern="100" dirty="0">
                <a:effectLst/>
                <a:latin typeface="Times New Roman" panose="02020603050405020304" pitchFamily="18" charset="0"/>
                <a:ea typeface="宋体" panose="02010600030101010101" pitchFamily="2" charset="-122"/>
              </a:rPr>
              <a:t>end</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i="1" kern="100" dirty="0" err="1">
                <a:effectLst/>
                <a:latin typeface="Times New Roman" panose="02020603050405020304" pitchFamily="18" charset="0"/>
                <a:ea typeface="宋体" panose="02010600030101010101" pitchFamily="2" charset="-122"/>
              </a:rPr>
              <a:t>h.data</a:t>
            </a:r>
            <a:r>
              <a:rPr lang="en-US" altLang="zh-CN" sz="1800" kern="100" dirty="0">
                <a:effectLst/>
                <a:latin typeface="Times New Roman" panose="02020603050405020304" pitchFamily="18" charset="0"/>
                <a:ea typeface="宋体" panose="02010600030101010101" pitchFamily="2" charset="-122"/>
              </a:rPr>
              <a:t>[</a:t>
            </a:r>
            <a:r>
              <a:rPr lang="en-US" altLang="zh-CN" sz="1800" i="1" kern="100" dirty="0">
                <a:effectLst/>
                <a:latin typeface="Times New Roman" panose="02020603050405020304" pitchFamily="18" charset="0"/>
                <a:ea typeface="宋体" panose="02010600030101010101" pitchFamily="2" charset="-122"/>
              </a:rPr>
              <a:t>i</a:t>
            </a:r>
            <a:r>
              <a:rPr lang="en-US" altLang="zh-CN" sz="1800" kern="100" dirty="0">
                <a:effectLst/>
                <a:latin typeface="Times New Roman" panose="02020603050405020304" pitchFamily="18" charset="0"/>
                <a:ea typeface="宋体" panose="02010600030101010101" pitchFamily="2" charset="-122"/>
              </a:rPr>
              <a:t>] ← </a:t>
            </a:r>
            <a:r>
              <a:rPr lang="en-US" altLang="zh-CN" sz="1800" i="1" kern="100" dirty="0" err="1">
                <a:effectLst/>
                <a:latin typeface="Times New Roman" panose="02020603050405020304" pitchFamily="18" charset="0"/>
                <a:ea typeface="宋体" panose="02010600030101010101" pitchFamily="2" charset="-122"/>
              </a:rPr>
              <a:t>elem</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9095223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多叉堆的下调操作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6.4 </a:t>
            </a:r>
            <a:r>
              <a:rPr lang="zh-CN" altLang="en-US" dirty="0"/>
              <a:t>多叉堆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r>
              <a:rPr lang="zh-CN" altLang="en-US" dirty="0"/>
              <a:t>同理，也可以扩展二叉堆的 </a:t>
            </a:r>
            <a:r>
              <a:rPr lang="en-US" altLang="zh-CN" dirty="0" err="1"/>
              <a:t>SiftDown</a:t>
            </a:r>
            <a:r>
              <a:rPr lang="en-US" altLang="zh-CN" dirty="0"/>
              <a:t> </a:t>
            </a:r>
            <a:r>
              <a:rPr lang="zh-CN" altLang="en-US" dirty="0"/>
              <a:t>操作，要注意向下比较时要看所有的子结点。</a:t>
            </a:r>
            <a:endParaRPr lang="en-CN" dirty="0"/>
          </a:p>
        </p:txBody>
      </p:sp>
      <p:sp>
        <p:nvSpPr>
          <p:cNvPr id="10" name="Rectangle 4">
            <a:extLst>
              <a:ext uri="{FF2B5EF4-FFF2-40B4-BE49-F238E27FC236}">
                <a16:creationId xmlns:a16="http://schemas.microsoft.com/office/drawing/2014/main" id="{A2298019-5B43-492A-936C-A923B5754A2D}"/>
              </a:ext>
            </a:extLst>
          </p:cNvPr>
          <p:cNvSpPr/>
          <p:nvPr/>
        </p:nvSpPr>
        <p:spPr>
          <a:xfrm>
            <a:off x="1440742" y="1836084"/>
            <a:ext cx="9310516" cy="4956230"/>
          </a:xfrm>
          <a:prstGeom prst="rect">
            <a:avLst/>
          </a:pr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indent="266700" algn="just"/>
            <a:r>
              <a:rPr lang="zh-CN" altLang="zh-CN" sz="1400" kern="100" dirty="0">
                <a:effectLst/>
                <a:latin typeface="Times New Roman" panose="02020603050405020304" pitchFamily="18" charset="0"/>
                <a:ea typeface="宋体" panose="02010600030101010101" pitchFamily="2" charset="-122"/>
              </a:rPr>
              <a:t>算法</a:t>
            </a:r>
            <a:r>
              <a:rPr lang="en-US" altLang="zh-CN" sz="1400" kern="100" dirty="0">
                <a:effectLst/>
                <a:latin typeface="Times New Roman" panose="02020603050405020304" pitchFamily="18" charset="0"/>
                <a:ea typeface="宋体" panose="02010600030101010101" pitchFamily="2" charset="-122"/>
              </a:rPr>
              <a:t>6-8</a:t>
            </a:r>
            <a:r>
              <a:rPr lang="zh-CN" altLang="zh-CN" sz="1400" kern="100" dirty="0">
                <a:effectLst/>
                <a:latin typeface="Times New Roman" panose="02020603050405020304" pitchFamily="18" charset="0"/>
                <a:ea typeface="宋体" panose="02010600030101010101" pitchFamily="2" charset="-122"/>
              </a:rPr>
              <a:t>：多叉堆的下调操作</a:t>
            </a:r>
            <a:r>
              <a:rPr lang="en-US" altLang="zh-CN" sz="1400" kern="100" dirty="0">
                <a:effectLst/>
                <a:latin typeface="Times New Roman" panose="02020603050405020304" pitchFamily="18" charset="0"/>
                <a:ea typeface="宋体" panose="02010600030101010101" pitchFamily="2" charset="-122"/>
              </a:rPr>
              <a:t> </a:t>
            </a:r>
            <a:r>
              <a:rPr lang="en-US" altLang="zh-CN" sz="1400" kern="100" dirty="0" err="1">
                <a:effectLst/>
                <a:latin typeface="Times New Roman" panose="02020603050405020304" pitchFamily="18" charset="0"/>
                <a:ea typeface="宋体" panose="02010600030101010101" pitchFamily="2" charset="-122"/>
              </a:rPr>
              <a:t>SiftDownD</a:t>
            </a:r>
            <a:r>
              <a:rPr lang="en-US" altLang="zh-CN" sz="1400" kern="100" dirty="0">
                <a:effectLst/>
                <a:latin typeface="Times New Roman" panose="02020603050405020304" pitchFamily="18" charset="0"/>
                <a:ea typeface="宋体" panose="02010600030101010101" pitchFamily="2" charset="-122"/>
              </a:rPr>
              <a:t>(</a:t>
            </a:r>
            <a:r>
              <a:rPr lang="en-US" altLang="zh-CN" sz="1400" i="1" kern="100" dirty="0">
                <a:effectLst/>
                <a:latin typeface="Times New Roman" panose="02020603050405020304" pitchFamily="18" charset="0"/>
                <a:ea typeface="宋体" panose="02010600030101010101" pitchFamily="2" charset="-122"/>
              </a:rPr>
              <a:t>h, d, i</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indent="266700" algn="just"/>
            <a:r>
              <a:rPr lang="zh-CN" altLang="zh-CN" sz="1400" kern="100" dirty="0">
                <a:effectLst/>
                <a:latin typeface="Times New Roman" panose="02020603050405020304" pitchFamily="18" charset="0"/>
                <a:ea typeface="宋体" panose="02010600030101010101" pitchFamily="2" charset="-122"/>
              </a:rPr>
              <a:t>输入：堆 </a:t>
            </a:r>
            <a:r>
              <a:rPr lang="en-US" altLang="zh-CN" sz="1400" i="1" kern="100" dirty="0">
                <a:effectLst/>
                <a:latin typeface="Times New Roman" panose="02020603050405020304" pitchFamily="18" charset="0"/>
                <a:ea typeface="宋体" panose="02010600030101010101" pitchFamily="2" charset="-122"/>
              </a:rPr>
              <a:t>h</a:t>
            </a:r>
            <a:r>
              <a:rPr lang="zh-CN" altLang="zh-CN" sz="1400" kern="100" dirty="0">
                <a:effectLst/>
                <a:latin typeface="Times New Roman" panose="02020603050405020304" pitchFamily="18" charset="0"/>
                <a:ea typeface="宋体" panose="02010600030101010101" pitchFamily="2" charset="-122"/>
              </a:rPr>
              <a:t>、堆的分叉数 </a:t>
            </a:r>
            <a:r>
              <a:rPr lang="en-US" altLang="zh-CN" sz="1400" i="1" kern="100" dirty="0">
                <a:effectLst/>
                <a:latin typeface="Times New Roman" panose="02020603050405020304" pitchFamily="18" charset="0"/>
                <a:ea typeface="宋体" panose="02010600030101010101" pitchFamily="2" charset="-122"/>
              </a:rPr>
              <a:t>d</a:t>
            </a:r>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和下调起始位置 </a:t>
            </a:r>
            <a:r>
              <a:rPr lang="en-US" altLang="zh-CN" sz="1400" i="1" kern="100" dirty="0">
                <a:effectLst/>
                <a:latin typeface="Times New Roman" panose="02020603050405020304" pitchFamily="18" charset="0"/>
                <a:ea typeface="宋体" panose="02010600030101010101" pitchFamily="2" charset="-122"/>
              </a:rPr>
              <a:t>i</a:t>
            </a:r>
            <a:endParaRPr lang="zh-CN" altLang="zh-CN" sz="1400" kern="100" dirty="0">
              <a:effectLst/>
              <a:latin typeface="Times New Roman" panose="02020603050405020304" pitchFamily="18" charset="0"/>
              <a:ea typeface="宋体" panose="02010600030101010101" pitchFamily="2" charset="-122"/>
            </a:endParaRPr>
          </a:p>
          <a:p>
            <a:pPr indent="266700" algn="just"/>
            <a:r>
              <a:rPr lang="zh-CN" altLang="zh-CN" sz="1400" kern="100" dirty="0">
                <a:effectLst/>
                <a:latin typeface="Times New Roman" panose="02020603050405020304" pitchFamily="18" charset="0"/>
                <a:ea typeface="宋体" panose="02010600030101010101" pitchFamily="2" charset="-122"/>
              </a:rPr>
              <a:t>输出：将堆 </a:t>
            </a:r>
            <a:r>
              <a:rPr lang="en-US" altLang="zh-CN" sz="1400" i="1" kern="100" dirty="0">
                <a:effectLst/>
                <a:latin typeface="Times New Roman" panose="02020603050405020304" pitchFamily="18" charset="0"/>
                <a:ea typeface="宋体" panose="02010600030101010101" pitchFamily="2" charset="-122"/>
              </a:rPr>
              <a:t>h</a:t>
            </a:r>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中的元素下调以满足堆性质</a:t>
            </a:r>
          </a:p>
          <a:p>
            <a:pPr marL="342900" lvl="0" indent="-342900" algn="l">
              <a:buFont typeface="+mj-lt"/>
              <a:buAutoNum type="arabicPeriod"/>
            </a:pPr>
            <a:r>
              <a:rPr lang="en-US" altLang="zh-CN" sz="1400" i="1" kern="100" dirty="0">
                <a:effectLst/>
                <a:latin typeface="Times New Roman" panose="02020603050405020304" pitchFamily="18" charset="0"/>
                <a:ea typeface="宋体" panose="02010600030101010101" pitchFamily="2" charset="-122"/>
              </a:rPr>
              <a:t>last </a:t>
            </a:r>
            <a:r>
              <a:rPr lang="en-US" altLang="zh-CN" sz="1400" kern="100" dirty="0">
                <a:effectLst/>
                <a:latin typeface="Times New Roman" panose="02020603050405020304" pitchFamily="18" charset="0"/>
                <a:ea typeface="宋体" panose="02010600030101010101" pitchFamily="2" charset="-122"/>
              </a:rPr>
              <a:t>← </a:t>
            </a:r>
            <a:r>
              <a:rPr lang="en-US" altLang="zh-CN" sz="1400" i="1" kern="100" dirty="0" err="1">
                <a:effectLst/>
                <a:latin typeface="Times New Roman" panose="02020603050405020304" pitchFamily="18" charset="0"/>
                <a:ea typeface="宋体" panose="02010600030101010101" pitchFamily="2" charset="-122"/>
              </a:rPr>
              <a:t>h.size</a:t>
            </a:r>
            <a:r>
              <a:rPr lang="en-US" altLang="zh-CN" sz="1400" kern="100" dirty="0">
                <a:effectLst/>
                <a:latin typeface="Times New Roman" panose="02020603050405020304" pitchFamily="18" charset="0"/>
                <a:ea typeface="宋体" panose="02010600030101010101" pitchFamily="2" charset="-122"/>
              </a:rPr>
              <a:t> - 1</a:t>
            </a:r>
            <a:r>
              <a:rPr lang="en-US" altLang="zh-CN" sz="1400" i="1" kern="100" dirty="0">
                <a:effectLst/>
                <a:latin typeface="Times New Roman" panose="02020603050405020304" pitchFamily="18" charset="0"/>
                <a:ea typeface="宋体" panose="02010600030101010101" pitchFamily="2" charset="-122"/>
              </a:rPr>
              <a:t>  </a:t>
            </a:r>
            <a:r>
              <a:rPr lang="en-US" altLang="zh-CN" sz="1400" kern="100" dirty="0">
                <a:effectLst/>
                <a:latin typeface="Times New Roman" panose="02020603050405020304" pitchFamily="18" charset="0"/>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这是最后一个元素的位置</a:t>
            </a:r>
          </a:p>
          <a:p>
            <a:pPr marL="342900" lvl="0" indent="-342900" algn="l">
              <a:buFont typeface="+mj-lt"/>
              <a:buAutoNum type="arabicPeriod"/>
            </a:pPr>
            <a:r>
              <a:rPr lang="en-US" altLang="zh-CN" sz="1400" i="1" kern="100" dirty="0" err="1">
                <a:effectLst/>
                <a:latin typeface="Times New Roman" panose="02020603050405020304" pitchFamily="18" charset="0"/>
                <a:ea typeface="宋体" panose="02010600030101010101" pitchFamily="2" charset="-122"/>
              </a:rPr>
              <a:t>elem</a:t>
            </a:r>
            <a:r>
              <a:rPr lang="en-US" altLang="zh-CN" sz="1400" kern="100" dirty="0">
                <a:effectLst/>
                <a:latin typeface="Times New Roman" panose="02020603050405020304" pitchFamily="18" charset="0"/>
                <a:ea typeface="宋体" panose="02010600030101010101" pitchFamily="2" charset="-122"/>
              </a:rPr>
              <a:t> ← </a:t>
            </a:r>
            <a:r>
              <a:rPr lang="en-US" altLang="zh-CN" sz="1400" i="1" kern="100" dirty="0" err="1">
                <a:effectLst/>
                <a:latin typeface="Times New Roman" panose="02020603050405020304" pitchFamily="18" charset="0"/>
                <a:ea typeface="宋体" panose="02010600030101010101" pitchFamily="2" charset="-122"/>
              </a:rPr>
              <a:t>h.data</a:t>
            </a:r>
            <a:r>
              <a:rPr lang="en-US" altLang="zh-CN" sz="1400" kern="100" dirty="0">
                <a:effectLst/>
                <a:latin typeface="Times New Roman" panose="02020603050405020304" pitchFamily="18" charset="0"/>
                <a:ea typeface="宋体" panose="02010600030101010101" pitchFamily="2" charset="-122"/>
              </a:rPr>
              <a:t>[</a:t>
            </a:r>
            <a:r>
              <a:rPr lang="en-US" altLang="zh-CN" sz="1400" i="1" kern="100" dirty="0">
                <a:effectLst/>
                <a:latin typeface="Times New Roman" panose="02020603050405020304" pitchFamily="18" charset="0"/>
                <a:ea typeface="宋体" panose="02010600030101010101" pitchFamily="2" charset="-122"/>
              </a:rPr>
              <a:t>i</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342900" lvl="0" indent="-342900" algn="l">
              <a:buFont typeface="+mj-lt"/>
              <a:buAutoNum type="arabicPeriod"/>
            </a:pPr>
            <a:r>
              <a:rPr lang="en-US" altLang="zh-CN" sz="1400" b="1" kern="100" dirty="0">
                <a:effectLst/>
                <a:latin typeface="Times New Roman" panose="02020603050405020304" pitchFamily="18" charset="0"/>
                <a:ea typeface="宋体" panose="02010600030101010101" pitchFamily="2" charset="-122"/>
              </a:rPr>
              <a:t>while true</a:t>
            </a:r>
            <a:r>
              <a:rPr lang="en-US" altLang="zh-CN" sz="1400" kern="100" dirty="0">
                <a:effectLst/>
                <a:latin typeface="Times New Roman" panose="02020603050405020304" pitchFamily="18" charset="0"/>
                <a:ea typeface="宋体" panose="02010600030101010101" pitchFamily="2" charset="-122"/>
              </a:rPr>
              <a:t> </a:t>
            </a:r>
            <a:r>
              <a:rPr lang="en-US" altLang="zh-CN" sz="1400" b="1" kern="100" dirty="0">
                <a:effectLst/>
                <a:latin typeface="Times New Roman" panose="02020603050405020304" pitchFamily="18" charset="0"/>
                <a:ea typeface="宋体" panose="02010600030101010101" pitchFamily="2" charset="-122"/>
              </a:rPr>
              <a:t>do</a:t>
            </a:r>
            <a:endParaRPr lang="zh-CN" altLang="zh-CN" sz="1400" kern="100" dirty="0">
              <a:effectLst/>
              <a:latin typeface="Times New Roman" panose="02020603050405020304" pitchFamily="18" charset="0"/>
              <a:ea typeface="宋体" panose="02010600030101010101" pitchFamily="2" charset="-122"/>
            </a:endParaRPr>
          </a:p>
          <a:p>
            <a:pPr marL="342900" lvl="0" indent="-342900" algn="l">
              <a:buFont typeface="+mj-lt"/>
              <a:buAutoNum type="arabicPeriod"/>
            </a:pPr>
            <a:r>
              <a:rPr lang="en-US" altLang="zh-CN" sz="1400" kern="100" dirty="0">
                <a:effectLst/>
                <a:latin typeface="Times New Roman" panose="02020603050405020304" pitchFamily="18" charset="0"/>
                <a:ea typeface="宋体" panose="02010600030101010101" pitchFamily="2" charset="-122"/>
              </a:rPr>
              <a:t>|  </a:t>
            </a:r>
            <a:r>
              <a:rPr lang="en-US" altLang="zh-CN" sz="1400" i="1" kern="100" dirty="0">
                <a:effectLst/>
                <a:latin typeface="Times New Roman" panose="02020603050405020304" pitchFamily="18" charset="0"/>
                <a:ea typeface="宋体" panose="02010600030101010101" pitchFamily="2" charset="-122"/>
              </a:rPr>
              <a:t>child</a:t>
            </a:r>
            <a:r>
              <a:rPr lang="en-US" altLang="zh-CN" sz="1400" kern="100" dirty="0">
                <a:effectLst/>
                <a:latin typeface="Times New Roman" panose="02020603050405020304" pitchFamily="18" charset="0"/>
                <a:ea typeface="宋体" panose="02010600030101010101" pitchFamily="2" charset="-122"/>
              </a:rPr>
              <a:t> ← </a:t>
            </a:r>
            <a:r>
              <a:rPr lang="en-US" altLang="zh-CN" sz="1400" i="1" kern="100" dirty="0">
                <a:effectLst/>
                <a:latin typeface="Times New Roman" panose="02020603050405020304" pitchFamily="18" charset="0"/>
                <a:ea typeface="宋体" panose="02010600030101010101" pitchFamily="2" charset="-122"/>
              </a:rPr>
              <a:t>i</a:t>
            </a:r>
            <a:r>
              <a:rPr lang="en-US" altLang="zh-CN" sz="1400" kern="100" dirty="0">
                <a:effectLst/>
                <a:latin typeface="Times New Roman" panose="02020603050405020304" pitchFamily="18" charset="0"/>
                <a:ea typeface="宋体" panose="02010600030101010101" pitchFamily="2" charset="-122"/>
              </a:rPr>
              <a:t> </a:t>
            </a:r>
            <a:endParaRPr lang="zh-CN" altLang="zh-CN" sz="1400" kern="100" dirty="0">
              <a:effectLst/>
              <a:latin typeface="Times New Roman" panose="02020603050405020304" pitchFamily="18" charset="0"/>
              <a:ea typeface="宋体" panose="02010600030101010101" pitchFamily="2" charset="-122"/>
            </a:endParaRPr>
          </a:p>
          <a:p>
            <a:pPr marL="342900" lvl="0" indent="-342900" algn="l">
              <a:buFont typeface="+mj-lt"/>
              <a:buAutoNum type="arabicPeriod"/>
            </a:pPr>
            <a:r>
              <a:rPr lang="en-US" altLang="zh-CN" sz="1400" kern="100" dirty="0">
                <a:effectLst/>
                <a:latin typeface="Times New Roman" panose="02020603050405020304" pitchFamily="18" charset="0"/>
                <a:ea typeface="宋体" panose="02010600030101010101" pitchFamily="2" charset="-122"/>
              </a:rPr>
              <a:t>|  </a:t>
            </a:r>
            <a:r>
              <a:rPr lang="en-US" altLang="zh-CN" sz="1400" b="1" kern="100" dirty="0">
                <a:effectLst/>
                <a:latin typeface="Times New Roman" panose="02020603050405020304" pitchFamily="18" charset="0"/>
                <a:ea typeface="宋体" panose="02010600030101010101" pitchFamily="2" charset="-122"/>
              </a:rPr>
              <a:t>for</a:t>
            </a:r>
            <a:r>
              <a:rPr lang="en-US" altLang="zh-CN" sz="1400" kern="100" dirty="0">
                <a:effectLst/>
                <a:latin typeface="Times New Roman" panose="02020603050405020304" pitchFamily="18" charset="0"/>
                <a:ea typeface="宋体" panose="02010600030101010101" pitchFamily="2" charset="-122"/>
              </a:rPr>
              <a:t> </a:t>
            </a:r>
            <a:r>
              <a:rPr lang="en-US" altLang="zh-CN" sz="1400" i="1" kern="100" dirty="0">
                <a:effectLst/>
                <a:latin typeface="Times New Roman" panose="02020603050405020304" pitchFamily="18" charset="0"/>
                <a:ea typeface="宋体" panose="02010600030101010101" pitchFamily="2" charset="-122"/>
              </a:rPr>
              <a:t>k</a:t>
            </a:r>
            <a:r>
              <a:rPr lang="en-US" altLang="zh-CN" sz="1400" kern="100" dirty="0">
                <a:effectLst/>
                <a:latin typeface="Times New Roman" panose="02020603050405020304" pitchFamily="18" charset="0"/>
                <a:ea typeface="宋体" panose="02010600030101010101" pitchFamily="2" charset="-122"/>
              </a:rPr>
              <a:t> ← 1 </a:t>
            </a:r>
            <a:r>
              <a:rPr lang="en-US" altLang="zh-CN" sz="1400" b="1" kern="100" dirty="0">
                <a:effectLst/>
                <a:latin typeface="Times New Roman" panose="02020603050405020304" pitchFamily="18" charset="0"/>
                <a:ea typeface="宋体" panose="02010600030101010101" pitchFamily="2" charset="-122"/>
              </a:rPr>
              <a:t>to </a:t>
            </a:r>
            <a:r>
              <a:rPr lang="en-US" altLang="zh-CN" sz="1400" i="1" kern="100" dirty="0">
                <a:effectLst/>
                <a:latin typeface="Times New Roman" panose="02020603050405020304" pitchFamily="18" charset="0"/>
                <a:ea typeface="宋体" panose="02010600030101010101" pitchFamily="2" charset="-122"/>
              </a:rPr>
              <a:t>d</a:t>
            </a:r>
            <a:r>
              <a:rPr lang="en-US" altLang="zh-CN" sz="1400" kern="100" dirty="0">
                <a:effectLst/>
                <a:latin typeface="Times New Roman" panose="02020603050405020304" pitchFamily="18" charset="0"/>
                <a:ea typeface="宋体" panose="02010600030101010101" pitchFamily="2" charset="-122"/>
              </a:rPr>
              <a:t> </a:t>
            </a:r>
            <a:r>
              <a:rPr lang="en-US" altLang="zh-CN" sz="1400" b="1" kern="100" dirty="0">
                <a:effectLst/>
                <a:latin typeface="Times New Roman" panose="02020603050405020304" pitchFamily="18" charset="0"/>
                <a:ea typeface="宋体" panose="02010600030101010101" pitchFamily="2" charset="-122"/>
              </a:rPr>
              <a:t>do  </a:t>
            </a:r>
            <a:r>
              <a:rPr lang="en-US" altLang="zh-CN" sz="1400" kern="100" dirty="0">
                <a:effectLst/>
                <a:latin typeface="Times New Roman" panose="02020603050405020304" pitchFamily="18" charset="0"/>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找所有孩子中最小的</a:t>
            </a:r>
          </a:p>
          <a:p>
            <a:pPr marL="342900" lvl="0" indent="-342900" algn="l">
              <a:buFont typeface="+mj-lt"/>
              <a:buAutoNum type="arabicPeriod"/>
            </a:pPr>
            <a:r>
              <a:rPr lang="en-US" altLang="zh-CN" sz="1400" kern="100" dirty="0">
                <a:effectLst/>
                <a:latin typeface="Times New Roman" panose="02020603050405020304" pitchFamily="18" charset="0"/>
                <a:ea typeface="宋体" panose="02010600030101010101" pitchFamily="2" charset="-122"/>
              </a:rPr>
              <a:t>|  |  </a:t>
            </a:r>
            <a:r>
              <a:rPr lang="en-US" altLang="zh-CN" sz="1400" b="1" kern="100" dirty="0">
                <a:effectLst/>
                <a:latin typeface="Times New Roman" panose="02020603050405020304" pitchFamily="18" charset="0"/>
                <a:ea typeface="宋体" panose="02010600030101010101" pitchFamily="2" charset="-122"/>
              </a:rPr>
              <a:t>if</a:t>
            </a:r>
            <a:r>
              <a:rPr lang="en-US" altLang="zh-CN" sz="1400" kern="100" dirty="0">
                <a:effectLst/>
                <a:latin typeface="Times New Roman" panose="02020603050405020304" pitchFamily="18" charset="0"/>
                <a:ea typeface="宋体" panose="02010600030101010101" pitchFamily="2" charset="-122"/>
              </a:rPr>
              <a:t> </a:t>
            </a:r>
            <a:r>
              <a:rPr lang="en-US" altLang="zh-CN" sz="1400" i="1" kern="100" dirty="0" err="1">
                <a:effectLst/>
                <a:latin typeface="Times New Roman" panose="02020603050405020304" pitchFamily="18" charset="0"/>
                <a:ea typeface="宋体" panose="02010600030101010101" pitchFamily="2" charset="-122"/>
              </a:rPr>
              <a:t>d×i+k</a:t>
            </a:r>
            <a:r>
              <a:rPr lang="en-US" altLang="zh-CN" sz="1400" i="1" kern="100" dirty="0">
                <a:effectLst/>
                <a:latin typeface="Times New Roman" panose="02020603050405020304" pitchFamily="18" charset="0"/>
                <a:ea typeface="宋体" panose="02010600030101010101" pitchFamily="2" charset="-122"/>
              </a:rPr>
              <a:t> ≤ last</a:t>
            </a:r>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且</a:t>
            </a:r>
            <a:r>
              <a:rPr lang="en-US" altLang="zh-CN" sz="1400" i="1" kern="100" dirty="0" err="1">
                <a:effectLst/>
                <a:latin typeface="Times New Roman" panose="02020603050405020304" pitchFamily="18" charset="0"/>
                <a:ea typeface="宋体" panose="02010600030101010101" pitchFamily="2" charset="-122"/>
              </a:rPr>
              <a:t>h.data</a:t>
            </a:r>
            <a:r>
              <a:rPr lang="en-US" altLang="zh-CN" sz="1400" kern="100" dirty="0">
                <a:effectLst/>
                <a:latin typeface="Times New Roman" panose="02020603050405020304" pitchFamily="18" charset="0"/>
                <a:ea typeface="宋体" panose="02010600030101010101" pitchFamily="2" charset="-122"/>
              </a:rPr>
              <a:t>[</a:t>
            </a:r>
            <a:r>
              <a:rPr lang="en-US" altLang="zh-CN" sz="1400" i="1" kern="100" dirty="0" err="1">
                <a:effectLst/>
                <a:latin typeface="Times New Roman" panose="02020603050405020304" pitchFamily="18" charset="0"/>
                <a:ea typeface="宋体" panose="02010600030101010101" pitchFamily="2" charset="-122"/>
              </a:rPr>
              <a:t>d×i+k</a:t>
            </a:r>
            <a:r>
              <a:rPr lang="en-US" altLang="zh-CN" sz="1400" kern="100" dirty="0">
                <a:effectLst/>
                <a:latin typeface="Times New Roman" panose="02020603050405020304" pitchFamily="18" charset="0"/>
                <a:ea typeface="宋体" panose="02010600030101010101" pitchFamily="2" charset="-122"/>
              </a:rPr>
              <a:t>]&lt;</a:t>
            </a:r>
            <a:r>
              <a:rPr lang="en-US" altLang="zh-CN" sz="1400" i="1" kern="100" dirty="0" err="1">
                <a:effectLst/>
                <a:latin typeface="Times New Roman" panose="02020603050405020304" pitchFamily="18" charset="0"/>
                <a:ea typeface="宋体" panose="02010600030101010101" pitchFamily="2" charset="-122"/>
              </a:rPr>
              <a:t>h.data</a:t>
            </a:r>
            <a:r>
              <a:rPr lang="en-US" altLang="zh-CN" sz="1400" kern="100" dirty="0">
                <a:effectLst/>
                <a:latin typeface="Times New Roman" panose="02020603050405020304" pitchFamily="18" charset="0"/>
                <a:ea typeface="宋体" panose="02010600030101010101" pitchFamily="2" charset="-122"/>
              </a:rPr>
              <a:t>[</a:t>
            </a:r>
            <a:r>
              <a:rPr lang="en-US" altLang="zh-CN" sz="1400" i="1" kern="100" dirty="0">
                <a:effectLst/>
                <a:latin typeface="Times New Roman" panose="02020603050405020304" pitchFamily="18" charset="0"/>
                <a:ea typeface="宋体" panose="02010600030101010101" pitchFamily="2" charset="-122"/>
              </a:rPr>
              <a:t>child</a:t>
            </a:r>
            <a:r>
              <a:rPr lang="en-US" altLang="zh-CN" sz="1400" kern="100" dirty="0">
                <a:effectLst/>
                <a:latin typeface="Times New Roman" panose="02020603050405020304" pitchFamily="18" charset="0"/>
                <a:ea typeface="宋体" panose="02010600030101010101" pitchFamily="2" charset="-122"/>
              </a:rPr>
              <a:t>] </a:t>
            </a:r>
            <a:r>
              <a:rPr lang="en-US" altLang="zh-CN" sz="1400" b="1" kern="100" dirty="0">
                <a:effectLst/>
                <a:latin typeface="Times New Roman" panose="02020603050405020304" pitchFamily="18" charset="0"/>
                <a:ea typeface="宋体" panose="02010600030101010101" pitchFamily="2" charset="-122"/>
              </a:rPr>
              <a:t>then</a:t>
            </a:r>
            <a:endParaRPr lang="zh-CN" altLang="zh-CN" sz="1400" kern="100" dirty="0">
              <a:effectLst/>
              <a:latin typeface="Times New Roman" panose="02020603050405020304" pitchFamily="18" charset="0"/>
              <a:ea typeface="宋体" panose="02010600030101010101" pitchFamily="2" charset="-122"/>
            </a:endParaRPr>
          </a:p>
          <a:p>
            <a:pPr marL="342900" lvl="0" indent="-342900" algn="l">
              <a:buFont typeface="+mj-lt"/>
              <a:buAutoNum type="arabicPeriod"/>
            </a:pPr>
            <a:r>
              <a:rPr lang="en-US" altLang="zh-CN" sz="1400" kern="100" dirty="0">
                <a:effectLst/>
                <a:latin typeface="Times New Roman" panose="02020603050405020304" pitchFamily="18" charset="0"/>
                <a:ea typeface="宋体" panose="02010600030101010101" pitchFamily="2" charset="-122"/>
              </a:rPr>
              <a:t>|  |  |  </a:t>
            </a:r>
            <a:r>
              <a:rPr lang="en-US" altLang="zh-CN" sz="1400" i="1" kern="100" dirty="0">
                <a:effectLst/>
                <a:latin typeface="Times New Roman" panose="02020603050405020304" pitchFamily="18" charset="0"/>
                <a:ea typeface="宋体" panose="02010600030101010101" pitchFamily="2" charset="-122"/>
              </a:rPr>
              <a:t>child ← </a:t>
            </a:r>
            <a:r>
              <a:rPr lang="en-US" altLang="zh-CN" sz="1400" i="1" kern="100" dirty="0" err="1">
                <a:effectLst/>
                <a:latin typeface="Times New Roman" panose="02020603050405020304" pitchFamily="18" charset="0"/>
                <a:ea typeface="宋体" panose="02010600030101010101" pitchFamily="2" charset="-122"/>
              </a:rPr>
              <a:t>d×i+k</a:t>
            </a:r>
            <a:r>
              <a:rPr lang="en-US" altLang="zh-CN" sz="1400" kern="100" dirty="0">
                <a:effectLst/>
                <a:latin typeface="Times New Roman" panose="02020603050405020304" pitchFamily="18" charset="0"/>
                <a:ea typeface="宋体" panose="02010600030101010101" pitchFamily="2" charset="-122"/>
              </a:rPr>
              <a:t>  //</a:t>
            </a:r>
            <a:r>
              <a:rPr lang="en-US" altLang="zh-CN" sz="1400" i="1" kern="100" dirty="0">
                <a:effectLst/>
                <a:latin typeface="Times New Roman" panose="02020603050405020304" pitchFamily="18" charset="0"/>
                <a:ea typeface="宋体" panose="02010600030101010101" pitchFamily="2" charset="-122"/>
              </a:rPr>
              <a:t>child</a:t>
            </a:r>
            <a:r>
              <a:rPr lang="zh-CN" altLang="zh-CN" sz="1400" kern="100" dirty="0">
                <a:effectLst/>
                <a:latin typeface="Times New Roman" panose="02020603050405020304" pitchFamily="18" charset="0"/>
                <a:ea typeface="宋体" panose="02010600030101010101" pitchFamily="2" charset="-122"/>
              </a:rPr>
              <a:t>更新为更小的孩子的位置</a:t>
            </a:r>
          </a:p>
          <a:p>
            <a:pPr marL="342900" lvl="0" indent="-342900" algn="l">
              <a:buFont typeface="+mj-lt"/>
              <a:buAutoNum type="arabicPeriod"/>
            </a:pPr>
            <a:r>
              <a:rPr lang="en-US" altLang="zh-CN" sz="1400" kern="100" dirty="0">
                <a:effectLst/>
                <a:latin typeface="Times New Roman" panose="02020603050405020304" pitchFamily="18" charset="0"/>
                <a:ea typeface="宋体" panose="02010600030101010101" pitchFamily="2" charset="-122"/>
              </a:rPr>
              <a:t>|  |  </a:t>
            </a:r>
            <a:r>
              <a:rPr lang="en-US" altLang="zh-CN" sz="1400" b="1" kern="100" dirty="0">
                <a:effectLst/>
                <a:latin typeface="Times New Roman" panose="02020603050405020304" pitchFamily="18" charset="0"/>
                <a:ea typeface="宋体" panose="02010600030101010101" pitchFamily="2" charset="-122"/>
              </a:rPr>
              <a:t>end</a:t>
            </a:r>
            <a:endParaRPr lang="zh-CN" altLang="zh-CN" sz="1400" kern="100" dirty="0">
              <a:effectLst/>
              <a:latin typeface="Times New Roman" panose="02020603050405020304" pitchFamily="18" charset="0"/>
              <a:ea typeface="宋体" panose="02010600030101010101" pitchFamily="2" charset="-122"/>
            </a:endParaRPr>
          </a:p>
          <a:p>
            <a:pPr marL="342900" lvl="0" indent="-342900" algn="l">
              <a:buFont typeface="+mj-lt"/>
              <a:buAutoNum type="arabicPeriod"/>
            </a:pPr>
            <a:r>
              <a:rPr lang="en-US" altLang="zh-CN" sz="1400" kern="100" dirty="0">
                <a:effectLst/>
                <a:latin typeface="Times New Roman" panose="02020603050405020304" pitchFamily="18" charset="0"/>
                <a:ea typeface="宋体" panose="02010600030101010101" pitchFamily="2" charset="-122"/>
              </a:rPr>
              <a:t>|  </a:t>
            </a:r>
            <a:r>
              <a:rPr lang="en-US" altLang="zh-CN" sz="1400" b="1" kern="100" dirty="0">
                <a:effectLst/>
                <a:latin typeface="Times New Roman" panose="02020603050405020304" pitchFamily="18" charset="0"/>
                <a:ea typeface="宋体" panose="02010600030101010101" pitchFamily="2" charset="-122"/>
              </a:rPr>
              <a:t>end</a:t>
            </a:r>
            <a:endParaRPr lang="zh-CN" altLang="zh-CN" sz="1400" kern="100" dirty="0">
              <a:effectLst/>
              <a:latin typeface="Times New Roman" panose="02020603050405020304" pitchFamily="18" charset="0"/>
              <a:ea typeface="宋体" panose="02010600030101010101" pitchFamily="2" charset="-122"/>
            </a:endParaRPr>
          </a:p>
          <a:p>
            <a:pPr marL="342900" lvl="0" indent="-342900" algn="l">
              <a:buFont typeface="+mj-lt"/>
              <a:buAutoNum type="arabicPeriod"/>
            </a:pPr>
            <a:r>
              <a:rPr lang="en-US" altLang="zh-CN" sz="1400" kern="100" dirty="0">
                <a:effectLst/>
                <a:latin typeface="Times New Roman" panose="02020603050405020304" pitchFamily="18" charset="0"/>
                <a:ea typeface="宋体" panose="02010600030101010101" pitchFamily="2" charset="-122"/>
              </a:rPr>
              <a:t>|  </a:t>
            </a:r>
            <a:r>
              <a:rPr lang="en-US" altLang="zh-CN" sz="1400" b="1" kern="100" dirty="0">
                <a:effectLst/>
                <a:latin typeface="Times New Roman" panose="02020603050405020304" pitchFamily="18" charset="0"/>
                <a:ea typeface="宋体" panose="02010600030101010101" pitchFamily="2" charset="-122"/>
              </a:rPr>
              <a:t>if </a:t>
            </a:r>
            <a:r>
              <a:rPr lang="en-US" altLang="zh-CN" sz="1400" i="1" kern="100" dirty="0">
                <a:effectLst/>
                <a:latin typeface="Times New Roman" panose="02020603050405020304" pitchFamily="18" charset="0"/>
                <a:ea typeface="宋体" panose="02010600030101010101" pitchFamily="2" charset="-122"/>
              </a:rPr>
              <a:t>child = i</a:t>
            </a:r>
            <a:r>
              <a:rPr lang="en-US" altLang="zh-CN" sz="1400" kern="100" dirty="0">
                <a:effectLst/>
                <a:latin typeface="Times New Roman" panose="02020603050405020304" pitchFamily="18" charset="0"/>
                <a:ea typeface="宋体" panose="02010600030101010101" pitchFamily="2" charset="-122"/>
              </a:rPr>
              <a:t> </a:t>
            </a:r>
            <a:r>
              <a:rPr lang="en-US" altLang="zh-CN" sz="1400" b="1" kern="100" dirty="0">
                <a:effectLst/>
                <a:latin typeface="Times New Roman" panose="02020603050405020304" pitchFamily="18" charset="0"/>
                <a:ea typeface="宋体" panose="02010600030101010101" pitchFamily="2" charset="-122"/>
              </a:rPr>
              <a:t>then  </a:t>
            </a:r>
            <a:r>
              <a:rPr lang="en-US" altLang="zh-CN" sz="1400" kern="100" dirty="0">
                <a:effectLst/>
                <a:latin typeface="Times New Roman" panose="02020603050405020304" pitchFamily="18" charset="0"/>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前面</a:t>
            </a:r>
            <a:r>
              <a:rPr lang="en-US" altLang="zh-CN" sz="1400" b="1" kern="100" dirty="0">
                <a:effectLst/>
                <a:latin typeface="Times New Roman" panose="02020603050405020304" pitchFamily="18" charset="0"/>
                <a:ea typeface="宋体" panose="02010600030101010101" pitchFamily="2" charset="-122"/>
              </a:rPr>
              <a:t>for</a:t>
            </a:r>
            <a:r>
              <a:rPr lang="zh-CN" altLang="zh-CN" sz="1400" kern="100" dirty="0">
                <a:effectLst/>
                <a:latin typeface="Times New Roman" panose="02020603050405020304" pitchFamily="18" charset="0"/>
                <a:ea typeface="宋体" panose="02010600030101010101" pitchFamily="2" charset="-122"/>
              </a:rPr>
              <a:t>循环未执行，</a:t>
            </a:r>
            <a:r>
              <a:rPr lang="en-US" altLang="zh-CN" sz="1400" i="1" kern="100" dirty="0">
                <a:effectLst/>
                <a:latin typeface="Times New Roman" panose="02020603050405020304" pitchFamily="18" charset="0"/>
                <a:ea typeface="宋体" panose="02010600030101010101" pitchFamily="2" charset="-122"/>
              </a:rPr>
              <a:t>i</a:t>
            </a:r>
            <a:r>
              <a:rPr lang="zh-CN" altLang="zh-CN" sz="1400" kern="100" dirty="0">
                <a:effectLst/>
                <a:latin typeface="Times New Roman" panose="02020603050405020304" pitchFamily="18" charset="0"/>
                <a:ea typeface="宋体" panose="02010600030101010101" pitchFamily="2" charset="-122"/>
              </a:rPr>
              <a:t>是叶结点</a:t>
            </a:r>
          </a:p>
          <a:p>
            <a:pPr marL="342900" lvl="0" indent="-342900" algn="l">
              <a:buFont typeface="+mj-lt"/>
              <a:buAutoNum type="arabicPeriod"/>
            </a:pPr>
            <a:r>
              <a:rPr lang="en-US" altLang="zh-CN" sz="1400" kern="100" dirty="0">
                <a:effectLst/>
                <a:latin typeface="Times New Roman" panose="02020603050405020304" pitchFamily="18" charset="0"/>
                <a:ea typeface="宋体" panose="02010600030101010101" pitchFamily="2" charset="-122"/>
              </a:rPr>
              <a:t>|  |  </a:t>
            </a:r>
            <a:r>
              <a:rPr lang="en-US" altLang="zh-CN" sz="1400" b="1" kern="100" dirty="0">
                <a:effectLst/>
                <a:latin typeface="Times New Roman" panose="02020603050405020304" pitchFamily="18" charset="0"/>
                <a:ea typeface="宋体" panose="02010600030101010101" pitchFamily="2" charset="-122"/>
              </a:rPr>
              <a:t>break  </a:t>
            </a:r>
            <a:r>
              <a:rPr lang="en-US" altLang="zh-CN" sz="1400" kern="100" dirty="0">
                <a:effectLst/>
                <a:latin typeface="Times New Roman" panose="02020603050405020304" pitchFamily="18" charset="0"/>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已经调整到底，跳出循环</a:t>
            </a:r>
          </a:p>
          <a:p>
            <a:pPr marL="342900" lvl="0" indent="-342900" algn="l">
              <a:buFont typeface="+mj-lt"/>
              <a:buAutoNum type="arabicPeriod"/>
            </a:pPr>
            <a:r>
              <a:rPr lang="en-US" altLang="zh-CN" sz="1400" kern="100" dirty="0">
                <a:effectLst/>
                <a:latin typeface="Times New Roman" panose="02020603050405020304" pitchFamily="18" charset="0"/>
                <a:ea typeface="宋体" panose="02010600030101010101" pitchFamily="2" charset="-122"/>
              </a:rPr>
              <a:t>|  </a:t>
            </a:r>
            <a:r>
              <a:rPr lang="en-US" altLang="zh-CN" sz="1400" b="1" kern="100" dirty="0">
                <a:effectLst/>
                <a:latin typeface="Times New Roman" panose="02020603050405020304" pitchFamily="18" charset="0"/>
                <a:ea typeface="宋体" panose="02010600030101010101" pitchFamily="2" charset="-122"/>
              </a:rPr>
              <a:t>end</a:t>
            </a:r>
            <a:endParaRPr lang="zh-CN" altLang="zh-CN" sz="1400" kern="100" dirty="0">
              <a:effectLst/>
              <a:latin typeface="Times New Roman" panose="02020603050405020304" pitchFamily="18" charset="0"/>
              <a:ea typeface="宋体" panose="02010600030101010101" pitchFamily="2" charset="-122"/>
            </a:endParaRPr>
          </a:p>
          <a:p>
            <a:pPr marL="342900" lvl="0" indent="-342900" algn="l">
              <a:buFont typeface="+mj-lt"/>
              <a:buAutoNum type="arabicPeriod"/>
            </a:pPr>
            <a:r>
              <a:rPr lang="en-US" altLang="zh-CN" sz="1400" kern="100" dirty="0">
                <a:effectLst/>
                <a:latin typeface="Times New Roman" panose="02020603050405020304" pitchFamily="18" charset="0"/>
                <a:ea typeface="宋体" panose="02010600030101010101" pitchFamily="2" charset="-122"/>
              </a:rPr>
              <a:t>|  </a:t>
            </a:r>
            <a:r>
              <a:rPr lang="en-US" altLang="zh-CN" sz="1400" b="1" kern="100" dirty="0">
                <a:effectLst/>
                <a:latin typeface="Times New Roman" panose="02020603050405020304" pitchFamily="18" charset="0"/>
                <a:ea typeface="宋体" panose="02010600030101010101" pitchFamily="2" charset="-122"/>
              </a:rPr>
              <a:t>if</a:t>
            </a:r>
            <a:r>
              <a:rPr lang="en-US" altLang="zh-CN" sz="1400" kern="100" dirty="0">
                <a:effectLst/>
                <a:latin typeface="Times New Roman" panose="02020603050405020304" pitchFamily="18" charset="0"/>
                <a:ea typeface="宋体" panose="02010600030101010101" pitchFamily="2" charset="-122"/>
              </a:rPr>
              <a:t> </a:t>
            </a:r>
            <a:r>
              <a:rPr lang="en-US" altLang="zh-CN" sz="1400" i="1" kern="100" dirty="0" err="1">
                <a:effectLst/>
                <a:latin typeface="Times New Roman" panose="02020603050405020304" pitchFamily="18" charset="0"/>
                <a:ea typeface="宋体" panose="02010600030101010101" pitchFamily="2" charset="-122"/>
              </a:rPr>
              <a:t>h.data</a:t>
            </a:r>
            <a:r>
              <a:rPr lang="en-US" altLang="zh-CN" sz="1400" kern="100" dirty="0">
                <a:effectLst/>
                <a:latin typeface="Times New Roman" panose="02020603050405020304" pitchFamily="18" charset="0"/>
                <a:ea typeface="宋体" panose="02010600030101010101" pitchFamily="2" charset="-122"/>
              </a:rPr>
              <a:t>[</a:t>
            </a:r>
            <a:r>
              <a:rPr lang="en-US" altLang="zh-CN" sz="1400" i="1" kern="100" dirty="0">
                <a:effectLst/>
                <a:latin typeface="Times New Roman" panose="02020603050405020304" pitchFamily="18" charset="0"/>
                <a:ea typeface="宋体" panose="02010600030101010101" pitchFamily="2" charset="-122"/>
              </a:rPr>
              <a:t>child</a:t>
            </a:r>
            <a:r>
              <a:rPr lang="en-US" altLang="zh-CN" sz="1400" kern="100" dirty="0">
                <a:effectLst/>
                <a:latin typeface="Times New Roman" panose="02020603050405020304" pitchFamily="18" charset="0"/>
                <a:ea typeface="宋体" panose="02010600030101010101" pitchFamily="2" charset="-122"/>
              </a:rPr>
              <a:t>]&lt;</a:t>
            </a:r>
            <a:r>
              <a:rPr lang="en-US" altLang="zh-CN" sz="1400" i="1" kern="100" dirty="0" err="1">
                <a:effectLst/>
                <a:latin typeface="Times New Roman" panose="02020603050405020304" pitchFamily="18" charset="0"/>
                <a:ea typeface="宋体" panose="02010600030101010101" pitchFamily="2" charset="-122"/>
              </a:rPr>
              <a:t>elem</a:t>
            </a:r>
            <a:r>
              <a:rPr lang="en-US" altLang="zh-CN" sz="1400" kern="100" dirty="0">
                <a:effectLst/>
                <a:latin typeface="Times New Roman" panose="02020603050405020304" pitchFamily="18" charset="0"/>
                <a:ea typeface="宋体" panose="02010600030101010101" pitchFamily="2" charset="-122"/>
              </a:rPr>
              <a:t> </a:t>
            </a:r>
            <a:r>
              <a:rPr lang="en-US" altLang="zh-CN" sz="1400" b="1" kern="100" dirty="0">
                <a:effectLst/>
                <a:latin typeface="Times New Roman" panose="02020603050405020304" pitchFamily="18" charset="0"/>
                <a:ea typeface="宋体" panose="02010600030101010101" pitchFamily="2" charset="-122"/>
              </a:rPr>
              <a:t>then  //</a:t>
            </a:r>
            <a:r>
              <a:rPr lang="zh-CN" altLang="zh-CN" sz="1400" kern="100" dirty="0">
                <a:effectLst/>
                <a:latin typeface="Times New Roman" panose="02020603050405020304" pitchFamily="18" charset="0"/>
                <a:ea typeface="宋体" panose="02010600030101010101" pitchFamily="2" charset="-122"/>
              </a:rPr>
              <a:t>若最小的孩子比</a:t>
            </a:r>
            <a:r>
              <a:rPr lang="en-US" altLang="zh-CN" sz="1400" i="1" kern="100" dirty="0" err="1">
                <a:effectLst/>
                <a:latin typeface="Times New Roman" panose="02020603050405020304" pitchFamily="18" charset="0"/>
                <a:ea typeface="宋体" panose="02010600030101010101" pitchFamily="2" charset="-122"/>
              </a:rPr>
              <a:t>elem</a:t>
            </a:r>
            <a:r>
              <a:rPr lang="zh-CN" altLang="zh-CN" sz="1400" kern="100" dirty="0">
                <a:effectLst/>
                <a:latin typeface="Times New Roman" panose="02020603050405020304" pitchFamily="18" charset="0"/>
                <a:ea typeface="宋体" panose="02010600030101010101" pitchFamily="2" charset="-122"/>
              </a:rPr>
              <a:t>小</a:t>
            </a:r>
          </a:p>
          <a:p>
            <a:pPr marL="342900" lvl="0" indent="-342900" algn="l">
              <a:buFont typeface="+mj-lt"/>
              <a:buAutoNum type="arabicPeriod"/>
            </a:pPr>
            <a:r>
              <a:rPr lang="en-US" altLang="zh-CN" sz="1400" kern="100" dirty="0">
                <a:effectLst/>
                <a:latin typeface="Times New Roman" panose="02020603050405020304" pitchFamily="18" charset="0"/>
                <a:ea typeface="宋体" panose="02010600030101010101" pitchFamily="2" charset="-122"/>
              </a:rPr>
              <a:t>|  |  </a:t>
            </a:r>
            <a:r>
              <a:rPr lang="en-US" altLang="zh-CN" sz="1400" i="1" kern="100" dirty="0" err="1">
                <a:effectLst/>
                <a:latin typeface="Times New Roman" panose="02020603050405020304" pitchFamily="18" charset="0"/>
                <a:ea typeface="宋体" panose="02010600030101010101" pitchFamily="2" charset="-122"/>
              </a:rPr>
              <a:t>h.data</a:t>
            </a:r>
            <a:r>
              <a:rPr lang="en-US" altLang="zh-CN" sz="1400" kern="100" dirty="0">
                <a:effectLst/>
                <a:latin typeface="Times New Roman" panose="02020603050405020304" pitchFamily="18" charset="0"/>
                <a:ea typeface="宋体" panose="02010600030101010101" pitchFamily="2" charset="-122"/>
              </a:rPr>
              <a:t>[</a:t>
            </a:r>
            <a:r>
              <a:rPr lang="en-US" altLang="zh-CN" sz="1400" i="1" kern="100" dirty="0">
                <a:effectLst/>
                <a:latin typeface="Times New Roman" panose="02020603050405020304" pitchFamily="18" charset="0"/>
                <a:ea typeface="宋体" panose="02010600030101010101" pitchFamily="2" charset="-122"/>
              </a:rPr>
              <a:t>i</a:t>
            </a:r>
            <a:r>
              <a:rPr lang="en-US" altLang="zh-CN" sz="1400" kern="100" dirty="0">
                <a:effectLst/>
                <a:latin typeface="Times New Roman" panose="02020603050405020304" pitchFamily="18" charset="0"/>
                <a:ea typeface="宋体" panose="02010600030101010101" pitchFamily="2" charset="-122"/>
              </a:rPr>
              <a:t>] ← </a:t>
            </a:r>
            <a:r>
              <a:rPr lang="en-US" altLang="zh-CN" sz="1400" i="1" kern="100" dirty="0" err="1">
                <a:effectLst/>
                <a:latin typeface="Times New Roman" panose="02020603050405020304" pitchFamily="18" charset="0"/>
                <a:ea typeface="宋体" panose="02010600030101010101" pitchFamily="2" charset="-122"/>
              </a:rPr>
              <a:t>h.data</a:t>
            </a:r>
            <a:r>
              <a:rPr lang="en-US" altLang="zh-CN" sz="1400" kern="100" dirty="0">
                <a:effectLst/>
                <a:latin typeface="Times New Roman" panose="02020603050405020304" pitchFamily="18" charset="0"/>
                <a:ea typeface="宋体" panose="02010600030101010101" pitchFamily="2" charset="-122"/>
              </a:rPr>
              <a:t>[</a:t>
            </a:r>
            <a:r>
              <a:rPr lang="en-US" altLang="zh-CN" sz="1400" i="1" kern="100" dirty="0">
                <a:effectLst/>
                <a:latin typeface="Times New Roman" panose="02020603050405020304" pitchFamily="18" charset="0"/>
                <a:ea typeface="宋体" panose="02010600030101010101" pitchFamily="2" charset="-122"/>
              </a:rPr>
              <a:t>child</a:t>
            </a:r>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将最小的孩子结点上移</a:t>
            </a:r>
          </a:p>
          <a:p>
            <a:pPr marL="342900" lvl="0" indent="-342900" algn="l">
              <a:buFont typeface="+mj-lt"/>
              <a:buAutoNum type="arabicPeriod"/>
            </a:pPr>
            <a:r>
              <a:rPr lang="en-US" altLang="zh-CN" sz="1400" kern="100" dirty="0">
                <a:effectLst/>
                <a:latin typeface="Times New Roman" panose="02020603050405020304" pitchFamily="18" charset="0"/>
                <a:ea typeface="宋体" panose="02010600030101010101" pitchFamily="2" charset="-122"/>
              </a:rPr>
              <a:t>|  |  </a:t>
            </a:r>
            <a:r>
              <a:rPr lang="en-US" altLang="zh-CN" sz="1400" i="1" kern="100" dirty="0">
                <a:effectLst/>
                <a:latin typeface="Times New Roman" panose="02020603050405020304" pitchFamily="18" charset="0"/>
                <a:ea typeface="宋体" panose="02010600030101010101" pitchFamily="2" charset="-122"/>
              </a:rPr>
              <a:t>i ← child</a:t>
            </a:r>
            <a:r>
              <a:rPr lang="en-US" altLang="zh-CN" sz="1400" kern="100" dirty="0">
                <a:effectLst/>
                <a:latin typeface="Times New Roman" panose="02020603050405020304" pitchFamily="18" charset="0"/>
                <a:ea typeface="宋体" panose="02010600030101010101" pitchFamily="2" charset="-122"/>
              </a:rPr>
              <a:t>  //</a:t>
            </a:r>
            <a:r>
              <a:rPr lang="en-US" altLang="zh-CN" sz="1400" i="1" kern="100" dirty="0">
                <a:effectLst/>
                <a:latin typeface="Times New Roman" panose="02020603050405020304" pitchFamily="18" charset="0"/>
                <a:ea typeface="宋体" panose="02010600030101010101" pitchFamily="2" charset="-122"/>
              </a:rPr>
              <a:t>i</a:t>
            </a:r>
            <a:r>
              <a:rPr lang="zh-CN" altLang="zh-CN" sz="1400" kern="100" dirty="0">
                <a:effectLst/>
                <a:latin typeface="Times New Roman" panose="02020603050405020304" pitchFamily="18" charset="0"/>
                <a:ea typeface="宋体" panose="02010600030101010101" pitchFamily="2" charset="-122"/>
              </a:rPr>
              <a:t>指向原结点的孩子结点，即向下调整</a:t>
            </a:r>
          </a:p>
          <a:p>
            <a:pPr marL="342900" lvl="0" indent="-342900" algn="l">
              <a:buFont typeface="+mj-lt"/>
              <a:buAutoNum type="arabicPeriod"/>
            </a:pPr>
            <a:r>
              <a:rPr lang="en-US" altLang="zh-CN" sz="1400" kern="100" dirty="0">
                <a:effectLst/>
                <a:latin typeface="Times New Roman" panose="02020603050405020304" pitchFamily="18" charset="0"/>
                <a:ea typeface="宋体" panose="02010600030101010101" pitchFamily="2" charset="-122"/>
              </a:rPr>
              <a:t>|  </a:t>
            </a:r>
            <a:r>
              <a:rPr lang="en-US" altLang="zh-CN" sz="1400" b="1" kern="100" dirty="0">
                <a:effectLst/>
                <a:latin typeface="Times New Roman" panose="02020603050405020304" pitchFamily="18" charset="0"/>
                <a:ea typeface="宋体" panose="02010600030101010101" pitchFamily="2" charset="-122"/>
              </a:rPr>
              <a:t>else  //</a:t>
            </a:r>
            <a:r>
              <a:rPr lang="zh-CN" altLang="zh-CN" sz="1400" kern="100" dirty="0">
                <a:effectLst/>
                <a:latin typeface="Times New Roman" panose="02020603050405020304" pitchFamily="18" charset="0"/>
                <a:ea typeface="宋体" panose="02010600030101010101" pitchFamily="2" charset="-122"/>
              </a:rPr>
              <a:t>若所有孩子都不比</a:t>
            </a:r>
            <a:r>
              <a:rPr lang="en-US" altLang="zh-CN" sz="1400" i="1" kern="100" dirty="0" err="1">
                <a:effectLst/>
                <a:latin typeface="Times New Roman" panose="02020603050405020304" pitchFamily="18" charset="0"/>
                <a:ea typeface="宋体" panose="02010600030101010101" pitchFamily="2" charset="-122"/>
              </a:rPr>
              <a:t>elem</a:t>
            </a:r>
            <a:r>
              <a:rPr lang="zh-CN" altLang="zh-CN" sz="1400" kern="100" dirty="0">
                <a:effectLst/>
                <a:latin typeface="Times New Roman" panose="02020603050405020304" pitchFamily="18" charset="0"/>
                <a:ea typeface="宋体" panose="02010600030101010101" pitchFamily="2" charset="-122"/>
              </a:rPr>
              <a:t>小</a:t>
            </a:r>
          </a:p>
          <a:p>
            <a:pPr marL="342900" lvl="0" indent="-342900" algn="l">
              <a:buFont typeface="+mj-lt"/>
              <a:buAutoNum type="arabicPeriod"/>
            </a:pPr>
            <a:r>
              <a:rPr lang="en-US" altLang="zh-CN" sz="1400" kern="100" dirty="0">
                <a:effectLst/>
                <a:latin typeface="Times New Roman" panose="02020603050405020304" pitchFamily="18" charset="0"/>
                <a:ea typeface="宋体" panose="02010600030101010101" pitchFamily="2" charset="-122"/>
              </a:rPr>
              <a:t>|  |  </a:t>
            </a:r>
            <a:r>
              <a:rPr lang="en-US" altLang="zh-CN" sz="1400" b="1" kern="100" dirty="0">
                <a:effectLst/>
                <a:latin typeface="Times New Roman" panose="02020603050405020304" pitchFamily="18" charset="0"/>
                <a:ea typeface="宋体" panose="02010600030101010101" pitchFamily="2" charset="-122"/>
              </a:rPr>
              <a:t>break  //</a:t>
            </a:r>
            <a:r>
              <a:rPr lang="zh-CN" altLang="zh-CN" sz="1400" kern="100" dirty="0">
                <a:effectLst/>
                <a:latin typeface="Times New Roman" panose="02020603050405020304" pitchFamily="18" charset="0"/>
                <a:ea typeface="宋体" panose="02010600030101010101" pitchFamily="2" charset="-122"/>
              </a:rPr>
              <a:t>则找到了</a:t>
            </a:r>
            <a:r>
              <a:rPr lang="en-US" altLang="zh-CN" sz="1400" i="1" kern="100" dirty="0" err="1">
                <a:effectLst/>
                <a:latin typeface="Times New Roman" panose="02020603050405020304" pitchFamily="18" charset="0"/>
                <a:ea typeface="宋体" panose="02010600030101010101" pitchFamily="2" charset="-122"/>
              </a:rPr>
              <a:t>elem</a:t>
            </a:r>
            <a:r>
              <a:rPr lang="zh-CN" altLang="zh-CN" sz="1400" kern="100" dirty="0">
                <a:effectLst/>
                <a:latin typeface="Times New Roman" panose="02020603050405020304" pitchFamily="18" charset="0"/>
                <a:ea typeface="宋体" panose="02010600030101010101" pitchFamily="2" charset="-122"/>
              </a:rPr>
              <a:t>的最终位置，跳出循环</a:t>
            </a:r>
          </a:p>
          <a:p>
            <a:pPr marL="342900" lvl="0" indent="-342900" algn="l">
              <a:buFont typeface="+mj-lt"/>
              <a:buAutoNum type="arabicPeriod"/>
            </a:pPr>
            <a:r>
              <a:rPr lang="en-US" altLang="zh-CN" sz="1400" kern="100" dirty="0">
                <a:effectLst/>
                <a:latin typeface="Times New Roman" panose="02020603050405020304" pitchFamily="18" charset="0"/>
                <a:ea typeface="宋体" panose="02010600030101010101" pitchFamily="2" charset="-122"/>
              </a:rPr>
              <a:t>|  </a:t>
            </a:r>
            <a:r>
              <a:rPr lang="en-US" altLang="zh-CN" sz="1400" b="1" kern="100" dirty="0">
                <a:effectLst/>
                <a:latin typeface="Times New Roman" panose="02020603050405020304" pitchFamily="18" charset="0"/>
                <a:ea typeface="宋体" panose="02010600030101010101" pitchFamily="2" charset="-122"/>
              </a:rPr>
              <a:t>end</a:t>
            </a:r>
            <a:endParaRPr lang="zh-CN" altLang="zh-CN" sz="1400" kern="100" dirty="0">
              <a:effectLst/>
              <a:latin typeface="Times New Roman" panose="02020603050405020304" pitchFamily="18" charset="0"/>
              <a:ea typeface="宋体" panose="02010600030101010101" pitchFamily="2" charset="-122"/>
            </a:endParaRPr>
          </a:p>
          <a:p>
            <a:pPr marL="342900" lvl="0" indent="-342900" algn="l">
              <a:buFont typeface="+mj-lt"/>
              <a:buAutoNum type="arabicPeriod"/>
            </a:pPr>
            <a:r>
              <a:rPr lang="en-US" altLang="zh-CN" sz="1400" b="1" kern="100" dirty="0">
                <a:effectLst/>
                <a:latin typeface="Times New Roman" panose="02020603050405020304" pitchFamily="18" charset="0"/>
                <a:ea typeface="宋体" panose="02010600030101010101" pitchFamily="2" charset="-122"/>
              </a:rPr>
              <a:t>end</a:t>
            </a:r>
            <a:endParaRPr lang="zh-CN" altLang="zh-CN" sz="1400" kern="100" dirty="0">
              <a:effectLst/>
              <a:latin typeface="Times New Roman" panose="02020603050405020304" pitchFamily="18" charset="0"/>
              <a:ea typeface="宋体" panose="02010600030101010101" pitchFamily="2" charset="-122"/>
            </a:endParaRPr>
          </a:p>
          <a:p>
            <a:pPr marL="342900" lvl="0" indent="-342900" algn="l">
              <a:buFont typeface="+mj-lt"/>
              <a:buAutoNum type="arabicPeriod"/>
            </a:pPr>
            <a:r>
              <a:rPr lang="en-US" altLang="zh-CN" sz="1400" i="1" kern="100" dirty="0" err="1">
                <a:effectLst/>
                <a:latin typeface="Times New Roman" panose="02020603050405020304" pitchFamily="18" charset="0"/>
                <a:ea typeface="宋体" panose="02010600030101010101" pitchFamily="2" charset="-122"/>
              </a:rPr>
              <a:t>h.data</a:t>
            </a:r>
            <a:r>
              <a:rPr lang="en-US" altLang="zh-CN" sz="1400" kern="100" dirty="0">
                <a:effectLst/>
                <a:latin typeface="Times New Roman" panose="02020603050405020304" pitchFamily="18" charset="0"/>
                <a:ea typeface="宋体" panose="02010600030101010101" pitchFamily="2" charset="-122"/>
              </a:rPr>
              <a:t>[</a:t>
            </a:r>
            <a:r>
              <a:rPr lang="en-US" altLang="zh-CN" sz="1400" i="1" kern="100" dirty="0">
                <a:effectLst/>
                <a:latin typeface="Times New Roman" panose="02020603050405020304" pitchFamily="18" charset="0"/>
                <a:ea typeface="宋体" panose="02010600030101010101" pitchFamily="2" charset="-122"/>
              </a:rPr>
              <a:t>i</a:t>
            </a:r>
            <a:r>
              <a:rPr lang="en-US" altLang="zh-CN" sz="1400" kern="100" dirty="0">
                <a:effectLst/>
                <a:latin typeface="Times New Roman" panose="02020603050405020304" pitchFamily="18" charset="0"/>
                <a:ea typeface="宋体" panose="02010600030101010101" pitchFamily="2" charset="-122"/>
              </a:rPr>
              <a:t>] ← </a:t>
            </a:r>
            <a:r>
              <a:rPr lang="en-US" altLang="zh-CN" sz="1400" i="1" kern="100" dirty="0" err="1">
                <a:effectLst/>
                <a:latin typeface="Times New Roman" panose="02020603050405020304" pitchFamily="18" charset="0"/>
                <a:ea typeface="宋体" panose="02010600030101010101" pitchFamily="2" charset="-122"/>
              </a:rPr>
              <a:t>elem</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965382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多叉堆的分析</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6.4 </a:t>
            </a:r>
            <a:r>
              <a:rPr lang="zh-CN" altLang="en-US" dirty="0"/>
              <a:t>多叉堆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r>
                  <a:rPr lang="zh-CN" altLang="en-US" dirty="0"/>
                  <a:t>使用类似的方法可以分析多叉堆操作的复杂度，其中 </a:t>
                </a:r>
                <a:r>
                  <a:rPr lang="en-US" altLang="zh-CN" dirty="0" err="1"/>
                  <a:t>SiftUpD</a:t>
                </a:r>
                <a:r>
                  <a:rPr lang="en-US" altLang="zh-CN" dirty="0"/>
                  <a:t> </a:t>
                </a:r>
                <a:r>
                  <a:rPr lang="zh-CN" altLang="en-US" dirty="0"/>
                  <a:t>为 </a:t>
                </a:r>
                <a14:m>
                  <m:oMath xmlns:m="http://schemas.openxmlformats.org/officeDocument/2006/math">
                    <m:r>
                      <a:rPr lang="en-US" altLang="zh-CN" i="1" dirty="0" smtClean="0">
                        <a:latin typeface="Cambria Math" panose="02040503050406030204" pitchFamily="18" charset="0"/>
                      </a:rPr>
                      <m:t>𝑂</m:t>
                    </m:r>
                    <m:d>
                      <m:dPr>
                        <m:ctrlPr>
                          <a:rPr lang="en-US" altLang="zh-CN" i="1" dirty="0" smtClean="0">
                            <a:latin typeface="Cambria Math" panose="02040503050406030204" pitchFamily="18" charset="0"/>
                          </a:rPr>
                        </m:ctrlPr>
                      </m:dPr>
                      <m:e>
                        <m:func>
                          <m:funcPr>
                            <m:ctrlPr>
                              <a:rPr lang="en-US" altLang="zh-CN" i="1" dirty="0" err="1" smtClean="0">
                                <a:latin typeface="Cambria Math" panose="02040503050406030204" pitchFamily="18" charset="0"/>
                              </a:rPr>
                            </m:ctrlPr>
                          </m:funcPr>
                          <m:fName>
                            <m:sSub>
                              <m:sSubPr>
                                <m:ctrlPr>
                                  <a:rPr lang="en-US" altLang="zh-CN" i="1" dirty="0" err="1" smtClean="0">
                                    <a:latin typeface="Cambria Math" panose="02040503050406030204" pitchFamily="18" charset="0"/>
                                  </a:rPr>
                                </m:ctrlPr>
                              </m:sSubPr>
                              <m:e>
                                <m:r>
                                  <m:rPr>
                                    <m:sty m:val="p"/>
                                  </m:rPr>
                                  <a:rPr lang="en-US" altLang="zh-CN" i="0" dirty="0" err="1" smtClean="0">
                                    <a:latin typeface="Cambria Math" panose="02040503050406030204" pitchFamily="18" charset="0"/>
                                  </a:rPr>
                                  <m:t>log</m:t>
                                </m:r>
                              </m:e>
                              <m:sub>
                                <m:r>
                                  <a:rPr lang="en-US" altLang="zh-CN" i="1" dirty="0" err="1" smtClean="0">
                                    <a:latin typeface="Cambria Math" panose="02040503050406030204" pitchFamily="18" charset="0"/>
                                  </a:rPr>
                                  <m:t>𝑑</m:t>
                                </m:r>
                              </m:sub>
                            </m:sSub>
                          </m:fName>
                          <m:e>
                            <m:r>
                              <a:rPr lang="en-US" altLang="zh-CN" i="1" dirty="0" smtClean="0">
                                <a:latin typeface="Cambria Math" panose="02040503050406030204" pitchFamily="18" charset="0"/>
                              </a:rPr>
                              <m:t>𝑛</m:t>
                            </m:r>
                          </m:e>
                        </m:func>
                      </m:e>
                    </m:d>
                  </m:oMath>
                </a14:m>
                <a:r>
                  <a:rPr lang="zh-CN" altLang="en-US" dirty="0"/>
                  <a:t>，</a:t>
                </a:r>
                <a:r>
                  <a:rPr lang="en-US" altLang="zh-CN" dirty="0" err="1"/>
                  <a:t>SiftDownD</a:t>
                </a:r>
                <a:r>
                  <a:rPr lang="en-US" altLang="zh-CN" dirty="0"/>
                  <a:t> </a:t>
                </a:r>
                <a:r>
                  <a:rPr lang="zh-CN" altLang="en-US" dirty="0"/>
                  <a:t>为 </a:t>
                </a:r>
                <a14:m>
                  <m:oMath xmlns:m="http://schemas.openxmlformats.org/officeDocument/2006/math">
                    <m:r>
                      <a:rPr lang="en-US" altLang="zh-CN" i="1" dirty="0" smtClean="0">
                        <a:latin typeface="Cambria Math" panose="02040503050406030204" pitchFamily="18" charset="0"/>
                      </a:rPr>
                      <m:t>𝑂</m:t>
                    </m:r>
                    <m:d>
                      <m:dPr>
                        <m:ctrlPr>
                          <a:rPr lang="en-US" altLang="zh-CN" i="1" dirty="0" smtClean="0">
                            <a:latin typeface="Cambria Math" panose="02040503050406030204" pitchFamily="18" charset="0"/>
                          </a:rPr>
                        </m:ctrlPr>
                      </m:dPr>
                      <m:e>
                        <m:r>
                          <a:rPr lang="en-US" altLang="zh-CN" i="1" dirty="0" err="1" smtClean="0">
                            <a:latin typeface="Cambria Math" panose="02040503050406030204" pitchFamily="18" charset="0"/>
                          </a:rPr>
                          <m:t>𝑑</m:t>
                        </m:r>
                        <m:func>
                          <m:funcPr>
                            <m:ctrlPr>
                              <a:rPr lang="en-US" altLang="zh-CN" b="0" i="1" dirty="0" smtClean="0">
                                <a:latin typeface="Cambria Math" panose="02040503050406030204" pitchFamily="18" charset="0"/>
                              </a:rPr>
                            </m:ctrlPr>
                          </m:funcPr>
                          <m:fName>
                            <m:sSub>
                              <m:sSubPr>
                                <m:ctrlPr>
                                  <a:rPr lang="en-US" altLang="zh-CN" b="0" i="1" dirty="0" smtClean="0">
                                    <a:latin typeface="Cambria Math" panose="02040503050406030204" pitchFamily="18" charset="0"/>
                                  </a:rPr>
                                </m:ctrlPr>
                              </m:sSubPr>
                              <m:e>
                                <m:r>
                                  <m:rPr>
                                    <m:sty m:val="p"/>
                                  </m:rPr>
                                  <a:rPr lang="en-US" altLang="zh-CN" i="0" dirty="0">
                                    <a:latin typeface="Cambria Math" panose="02040503050406030204" pitchFamily="18" charset="0"/>
                                  </a:rPr>
                                  <m:t>log</m:t>
                                </m:r>
                              </m:e>
                              <m:sub>
                                <m:r>
                                  <a:rPr lang="en-US" altLang="zh-CN" b="0" i="1" dirty="0" smtClean="0">
                                    <a:latin typeface="Cambria Math" panose="02040503050406030204" pitchFamily="18" charset="0"/>
                                  </a:rPr>
                                  <m:t>𝑑</m:t>
                                </m:r>
                              </m:sub>
                            </m:sSub>
                          </m:fName>
                          <m:e>
                            <m:r>
                              <a:rPr lang="en-US" altLang="zh-CN" b="0" i="1" dirty="0" smtClean="0">
                                <a:latin typeface="Cambria Math" panose="02040503050406030204" pitchFamily="18" charset="0"/>
                              </a:rPr>
                              <m:t>𝑛</m:t>
                            </m:r>
                          </m:e>
                        </m:func>
                      </m:e>
                    </m:d>
                  </m:oMath>
                </a14:m>
                <a:r>
                  <a:rPr lang="zh-CN" altLang="en-US" dirty="0"/>
                  <a:t> 。</a:t>
                </a:r>
                <a:endParaRPr lang="en-US" altLang="zh-CN" dirty="0"/>
              </a:p>
              <a:p>
                <a:r>
                  <a:rPr lang="zh-CN" altLang="en-US" dirty="0"/>
                  <a:t>与二叉堆的对应操作相比，多叉堆的上调操作性能会更好一些，而下调操作则会变差。对于建堆操作，可以通过数学证明其复杂度仍然为 </a:t>
                </a:r>
                <a:r>
                  <a:rPr lang="en-US" altLang="zh-CN" dirty="0"/>
                  <a:t>O(n)</a:t>
                </a:r>
                <a:r>
                  <a:rPr lang="zh-CN" altLang="en-US" dirty="0"/>
                  <a:t>。</a:t>
                </a:r>
              </a:p>
              <a:p>
                <a:r>
                  <a:rPr lang="zh-CN" altLang="en-US" dirty="0"/>
                  <a:t>多叉堆可用于上调操作比下调操作频繁的应用场景，包括图论中的很多常用算法。此外，与二叉堆相比，多叉堆有更好的高速缓存特性，因此实际使用中能够在现代计算机系统结构上取得更好的运行效率。</a:t>
                </a:r>
              </a:p>
            </p:txBody>
          </p:sp>
        </mc:Choice>
        <mc:Fallback xmlns="">
          <p:sp>
            <p:nvSpPr>
              <p:cNvPr id="9" name="Content Placeholder 8">
                <a:extLst>
                  <a:ext uri="{FF2B5EF4-FFF2-40B4-BE49-F238E27FC236}">
                    <a16:creationId xmlns:a16="http://schemas.microsoft.com/office/drawing/2014/main" id="{F4440D90-0D27-57F8-FC5B-3114708EBA1C}"/>
                  </a:ext>
                </a:extLst>
              </p:cNvPr>
              <p:cNvSpPr>
                <a:spLocks noGrp="1" noRot="1" noChangeAspect="1" noMove="1" noResize="1" noEditPoints="1" noAdjustHandles="1" noChangeArrowheads="1" noChangeShapeType="1" noTextEdit="1"/>
              </p:cNvSpPr>
              <p:nvPr>
                <p:ph idx="11"/>
              </p:nvPr>
            </p:nvSpPr>
            <p:spPr>
              <a:blipFill>
                <a:blip r:embed="rId2"/>
                <a:stretch>
                  <a:fillRect l="-883" t="-1687" r="-17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6384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6.5 </a:t>
            </a:r>
            <a:r>
              <a:rPr lang="zh-CN" altLang="en-US" dirty="0"/>
              <a:t>可并堆</a:t>
            </a:r>
            <a:r>
              <a:rPr lang="en-US" altLang="zh-CN" dirty="0"/>
              <a:t>*</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dirty="0"/>
              <a:t>6.5 </a:t>
            </a:r>
            <a:r>
              <a:rPr lang="zh-CN" altLang="en-US" dirty="0"/>
              <a:t>可并堆</a:t>
            </a:r>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r>
              <a:rPr lang="zh-CN" altLang="en-US" dirty="0"/>
              <a:t>一些算法需要高效地支持堆的</a:t>
            </a:r>
            <a:r>
              <a:rPr lang="zh-CN" altLang="en-US" b="1" dirty="0">
                <a:solidFill>
                  <a:srgbClr val="009999"/>
                </a:solidFill>
              </a:rPr>
              <a:t>合并</a:t>
            </a:r>
            <a:r>
              <a:rPr lang="zh-CN" altLang="en-US" dirty="0"/>
              <a:t>操作，也就是把两个堆的元素合并到一个堆中，同时保持堆的性质。如果采用二叉堆结构，合并操作的实现方式是将其中一个堆（一般是元素较少的那个）中的全部元素逐一插入到另一个堆中，或者直接将两个堆的元素连接在一起再执行一次建堆操作，复杂度都比较高。</a:t>
            </a:r>
          </a:p>
          <a:p>
            <a:r>
              <a:rPr lang="zh-CN" altLang="en-US" dirty="0"/>
              <a:t>能够高效支持合并操作的堆被称为</a:t>
            </a:r>
            <a:r>
              <a:rPr lang="zh-CN" altLang="en-US" b="1" dirty="0">
                <a:solidFill>
                  <a:srgbClr val="009999"/>
                </a:solidFill>
              </a:rPr>
              <a:t>可并堆</a:t>
            </a:r>
            <a:r>
              <a:rPr lang="zh-CN" altLang="en-US" dirty="0"/>
              <a:t>。常见的可并堆有</a:t>
            </a:r>
            <a:r>
              <a:rPr lang="zh-CN" altLang="en-US" b="1" dirty="0"/>
              <a:t>左堆</a:t>
            </a:r>
            <a:r>
              <a:rPr lang="zh-CN" altLang="en-US" dirty="0"/>
              <a:t>、</a:t>
            </a:r>
            <a:r>
              <a:rPr lang="zh-CN" altLang="en-US" b="1" dirty="0"/>
              <a:t>斜堆</a:t>
            </a:r>
            <a:r>
              <a:rPr lang="zh-CN" altLang="en-US" dirty="0"/>
              <a:t>、</a:t>
            </a:r>
            <a:r>
              <a:rPr lang="zh-CN" altLang="en-US" b="1" dirty="0"/>
              <a:t>二项堆</a:t>
            </a:r>
            <a:r>
              <a:rPr lang="zh-CN" altLang="en-US" dirty="0"/>
              <a:t>等。与二叉堆相比，可并堆的形状往往是不规则的，因此在实现时需要用指针来表示结点之间的连接关系。</a:t>
            </a:r>
          </a:p>
          <a:p>
            <a:r>
              <a:rPr lang="zh-CN" altLang="en-US" dirty="0"/>
              <a:t>值得一提的是，多数可并堆会将合并操作作为最基本的操作，插入操作可由原有堆与待插入元素本身构成的单元素堆的合并操作来完成，删除操作则是将原有堆删除结点后所产生的所有分离的子树进行合并。</a:t>
            </a:r>
          </a:p>
        </p:txBody>
      </p:sp>
    </p:spTree>
    <p:extLst>
      <p:ext uri="{BB962C8B-B14F-4D97-AF65-F5344CB8AC3E}">
        <p14:creationId xmlns:p14="http://schemas.microsoft.com/office/powerpoint/2010/main" val="41850773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652E974-6067-4666-9969-BF48B7E21B4D}"/>
              </a:ext>
            </a:extLst>
          </p:cNvPr>
          <p:cNvPicPr>
            <a:picLocks noChangeAspect="1"/>
          </p:cNvPicPr>
          <p:nvPr/>
        </p:nvPicPr>
        <p:blipFill>
          <a:blip r:embed="rId3"/>
          <a:stretch>
            <a:fillRect/>
          </a:stretch>
        </p:blipFill>
        <p:spPr>
          <a:xfrm>
            <a:off x="7446079" y="3355146"/>
            <a:ext cx="3907721" cy="2978980"/>
          </a:xfrm>
          <a:prstGeom prst="rect">
            <a:avLst/>
          </a:prstGeom>
        </p:spPr>
      </p:pic>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6.5.1 </a:t>
            </a:r>
            <a:r>
              <a:rPr lang="zh-CN" altLang="en-US" dirty="0"/>
              <a:t>左堆</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6.5 </a:t>
            </a:r>
            <a:r>
              <a:rPr lang="zh-CN" altLang="en-US" dirty="0"/>
              <a:t>可并堆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r>
              <a:rPr lang="zh-CN" altLang="en-US" b="1" dirty="0">
                <a:solidFill>
                  <a:srgbClr val="009999"/>
                </a:solidFill>
              </a:rPr>
              <a:t>左堆</a:t>
            </a:r>
            <a:r>
              <a:rPr lang="zh-CN" altLang="en-US" dirty="0"/>
              <a:t>，也称为左式堆，是可并堆的一种。</a:t>
            </a:r>
            <a:endParaRPr lang="en-US" altLang="zh-CN" dirty="0"/>
          </a:p>
          <a:p>
            <a:r>
              <a:rPr lang="zh-CN" altLang="en-US" dirty="0"/>
              <a:t>左堆是二叉堆的一个变种，不要求是完全二叉树，且每个结点有一个额外的权值，用于在操作过程中保持堆的形态。</a:t>
            </a:r>
            <a:endParaRPr lang="en-US" altLang="zh-CN" dirty="0"/>
          </a:p>
          <a:p>
            <a:r>
              <a:rPr lang="zh-CN" altLang="en-US" dirty="0"/>
              <a:t>左堆有多种定义，本书中的左堆以常见的高偏左堆为例进行讲解。在高偏左堆中，使用空路径长度</a:t>
            </a:r>
            <a:r>
              <a:rPr lang="en-US" altLang="zh-CN" dirty="0"/>
              <a:t>NPL</a:t>
            </a:r>
            <a:r>
              <a:rPr lang="zh-CN" altLang="en-US" dirty="0"/>
              <a:t>作为这个额外的权值，定义为以结点 </a:t>
            </a:r>
            <a:r>
              <a:rPr lang="en-US" altLang="zh-CN" dirty="0"/>
              <a:t>x </a:t>
            </a:r>
            <a:r>
              <a:rPr lang="zh-CN" altLang="en-US" dirty="0"/>
              <a:t>为根的子树中最近的空缺叶结点离结点 </a:t>
            </a:r>
            <a:r>
              <a:rPr lang="en-US" altLang="zh-CN" dirty="0"/>
              <a:t>x </a:t>
            </a:r>
            <a:r>
              <a:rPr lang="zh-CN" altLang="en-US" dirty="0"/>
              <a:t>的距离。</a:t>
            </a:r>
            <a:endParaRPr lang="en-US" altLang="zh-CN" dirty="0"/>
          </a:p>
          <a:p>
            <a:r>
              <a:rPr lang="zh-CN" altLang="en-US" dirty="0"/>
              <a:t>如图所示，每个结点旁边的值代表该结点的</a:t>
            </a:r>
            <a:r>
              <a:rPr lang="en-US" altLang="zh-CN" dirty="0"/>
              <a:t>NPL</a:t>
            </a:r>
            <a:r>
              <a:rPr lang="zh-CN" altLang="en-US" dirty="0"/>
              <a:t>值，</a:t>
            </a:r>
            <a:br>
              <a:rPr lang="en-US" altLang="zh-CN" dirty="0"/>
            </a:br>
            <a:r>
              <a:rPr lang="zh-CN" altLang="en-US" dirty="0"/>
              <a:t>灰色矩形结点为空缺叶结点。</a:t>
            </a:r>
            <a:endParaRPr lang="en-US" altLang="zh-CN" dirty="0"/>
          </a:p>
          <a:p>
            <a:r>
              <a:rPr lang="zh-CN" altLang="en-US" dirty="0"/>
              <a:t>除了满足堆性质外，左堆中每个结点还需要满足</a:t>
            </a:r>
            <a:br>
              <a:rPr lang="en-US" altLang="zh-CN" dirty="0"/>
            </a:br>
            <a:r>
              <a:rPr lang="zh-CN" altLang="en-US" u="sng" dirty="0"/>
              <a:t>右子结点的</a:t>
            </a:r>
            <a:r>
              <a:rPr lang="en-US" altLang="zh-CN" u="sng" dirty="0"/>
              <a:t>NPL</a:t>
            </a:r>
            <a:r>
              <a:rPr lang="zh-CN" altLang="en-US" u="sng" dirty="0"/>
              <a:t>值不大于左子结点的</a:t>
            </a:r>
            <a:r>
              <a:rPr lang="en-US" altLang="zh-CN" u="sng" dirty="0"/>
              <a:t>NPL</a:t>
            </a:r>
            <a:r>
              <a:rPr lang="zh-CN" altLang="en-US" u="sng" dirty="0"/>
              <a:t>值</a:t>
            </a:r>
            <a:r>
              <a:rPr lang="zh-CN" altLang="en-US" dirty="0"/>
              <a:t>。</a:t>
            </a:r>
            <a:endParaRPr lang="en-US" altLang="zh-CN" dirty="0"/>
          </a:p>
          <a:p>
            <a:r>
              <a:rPr lang="zh-CN" altLang="en-US" dirty="0"/>
              <a:t>根据这个性质，左堆中每个结点的左子树的高度</a:t>
            </a:r>
            <a:br>
              <a:rPr lang="en-US" altLang="zh-CN" dirty="0"/>
            </a:br>
            <a:r>
              <a:rPr lang="zh-CN" altLang="en-US" dirty="0"/>
              <a:t>往往大于右子树，因此被称为左堆。</a:t>
            </a:r>
          </a:p>
        </p:txBody>
      </p:sp>
    </p:spTree>
    <p:extLst>
      <p:ext uri="{BB962C8B-B14F-4D97-AF65-F5344CB8AC3E}">
        <p14:creationId xmlns:p14="http://schemas.microsoft.com/office/powerpoint/2010/main" val="1936267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左堆的性质</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6.5 </a:t>
            </a:r>
            <a:r>
              <a:rPr lang="zh-CN" altLang="en-US" dirty="0"/>
              <a:t>可并堆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noAutofit/>
          </a:bodyPr>
          <a:lstStyle/>
          <a:p>
            <a:r>
              <a:rPr lang="zh-CN" altLang="en-US" dirty="0"/>
              <a:t>设一个左堆的结点个数为</a:t>
            </a:r>
            <a:r>
              <a:rPr lang="en-US" altLang="zh-CN" dirty="0"/>
              <a:t>n</a:t>
            </a:r>
            <a:r>
              <a:rPr lang="zh-CN" altLang="en-US" dirty="0"/>
              <a:t>，根结点为</a:t>
            </a:r>
            <a:r>
              <a:rPr lang="en-US" altLang="zh-CN" dirty="0"/>
              <a:t>r</a:t>
            </a:r>
            <a:r>
              <a:rPr lang="zh-CN" altLang="en-US" dirty="0"/>
              <a:t>，根结点的</a:t>
            </a:r>
            <a:r>
              <a:rPr lang="en-US" altLang="zh-CN" dirty="0"/>
              <a:t>NPL</a:t>
            </a:r>
            <a:r>
              <a:rPr lang="zh-CN" altLang="en-US" dirty="0"/>
              <a:t>值为</a:t>
            </a:r>
            <a:r>
              <a:rPr lang="en-US" altLang="zh-CN" dirty="0" err="1"/>
              <a:t>npl</a:t>
            </a:r>
            <a:r>
              <a:rPr lang="en-US" altLang="zh-CN" dirty="0"/>
              <a:t>(r)</a:t>
            </a:r>
            <a:r>
              <a:rPr lang="zh-CN" altLang="en-US" dirty="0"/>
              <a:t>，则有以下性质成立：</a:t>
            </a:r>
          </a:p>
          <a:p>
            <a:r>
              <a:rPr lang="en-US" altLang="zh-CN" dirty="0"/>
              <a:t>(a) n ≥ 2npl(r)−1</a:t>
            </a:r>
            <a:r>
              <a:rPr lang="zh-CN" altLang="en-US" dirty="0"/>
              <a:t>。</a:t>
            </a:r>
          </a:p>
          <a:p>
            <a:r>
              <a:rPr lang="en-US" altLang="zh-CN" dirty="0"/>
              <a:t>(b) </a:t>
            </a:r>
            <a:r>
              <a:rPr lang="en-US" altLang="zh-CN" dirty="0" err="1"/>
              <a:t>npl</a:t>
            </a:r>
            <a:r>
              <a:rPr lang="en-US" altLang="zh-CN" dirty="0"/>
              <a:t>(r) ≤ log(n+1)</a:t>
            </a:r>
            <a:r>
              <a:rPr lang="zh-CN" altLang="en-US" dirty="0"/>
              <a:t>。</a:t>
            </a:r>
          </a:p>
          <a:p>
            <a:r>
              <a:rPr lang="en-US" altLang="zh-CN" dirty="0"/>
              <a:t>(c) r</a:t>
            </a:r>
            <a:r>
              <a:rPr lang="zh-CN" altLang="en-US" dirty="0"/>
              <a:t>的右子结点路径（不断沿右子结点移动直到右子树为空所组成的路径）长度为</a:t>
            </a:r>
            <a:r>
              <a:rPr lang="en-US" altLang="zh-CN" dirty="0" err="1"/>
              <a:t>npl</a:t>
            </a:r>
            <a:r>
              <a:rPr lang="en-US" altLang="zh-CN" dirty="0"/>
              <a:t>(r)</a:t>
            </a:r>
            <a:r>
              <a:rPr lang="zh-CN" altLang="en-US" dirty="0"/>
              <a:t>。</a:t>
            </a:r>
          </a:p>
          <a:p>
            <a:r>
              <a:rPr lang="zh-CN" altLang="en-US" dirty="0"/>
              <a:t>上述性质的证明如下：</a:t>
            </a:r>
          </a:p>
          <a:p>
            <a:r>
              <a:rPr lang="en-US" altLang="zh-CN" dirty="0"/>
              <a:t>(a) </a:t>
            </a:r>
            <a:r>
              <a:rPr lang="zh-CN" altLang="en-US" dirty="0"/>
              <a:t>由</a:t>
            </a:r>
            <a:r>
              <a:rPr lang="en-US" altLang="zh-CN" dirty="0"/>
              <a:t>NPL</a:t>
            </a:r>
            <a:r>
              <a:rPr lang="zh-CN" altLang="en-US" dirty="0"/>
              <a:t>值的定义可知，该左堆的前</a:t>
            </a:r>
            <a:r>
              <a:rPr lang="en-US" altLang="zh-CN" dirty="0" err="1"/>
              <a:t>npl</a:t>
            </a:r>
            <a:r>
              <a:rPr lang="en-US" altLang="zh-CN" dirty="0"/>
              <a:t>(r) − 1</a:t>
            </a:r>
            <a:r>
              <a:rPr lang="zh-CN" altLang="en-US" dirty="0"/>
              <a:t>层都是满的（否则</a:t>
            </a:r>
            <a:r>
              <a:rPr lang="en-US" altLang="zh-CN" dirty="0" err="1"/>
              <a:t>npl</a:t>
            </a:r>
            <a:r>
              <a:rPr lang="en-US" altLang="zh-CN" dirty="0"/>
              <a:t>(r)</a:t>
            </a:r>
            <a:r>
              <a:rPr lang="zh-CN" altLang="en-US" dirty="0"/>
              <a:t>的值会变小），累加这些层的结点数可得。</a:t>
            </a:r>
          </a:p>
          <a:p>
            <a:r>
              <a:rPr lang="en-US" altLang="zh-CN" dirty="0"/>
              <a:t>(b) </a:t>
            </a:r>
            <a:r>
              <a:rPr lang="zh-CN" altLang="en-US" dirty="0"/>
              <a:t>可由</a:t>
            </a:r>
            <a:r>
              <a:rPr lang="en-US" altLang="zh-CN" dirty="0"/>
              <a:t>(a)</a:t>
            </a:r>
            <a:r>
              <a:rPr lang="zh-CN" altLang="en-US" dirty="0"/>
              <a:t>推出。</a:t>
            </a:r>
          </a:p>
          <a:p>
            <a:r>
              <a:rPr lang="en-US" altLang="zh-CN" dirty="0"/>
              <a:t>(c) </a:t>
            </a:r>
            <a:r>
              <a:rPr lang="zh-CN" altLang="en-US" dirty="0"/>
              <a:t>由</a:t>
            </a:r>
            <a:r>
              <a:rPr lang="en-US" altLang="zh-CN" dirty="0"/>
              <a:t>NPL</a:t>
            </a:r>
            <a:r>
              <a:rPr lang="zh-CN" altLang="en-US" dirty="0"/>
              <a:t>值的定义，以及左堆中一个结点右子结点的</a:t>
            </a:r>
            <a:r>
              <a:rPr lang="en-US" altLang="zh-CN" dirty="0"/>
              <a:t>NPL</a:t>
            </a:r>
            <a:r>
              <a:rPr lang="zh-CN" altLang="en-US" dirty="0"/>
              <a:t>值不大于它的左子结点的</a:t>
            </a:r>
            <a:r>
              <a:rPr lang="en-US" altLang="zh-CN" dirty="0"/>
              <a:t>NPL</a:t>
            </a:r>
            <a:r>
              <a:rPr lang="zh-CN" altLang="en-US" dirty="0"/>
              <a:t>值可知，对左堆中任意一个结点</a:t>
            </a:r>
            <a:r>
              <a:rPr lang="en-US" altLang="zh-CN" dirty="0"/>
              <a:t>x</a:t>
            </a:r>
            <a:r>
              <a:rPr lang="zh-CN" altLang="en-US" dirty="0"/>
              <a:t>及它的右子结点</a:t>
            </a:r>
            <a:r>
              <a:rPr lang="en-US" altLang="zh-CN" dirty="0"/>
              <a:t>y</a:t>
            </a:r>
            <a:r>
              <a:rPr lang="zh-CN" altLang="en-US" dirty="0"/>
              <a:t>，有</a:t>
            </a:r>
            <a:r>
              <a:rPr lang="en-US" altLang="zh-CN" dirty="0" err="1"/>
              <a:t>npl</a:t>
            </a:r>
            <a:r>
              <a:rPr lang="en-US" altLang="zh-CN" dirty="0"/>
              <a:t>(x) = </a:t>
            </a:r>
            <a:r>
              <a:rPr lang="en-US" altLang="zh-CN" dirty="0" err="1"/>
              <a:t>npl</a:t>
            </a:r>
            <a:r>
              <a:rPr lang="en-US" altLang="zh-CN" dirty="0"/>
              <a:t>(y) + 1</a:t>
            </a:r>
            <a:r>
              <a:rPr lang="zh-CN" altLang="en-US" dirty="0"/>
              <a:t>，进而得到</a:t>
            </a:r>
            <a:r>
              <a:rPr lang="en-US" altLang="zh-CN" dirty="0"/>
              <a:t>(c)</a:t>
            </a:r>
            <a:r>
              <a:rPr lang="zh-CN" altLang="en-US" dirty="0"/>
              <a:t>。</a:t>
            </a:r>
          </a:p>
        </p:txBody>
      </p:sp>
    </p:spTree>
    <p:extLst>
      <p:ext uri="{BB962C8B-B14F-4D97-AF65-F5344CB8AC3E}">
        <p14:creationId xmlns:p14="http://schemas.microsoft.com/office/powerpoint/2010/main" val="2532396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左堆的合并操作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6.5 </a:t>
            </a:r>
            <a:r>
              <a:rPr lang="zh-CN" altLang="en-US" dirty="0"/>
              <a:t>可并堆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noAutofit/>
          </a:bodyPr>
          <a:lstStyle/>
          <a:p>
            <a:r>
              <a:rPr lang="zh-CN" altLang="en-US" dirty="0"/>
              <a:t>左堆的</a:t>
            </a:r>
            <a:r>
              <a:rPr lang="zh-CN" altLang="en-US" b="1" dirty="0">
                <a:solidFill>
                  <a:srgbClr val="009999"/>
                </a:solidFill>
              </a:rPr>
              <a:t>合并</a:t>
            </a:r>
            <a:r>
              <a:rPr lang="zh-CN" altLang="en-US" dirty="0"/>
              <a:t>：</a:t>
            </a:r>
            <a:endParaRPr lang="en-US" altLang="zh-CN" dirty="0"/>
          </a:p>
          <a:p>
            <a:r>
              <a:rPr lang="zh-CN" altLang="en-US" dirty="0"/>
              <a:t>合并操作以两个左堆 </a:t>
            </a:r>
            <a:r>
              <a:rPr lang="en-US" altLang="zh-CN" dirty="0"/>
              <a:t>h1 </a:t>
            </a:r>
            <a:r>
              <a:rPr lang="zh-CN" altLang="en-US" dirty="0"/>
              <a:t>和 </a:t>
            </a:r>
            <a:r>
              <a:rPr lang="en-US" altLang="zh-CN" dirty="0"/>
              <a:t>h2 </a:t>
            </a:r>
            <a:r>
              <a:rPr lang="zh-CN" altLang="en-US" dirty="0"/>
              <a:t>为输入，返回一个新的左堆 </a:t>
            </a:r>
            <a:r>
              <a:rPr lang="en-US" altLang="zh-CN" dirty="0"/>
              <a:t>h</a:t>
            </a:r>
            <a:r>
              <a:rPr lang="zh-CN" altLang="en-US" dirty="0"/>
              <a:t>，</a:t>
            </a:r>
            <a:r>
              <a:rPr lang="en-US" altLang="zh-CN" dirty="0"/>
              <a:t>h </a:t>
            </a:r>
            <a:r>
              <a:rPr lang="zh-CN" altLang="en-US" dirty="0"/>
              <a:t>中包含了 </a:t>
            </a:r>
            <a:r>
              <a:rPr lang="en-US" altLang="zh-CN" dirty="0"/>
              <a:t>h1 </a:t>
            </a:r>
            <a:r>
              <a:rPr lang="zh-CN" altLang="en-US" dirty="0"/>
              <a:t>和 </a:t>
            </a:r>
            <a:r>
              <a:rPr lang="en-US" altLang="zh-CN" dirty="0"/>
              <a:t>h2 </a:t>
            </a:r>
            <a:r>
              <a:rPr lang="zh-CN" altLang="en-US" dirty="0"/>
              <a:t>中的所有元素。</a:t>
            </a:r>
          </a:p>
          <a:p>
            <a:r>
              <a:rPr lang="zh-CN" altLang="en-US" dirty="0"/>
              <a:t>合并操作的基本思想是将 </a:t>
            </a:r>
            <a:r>
              <a:rPr lang="en-US" altLang="zh-CN" dirty="0"/>
              <a:t>h1 </a:t>
            </a:r>
            <a:r>
              <a:rPr lang="zh-CN" altLang="en-US" dirty="0"/>
              <a:t>和 </a:t>
            </a:r>
            <a:r>
              <a:rPr lang="en-US" altLang="zh-CN" dirty="0"/>
              <a:t>h2 </a:t>
            </a:r>
            <a:r>
              <a:rPr lang="zh-CN" altLang="en-US" dirty="0"/>
              <a:t>中的根结点进行比较，将较小的根结点作为 </a:t>
            </a:r>
            <a:r>
              <a:rPr lang="en-US" altLang="zh-CN" dirty="0"/>
              <a:t>h </a:t>
            </a:r>
            <a:r>
              <a:rPr lang="zh-CN" altLang="en-US" dirty="0"/>
              <a:t>的根结点，然后递归地将较小根的右子树与较大根树进行合并，合并结果作为 </a:t>
            </a:r>
            <a:r>
              <a:rPr lang="en-US" altLang="zh-CN" dirty="0"/>
              <a:t>h </a:t>
            </a:r>
            <a:r>
              <a:rPr lang="zh-CN" altLang="en-US" dirty="0"/>
              <a:t>的根的右子树。</a:t>
            </a:r>
            <a:endParaRPr lang="en-US" altLang="zh-CN" dirty="0"/>
          </a:p>
          <a:p>
            <a:r>
              <a:rPr lang="zh-CN" altLang="en-US" dirty="0"/>
              <a:t>在合并结束后，我们需要检查 </a:t>
            </a:r>
            <a:r>
              <a:rPr lang="en-US" altLang="zh-CN" dirty="0"/>
              <a:t>h </a:t>
            </a:r>
            <a:r>
              <a:rPr lang="zh-CN" altLang="en-US" dirty="0"/>
              <a:t>的左右子树的</a:t>
            </a:r>
            <a:r>
              <a:rPr lang="en-US" altLang="zh-CN" dirty="0"/>
              <a:t>NPL</a:t>
            </a:r>
            <a:r>
              <a:rPr lang="zh-CN" altLang="en-US" dirty="0"/>
              <a:t>值，如果右子树的</a:t>
            </a:r>
            <a:r>
              <a:rPr lang="en-US" altLang="zh-CN" dirty="0"/>
              <a:t>NPL</a:t>
            </a:r>
            <a:r>
              <a:rPr lang="zh-CN" altLang="en-US" dirty="0"/>
              <a:t>值大于左子树的</a:t>
            </a:r>
            <a:r>
              <a:rPr lang="en-US" altLang="zh-CN" dirty="0"/>
              <a:t>NPL</a:t>
            </a:r>
            <a:r>
              <a:rPr lang="zh-CN" altLang="en-US" dirty="0"/>
              <a:t>值，那么我们将左右子树进行交换。这样，我们就可以保证 </a:t>
            </a:r>
            <a:r>
              <a:rPr lang="en-US" altLang="zh-CN" dirty="0"/>
              <a:t>h </a:t>
            </a:r>
            <a:r>
              <a:rPr lang="zh-CN" altLang="en-US" dirty="0"/>
              <a:t>的右子树的</a:t>
            </a:r>
            <a:r>
              <a:rPr lang="en-US" altLang="zh-CN" dirty="0"/>
              <a:t>NPL</a:t>
            </a:r>
            <a:r>
              <a:rPr lang="zh-CN" altLang="en-US" dirty="0"/>
              <a:t>值不大于左子树的</a:t>
            </a:r>
            <a:r>
              <a:rPr lang="en-US" altLang="zh-CN" dirty="0"/>
              <a:t>NPL</a:t>
            </a:r>
            <a:r>
              <a:rPr lang="zh-CN" altLang="en-US" dirty="0"/>
              <a:t>值，从而满足左堆的性质。</a:t>
            </a:r>
          </a:p>
        </p:txBody>
      </p:sp>
    </p:spTree>
    <p:extLst>
      <p:ext uri="{BB962C8B-B14F-4D97-AF65-F5344CB8AC3E}">
        <p14:creationId xmlns:p14="http://schemas.microsoft.com/office/powerpoint/2010/main" val="30566342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左堆的合并操作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6.5 </a:t>
            </a:r>
            <a:r>
              <a:rPr lang="zh-CN" altLang="en-US" dirty="0"/>
              <a:t>可并堆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noAutofit/>
          </a:bodyPr>
          <a:lstStyle/>
          <a:p>
            <a:r>
              <a:rPr lang="zh-CN" altLang="en-US" b="1" dirty="0">
                <a:solidFill>
                  <a:srgbClr val="009999"/>
                </a:solidFill>
              </a:rPr>
              <a:t>合并</a:t>
            </a:r>
            <a:r>
              <a:rPr lang="zh-CN" altLang="en-US" dirty="0"/>
              <a:t>操作过程如下所示。</a:t>
            </a:r>
          </a:p>
        </p:txBody>
      </p:sp>
      <p:sp>
        <p:nvSpPr>
          <p:cNvPr id="10" name="Rectangle 4">
            <a:extLst>
              <a:ext uri="{FF2B5EF4-FFF2-40B4-BE49-F238E27FC236}">
                <a16:creationId xmlns:a16="http://schemas.microsoft.com/office/drawing/2014/main" id="{CD8199FB-A95E-49B3-86E1-49580F4E6997}"/>
              </a:ext>
            </a:extLst>
          </p:cNvPr>
          <p:cNvSpPr/>
          <p:nvPr/>
        </p:nvSpPr>
        <p:spPr>
          <a:xfrm>
            <a:off x="923731" y="1673615"/>
            <a:ext cx="10430069" cy="5057775"/>
          </a:xfrm>
          <a:prstGeom prst="rect">
            <a:avLst/>
          </a:pr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indent="266700" algn="just"/>
            <a:r>
              <a:rPr lang="zh-CN" altLang="zh-CN" sz="1400" b="1" kern="100" dirty="0">
                <a:effectLst/>
                <a:latin typeface="Times New Roman" panose="02020603050405020304" pitchFamily="18" charset="0"/>
                <a:ea typeface="宋体" panose="02010600030101010101" pitchFamily="2" charset="-122"/>
              </a:rPr>
              <a:t>算法</a:t>
            </a:r>
            <a:r>
              <a:rPr lang="en-US" altLang="zh-CN" sz="1400" b="1" kern="100" dirty="0">
                <a:effectLst/>
                <a:latin typeface="Times New Roman" panose="02020603050405020304" pitchFamily="18" charset="0"/>
                <a:ea typeface="宋体" panose="02010600030101010101" pitchFamily="2" charset="-122"/>
              </a:rPr>
              <a:t>6-9</a:t>
            </a:r>
            <a:r>
              <a:rPr lang="zh-CN" altLang="zh-CN" sz="1400" b="1" kern="100" dirty="0">
                <a:effectLst/>
                <a:latin typeface="Times New Roman" panose="02020603050405020304" pitchFamily="18" charset="0"/>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左堆的合并操作</a:t>
            </a:r>
            <a:r>
              <a:rPr lang="en-US" altLang="zh-CN" sz="1400" kern="100" dirty="0">
                <a:effectLst/>
                <a:latin typeface="Times New Roman" panose="02020603050405020304" pitchFamily="18" charset="0"/>
                <a:ea typeface="宋体" panose="02010600030101010101" pitchFamily="2" charset="-122"/>
              </a:rPr>
              <a:t> </a:t>
            </a:r>
            <a:r>
              <a:rPr lang="en-US" altLang="zh-CN" sz="1400" kern="100" dirty="0" err="1">
                <a:effectLst/>
                <a:latin typeface="Times New Roman" panose="02020603050405020304" pitchFamily="18" charset="0"/>
                <a:ea typeface="宋体" panose="02010600030101010101" pitchFamily="2" charset="-122"/>
              </a:rPr>
              <a:t>LeftistMerge</a:t>
            </a:r>
            <a:r>
              <a:rPr lang="en-US" altLang="zh-CN" sz="1400" kern="100" dirty="0">
                <a:effectLst/>
                <a:latin typeface="Times New Roman" panose="02020603050405020304" pitchFamily="18" charset="0"/>
                <a:ea typeface="宋体" panose="02010600030101010101" pitchFamily="2" charset="-122"/>
              </a:rPr>
              <a:t>(</a:t>
            </a:r>
            <a:r>
              <a:rPr lang="en-US" altLang="zh-CN" sz="1400" i="1" kern="100" dirty="0">
                <a:effectLst/>
                <a:latin typeface="Times New Roman" panose="02020603050405020304" pitchFamily="18" charset="0"/>
                <a:ea typeface="宋体" panose="02010600030101010101" pitchFamily="2" charset="-122"/>
              </a:rPr>
              <a:t>h</a:t>
            </a:r>
            <a:r>
              <a:rPr lang="en-US" altLang="zh-CN" sz="1400" kern="100" dirty="0">
                <a:effectLst/>
                <a:latin typeface="Times New Roman" panose="02020603050405020304" pitchFamily="18" charset="0"/>
                <a:ea typeface="宋体" panose="02010600030101010101" pitchFamily="2" charset="-122"/>
              </a:rPr>
              <a:t>1, </a:t>
            </a:r>
            <a:r>
              <a:rPr lang="en-US" altLang="zh-CN" sz="1400" i="1" kern="100" dirty="0">
                <a:effectLst/>
                <a:latin typeface="Times New Roman" panose="02020603050405020304" pitchFamily="18" charset="0"/>
                <a:ea typeface="宋体" panose="02010600030101010101" pitchFamily="2" charset="-122"/>
              </a:rPr>
              <a:t>h</a:t>
            </a:r>
            <a:r>
              <a:rPr lang="en-US" altLang="zh-CN" sz="1400" kern="100" dirty="0">
                <a:effectLst/>
                <a:latin typeface="Times New Roman" panose="02020603050405020304" pitchFamily="18" charset="0"/>
                <a:ea typeface="宋体" panose="02010600030101010101" pitchFamily="2" charset="-122"/>
              </a:rPr>
              <a:t>2)</a:t>
            </a:r>
            <a:endParaRPr lang="zh-CN" altLang="zh-CN" sz="1400" kern="100" dirty="0">
              <a:effectLst/>
              <a:latin typeface="Times New Roman" panose="02020603050405020304" pitchFamily="18" charset="0"/>
              <a:ea typeface="宋体" panose="02010600030101010101" pitchFamily="2" charset="-122"/>
            </a:endParaRPr>
          </a:p>
          <a:p>
            <a:pPr indent="266700" algn="just"/>
            <a:r>
              <a:rPr lang="zh-CN" altLang="zh-CN" sz="1400" b="1" kern="100" dirty="0">
                <a:effectLst/>
                <a:latin typeface="Times New Roman" panose="02020603050405020304" pitchFamily="18" charset="0"/>
                <a:ea typeface="宋体" panose="02010600030101010101" pitchFamily="2" charset="-122"/>
              </a:rPr>
              <a:t>输入：</a:t>
            </a:r>
            <a:r>
              <a:rPr lang="zh-CN" altLang="zh-CN" sz="1400" kern="100" dirty="0">
                <a:effectLst/>
                <a:latin typeface="Times New Roman" panose="02020603050405020304" pitchFamily="18" charset="0"/>
                <a:ea typeface="宋体" panose="02010600030101010101" pitchFamily="2" charset="-122"/>
              </a:rPr>
              <a:t>待合并的两个左堆</a:t>
            </a:r>
            <a:r>
              <a:rPr lang="en-US" altLang="zh-CN" sz="1400" i="1" kern="100" dirty="0">
                <a:effectLst/>
                <a:latin typeface="Times New Roman" panose="02020603050405020304" pitchFamily="18" charset="0"/>
                <a:ea typeface="宋体" panose="02010600030101010101" pitchFamily="2" charset="-122"/>
              </a:rPr>
              <a:t>h</a:t>
            </a:r>
            <a:r>
              <a:rPr lang="en-US" altLang="zh-CN" sz="1400" kern="100" dirty="0">
                <a:effectLst/>
                <a:latin typeface="Times New Roman" panose="02020603050405020304" pitchFamily="18" charset="0"/>
                <a:ea typeface="宋体" panose="02010600030101010101" pitchFamily="2" charset="-122"/>
              </a:rPr>
              <a:t>1 </a:t>
            </a:r>
            <a:r>
              <a:rPr lang="zh-CN" altLang="zh-CN" sz="1400" kern="100" dirty="0">
                <a:effectLst/>
                <a:latin typeface="Times New Roman" panose="02020603050405020304" pitchFamily="18" charset="0"/>
                <a:ea typeface="宋体" panose="02010600030101010101" pitchFamily="2" charset="-122"/>
              </a:rPr>
              <a:t>和 </a:t>
            </a:r>
            <a:r>
              <a:rPr lang="en-US" altLang="zh-CN" sz="1400" i="1" kern="100" dirty="0">
                <a:effectLst/>
                <a:latin typeface="Times New Roman" panose="02020603050405020304" pitchFamily="18" charset="0"/>
                <a:ea typeface="宋体" panose="02010600030101010101" pitchFamily="2" charset="-122"/>
              </a:rPr>
              <a:t>h</a:t>
            </a:r>
            <a:r>
              <a:rPr lang="en-US" altLang="zh-CN" sz="1400" kern="100" dirty="0">
                <a:effectLst/>
                <a:latin typeface="Times New Roman" panose="02020603050405020304" pitchFamily="18" charset="0"/>
                <a:ea typeface="宋体" panose="02010600030101010101" pitchFamily="2" charset="-122"/>
              </a:rPr>
              <a:t>2</a:t>
            </a:r>
            <a:endParaRPr lang="zh-CN" altLang="zh-CN" sz="1400" kern="100" dirty="0">
              <a:effectLst/>
              <a:latin typeface="Times New Roman" panose="02020603050405020304" pitchFamily="18" charset="0"/>
              <a:ea typeface="宋体" panose="02010600030101010101" pitchFamily="2" charset="-122"/>
            </a:endParaRPr>
          </a:p>
          <a:p>
            <a:pPr indent="266700" algn="just"/>
            <a:r>
              <a:rPr lang="zh-CN" altLang="zh-CN" sz="1400" b="1" kern="100" dirty="0">
                <a:effectLst/>
                <a:latin typeface="Times New Roman" panose="02020603050405020304" pitchFamily="18" charset="0"/>
                <a:ea typeface="宋体" panose="02010600030101010101" pitchFamily="2" charset="-122"/>
              </a:rPr>
              <a:t>输出：</a:t>
            </a:r>
            <a:r>
              <a:rPr lang="zh-CN" altLang="zh-CN" sz="1400" kern="100" dirty="0">
                <a:effectLst/>
                <a:latin typeface="Times New Roman" panose="02020603050405020304" pitchFamily="18" charset="0"/>
                <a:ea typeface="宋体" panose="02010600030101010101" pitchFamily="2" charset="-122"/>
              </a:rPr>
              <a:t>合并后的左堆</a:t>
            </a:r>
          </a:p>
          <a:p>
            <a:pPr marL="342900" lvl="0" indent="-342900" algn="just">
              <a:buFont typeface="+mj-lt"/>
              <a:buAutoNum type="arabicPeriod"/>
              <a:tabLst>
                <a:tab pos="269875" algn="l"/>
              </a:tabLst>
            </a:pPr>
            <a:r>
              <a:rPr lang="en-US" altLang="zh-CN" sz="1400" b="1" kern="100" dirty="0">
                <a:effectLst/>
                <a:latin typeface="Times New Roman" panose="02020603050405020304" pitchFamily="18" charset="0"/>
                <a:ea typeface="宋体" panose="02010600030101010101" pitchFamily="2" charset="-122"/>
              </a:rPr>
              <a:t>if</a:t>
            </a:r>
            <a:r>
              <a:rPr lang="en-US" altLang="zh-CN" sz="1400" kern="100" dirty="0">
                <a:effectLst/>
                <a:latin typeface="Times New Roman" panose="02020603050405020304" pitchFamily="18" charset="0"/>
                <a:ea typeface="宋体" panose="02010600030101010101" pitchFamily="2" charset="-122"/>
              </a:rPr>
              <a:t> </a:t>
            </a:r>
            <a:r>
              <a:rPr lang="en-US" altLang="zh-CN" sz="1400" i="1" kern="100" dirty="0">
                <a:effectLst/>
                <a:latin typeface="Times New Roman" panose="02020603050405020304" pitchFamily="18" charset="0"/>
                <a:ea typeface="宋体" panose="02010600030101010101" pitchFamily="2" charset="-122"/>
              </a:rPr>
              <a:t>h</a:t>
            </a:r>
            <a:r>
              <a:rPr lang="en-US" altLang="zh-CN" sz="1400" kern="100" dirty="0">
                <a:effectLst/>
                <a:latin typeface="Times New Roman" panose="02020603050405020304" pitchFamily="18" charset="0"/>
                <a:ea typeface="宋体" panose="02010600030101010101" pitchFamily="2" charset="-122"/>
              </a:rPr>
              <a:t>1 = NIL </a:t>
            </a:r>
            <a:r>
              <a:rPr lang="en-US" altLang="zh-CN" sz="1400" b="1" kern="100" dirty="0">
                <a:effectLst/>
                <a:latin typeface="Times New Roman" panose="02020603050405020304" pitchFamily="18" charset="0"/>
                <a:ea typeface="宋体" panose="02010600030101010101" pitchFamily="2" charset="-122"/>
              </a:rPr>
              <a:t>then</a:t>
            </a:r>
            <a:endParaRPr lang="zh-CN" altLang="zh-CN" sz="14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400" kern="100" dirty="0">
                <a:effectLst/>
                <a:latin typeface="Times New Roman" panose="02020603050405020304" pitchFamily="18" charset="0"/>
                <a:ea typeface="宋体" panose="02010600030101010101" pitchFamily="2" charset="-122"/>
              </a:rPr>
              <a:t>|    </a:t>
            </a:r>
            <a:r>
              <a:rPr lang="en-US" altLang="zh-CN" sz="1400" b="1" kern="100" dirty="0">
                <a:effectLst/>
                <a:latin typeface="Times New Roman" panose="02020603050405020304" pitchFamily="18" charset="0"/>
                <a:ea typeface="宋体" panose="02010600030101010101" pitchFamily="2" charset="-122"/>
              </a:rPr>
              <a:t>return </a:t>
            </a:r>
            <a:r>
              <a:rPr lang="en-US" altLang="zh-CN" sz="1400" i="1" kern="100" dirty="0">
                <a:effectLst/>
                <a:latin typeface="Times New Roman" panose="02020603050405020304" pitchFamily="18" charset="0"/>
                <a:ea typeface="宋体" panose="02010600030101010101" pitchFamily="2" charset="-122"/>
              </a:rPr>
              <a:t>h</a:t>
            </a:r>
            <a:r>
              <a:rPr lang="en-US" altLang="zh-CN" sz="1400" kern="100" dirty="0">
                <a:effectLst/>
                <a:latin typeface="Times New Roman" panose="02020603050405020304" pitchFamily="18" charset="0"/>
                <a:ea typeface="宋体" panose="02010600030101010101" pitchFamily="2" charset="-122"/>
              </a:rPr>
              <a:t>2</a:t>
            </a:r>
            <a:endParaRPr lang="zh-CN" altLang="zh-CN" sz="14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400" b="1" kern="100" dirty="0">
                <a:effectLst/>
                <a:latin typeface="Times New Roman" panose="02020603050405020304" pitchFamily="18" charset="0"/>
                <a:ea typeface="宋体" panose="02010600030101010101" pitchFamily="2" charset="-122"/>
              </a:rPr>
              <a:t>end</a:t>
            </a:r>
            <a:endParaRPr lang="zh-CN" altLang="zh-CN" sz="14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400" b="1" kern="100" dirty="0">
                <a:effectLst/>
                <a:latin typeface="Times New Roman" panose="02020603050405020304" pitchFamily="18" charset="0"/>
                <a:ea typeface="宋体" panose="02010600030101010101" pitchFamily="2" charset="-122"/>
              </a:rPr>
              <a:t>if </a:t>
            </a:r>
            <a:r>
              <a:rPr lang="en-US" altLang="zh-CN" sz="1400" i="1" kern="100" dirty="0">
                <a:effectLst/>
                <a:latin typeface="Times New Roman" panose="02020603050405020304" pitchFamily="18" charset="0"/>
                <a:ea typeface="宋体" panose="02010600030101010101" pitchFamily="2" charset="-122"/>
              </a:rPr>
              <a:t>h</a:t>
            </a:r>
            <a:r>
              <a:rPr lang="en-US" altLang="zh-CN" sz="1400" kern="100" dirty="0">
                <a:effectLst/>
                <a:latin typeface="Times New Roman" panose="02020603050405020304" pitchFamily="18" charset="0"/>
                <a:ea typeface="宋体" panose="02010600030101010101" pitchFamily="2" charset="-122"/>
              </a:rPr>
              <a:t>2 = NIL </a:t>
            </a:r>
            <a:r>
              <a:rPr lang="en-US" altLang="zh-CN" sz="1400" b="1" kern="100" dirty="0">
                <a:effectLst/>
                <a:latin typeface="Times New Roman" panose="02020603050405020304" pitchFamily="18" charset="0"/>
                <a:ea typeface="宋体" panose="02010600030101010101" pitchFamily="2" charset="-122"/>
              </a:rPr>
              <a:t>then</a:t>
            </a:r>
            <a:endParaRPr lang="zh-CN" altLang="zh-CN" sz="14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400" kern="100" dirty="0">
                <a:effectLst/>
                <a:latin typeface="Times New Roman" panose="02020603050405020304" pitchFamily="18" charset="0"/>
                <a:ea typeface="宋体" panose="02010600030101010101" pitchFamily="2" charset="-122"/>
              </a:rPr>
              <a:t>|    </a:t>
            </a:r>
            <a:r>
              <a:rPr lang="en-US" altLang="zh-CN" sz="1400" b="1" kern="100" dirty="0">
                <a:effectLst/>
                <a:latin typeface="Times New Roman" panose="02020603050405020304" pitchFamily="18" charset="0"/>
                <a:ea typeface="宋体" panose="02010600030101010101" pitchFamily="2" charset="-122"/>
              </a:rPr>
              <a:t>return </a:t>
            </a:r>
            <a:r>
              <a:rPr lang="en-US" altLang="zh-CN" sz="1400" i="1" kern="100" dirty="0">
                <a:effectLst/>
                <a:latin typeface="Times New Roman" panose="02020603050405020304" pitchFamily="18" charset="0"/>
                <a:ea typeface="宋体" panose="02010600030101010101" pitchFamily="2" charset="-122"/>
              </a:rPr>
              <a:t>h</a:t>
            </a:r>
            <a:r>
              <a:rPr lang="en-US" altLang="zh-CN" sz="1400" kern="100" dirty="0">
                <a:effectLst/>
                <a:latin typeface="Times New Roman" panose="02020603050405020304" pitchFamily="18" charset="0"/>
                <a:ea typeface="宋体" panose="02010600030101010101" pitchFamily="2" charset="-122"/>
              </a:rPr>
              <a:t>1</a:t>
            </a:r>
            <a:endParaRPr lang="zh-CN" altLang="zh-CN" sz="14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400" b="1" kern="100" dirty="0">
                <a:effectLst/>
                <a:latin typeface="Times New Roman" panose="02020603050405020304" pitchFamily="18" charset="0"/>
                <a:ea typeface="宋体" panose="02010600030101010101" pitchFamily="2" charset="-122"/>
              </a:rPr>
              <a:t>end</a:t>
            </a:r>
            <a:endParaRPr lang="zh-CN" altLang="zh-CN" sz="14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400" b="1" kern="100" dirty="0">
                <a:effectLst/>
                <a:latin typeface="Times New Roman" panose="02020603050405020304" pitchFamily="18" charset="0"/>
                <a:ea typeface="宋体" panose="02010600030101010101" pitchFamily="2" charset="-122"/>
              </a:rPr>
              <a:t>if </a:t>
            </a:r>
            <a:r>
              <a:rPr lang="en-US" altLang="zh-CN" sz="1400" i="1" kern="100" dirty="0">
                <a:effectLst/>
                <a:latin typeface="Times New Roman" panose="02020603050405020304" pitchFamily="18" charset="0"/>
                <a:ea typeface="宋体" panose="02010600030101010101" pitchFamily="2" charset="-122"/>
              </a:rPr>
              <a:t>h</a:t>
            </a:r>
            <a:r>
              <a:rPr lang="en-US" altLang="zh-CN" sz="1400" kern="100" dirty="0">
                <a:effectLst/>
                <a:latin typeface="Times New Roman" panose="02020603050405020304" pitchFamily="18" charset="0"/>
                <a:ea typeface="宋体" panose="02010600030101010101" pitchFamily="2" charset="-122"/>
              </a:rPr>
              <a:t>1</a:t>
            </a:r>
            <a:r>
              <a:rPr lang="en-US" altLang="zh-CN" sz="1400" i="1" kern="100" dirty="0">
                <a:effectLst/>
                <a:latin typeface="Times New Roman" panose="02020603050405020304" pitchFamily="18" charset="0"/>
                <a:ea typeface="宋体" panose="02010600030101010101" pitchFamily="2" charset="-122"/>
              </a:rPr>
              <a:t>.key</a:t>
            </a:r>
            <a:r>
              <a:rPr lang="en-US" altLang="zh-CN" sz="1400" kern="100" dirty="0">
                <a:effectLst/>
                <a:latin typeface="Times New Roman" panose="02020603050405020304" pitchFamily="18" charset="0"/>
                <a:ea typeface="宋体" panose="02010600030101010101" pitchFamily="2" charset="-122"/>
              </a:rPr>
              <a:t> &gt; </a:t>
            </a:r>
            <a:r>
              <a:rPr lang="en-US" altLang="zh-CN" sz="1400" i="1" kern="100" dirty="0">
                <a:effectLst/>
                <a:latin typeface="Times New Roman" panose="02020603050405020304" pitchFamily="18" charset="0"/>
                <a:ea typeface="宋体" panose="02010600030101010101" pitchFamily="2" charset="-122"/>
              </a:rPr>
              <a:t>h</a:t>
            </a:r>
            <a:r>
              <a:rPr lang="en-US" altLang="zh-CN" sz="1400" kern="100" dirty="0">
                <a:effectLst/>
                <a:latin typeface="Times New Roman" panose="02020603050405020304" pitchFamily="18" charset="0"/>
                <a:ea typeface="宋体" panose="02010600030101010101" pitchFamily="2" charset="-122"/>
              </a:rPr>
              <a:t>2.</a:t>
            </a:r>
            <a:r>
              <a:rPr lang="en-US" altLang="zh-CN" sz="1400" i="1" kern="100" dirty="0">
                <a:effectLst/>
                <a:latin typeface="Times New Roman" panose="02020603050405020304" pitchFamily="18" charset="0"/>
                <a:ea typeface="宋体" panose="02010600030101010101" pitchFamily="2" charset="-122"/>
              </a:rPr>
              <a:t>key</a:t>
            </a:r>
            <a:r>
              <a:rPr lang="en-US" altLang="zh-CN" sz="1400" kern="100" dirty="0">
                <a:effectLst/>
                <a:latin typeface="Times New Roman" panose="02020603050405020304" pitchFamily="18" charset="0"/>
                <a:ea typeface="宋体" panose="02010600030101010101" pitchFamily="2" charset="-122"/>
              </a:rPr>
              <a:t> </a:t>
            </a:r>
            <a:r>
              <a:rPr lang="en-US" altLang="zh-CN" sz="1400" b="1" kern="100" dirty="0">
                <a:effectLst/>
                <a:latin typeface="Times New Roman" panose="02020603050405020304" pitchFamily="18" charset="0"/>
                <a:ea typeface="宋体" panose="02010600030101010101" pitchFamily="2" charset="-122"/>
              </a:rPr>
              <a:t>then</a:t>
            </a:r>
            <a:endParaRPr lang="zh-CN" altLang="zh-CN" sz="14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400" kern="100" dirty="0">
                <a:effectLst/>
                <a:latin typeface="Times New Roman" panose="02020603050405020304" pitchFamily="18" charset="0"/>
                <a:ea typeface="宋体" panose="02010600030101010101" pitchFamily="2" charset="-122"/>
              </a:rPr>
              <a:t>|    </a:t>
            </a:r>
            <a:r>
              <a:rPr lang="en-US" altLang="zh-CN" sz="1400" b="1" kern="100" dirty="0">
                <a:effectLst/>
                <a:latin typeface="Times New Roman" panose="02020603050405020304" pitchFamily="18" charset="0"/>
                <a:ea typeface="宋体" panose="02010600030101010101" pitchFamily="2" charset="-122"/>
              </a:rPr>
              <a:t>return </a:t>
            </a:r>
            <a:r>
              <a:rPr lang="en-US" altLang="zh-CN" sz="1400" kern="100" dirty="0" err="1">
                <a:effectLst/>
                <a:latin typeface="Times New Roman" panose="02020603050405020304" pitchFamily="18" charset="0"/>
                <a:ea typeface="宋体" panose="02010600030101010101" pitchFamily="2" charset="-122"/>
              </a:rPr>
              <a:t>LeftistMerge</a:t>
            </a:r>
            <a:r>
              <a:rPr lang="en-US" altLang="zh-CN" sz="1400" kern="100" dirty="0">
                <a:effectLst/>
                <a:latin typeface="Times New Roman" panose="02020603050405020304" pitchFamily="18" charset="0"/>
                <a:ea typeface="宋体" panose="02010600030101010101" pitchFamily="2" charset="-122"/>
              </a:rPr>
              <a:t>(</a:t>
            </a:r>
            <a:r>
              <a:rPr lang="en-US" altLang="zh-CN" sz="1400" i="1" kern="100" dirty="0">
                <a:effectLst/>
                <a:latin typeface="Times New Roman" panose="02020603050405020304" pitchFamily="18" charset="0"/>
                <a:ea typeface="宋体" panose="02010600030101010101" pitchFamily="2" charset="-122"/>
              </a:rPr>
              <a:t>h</a:t>
            </a:r>
            <a:r>
              <a:rPr lang="en-US" altLang="zh-CN" sz="1400" kern="100" dirty="0">
                <a:effectLst/>
                <a:latin typeface="Times New Roman" panose="02020603050405020304" pitchFamily="18" charset="0"/>
                <a:ea typeface="宋体" panose="02010600030101010101" pitchFamily="2" charset="-122"/>
              </a:rPr>
              <a:t>2, </a:t>
            </a:r>
            <a:r>
              <a:rPr lang="en-US" altLang="zh-CN" sz="1400" i="1" kern="100" dirty="0">
                <a:effectLst/>
                <a:latin typeface="Times New Roman" panose="02020603050405020304" pitchFamily="18" charset="0"/>
                <a:ea typeface="宋体" panose="02010600030101010101" pitchFamily="2" charset="-122"/>
              </a:rPr>
              <a:t>h</a:t>
            </a:r>
            <a:r>
              <a:rPr lang="en-US" altLang="zh-CN" sz="1400" kern="100" dirty="0">
                <a:effectLst/>
                <a:latin typeface="Times New Roman" panose="02020603050405020304" pitchFamily="18" charset="0"/>
                <a:ea typeface="宋体" panose="02010600030101010101" pitchFamily="2" charset="-122"/>
              </a:rPr>
              <a:t>1) //</a:t>
            </a:r>
            <a:r>
              <a:rPr lang="zh-CN" altLang="zh-CN" sz="1400" kern="100" dirty="0">
                <a:effectLst/>
                <a:latin typeface="Times New Roman" panose="02020603050405020304" pitchFamily="18" charset="0"/>
                <a:ea typeface="宋体" panose="02010600030101010101" pitchFamily="2" charset="-122"/>
              </a:rPr>
              <a:t>保证第一个堆的根结点是较小的那个</a:t>
            </a:r>
          </a:p>
          <a:p>
            <a:pPr marL="342900" lvl="0" indent="-342900" algn="just">
              <a:buFont typeface="+mj-lt"/>
              <a:buAutoNum type="arabicPeriod"/>
              <a:tabLst>
                <a:tab pos="269875" algn="l"/>
              </a:tabLst>
            </a:pPr>
            <a:r>
              <a:rPr lang="en-US" altLang="zh-CN" sz="1400" b="1" kern="100" dirty="0">
                <a:effectLst/>
                <a:latin typeface="Times New Roman" panose="02020603050405020304" pitchFamily="18" charset="0"/>
                <a:ea typeface="宋体" panose="02010600030101010101" pitchFamily="2" charset="-122"/>
              </a:rPr>
              <a:t>end</a:t>
            </a:r>
            <a:endParaRPr lang="zh-CN" altLang="zh-CN" sz="14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现在 </a:t>
            </a:r>
            <a:r>
              <a:rPr lang="en-US" altLang="zh-CN" sz="1400" i="1" kern="100" dirty="0">
                <a:effectLst/>
                <a:latin typeface="Times New Roman" panose="02020603050405020304" pitchFamily="18" charset="0"/>
                <a:ea typeface="宋体" panose="02010600030101010101" pitchFamily="2" charset="-122"/>
              </a:rPr>
              <a:t>h</a:t>
            </a:r>
            <a:r>
              <a:rPr lang="en-US" altLang="zh-CN" sz="1400" kern="100" dirty="0">
                <a:effectLst/>
                <a:latin typeface="Times New Roman" panose="02020603050405020304" pitchFamily="18" charset="0"/>
                <a:ea typeface="宋体" panose="02010600030101010101" pitchFamily="2" charset="-122"/>
              </a:rPr>
              <a:t>1</a:t>
            </a:r>
            <a:r>
              <a:rPr lang="en-US" altLang="zh-CN" sz="1400" i="1" kern="100" dirty="0">
                <a:effectLst/>
                <a:latin typeface="Times New Roman" panose="02020603050405020304" pitchFamily="18" charset="0"/>
                <a:ea typeface="宋体" panose="02010600030101010101" pitchFamily="2" charset="-122"/>
              </a:rPr>
              <a:t>.key</a:t>
            </a:r>
            <a:r>
              <a:rPr lang="en-US" altLang="zh-CN" sz="1400" kern="100" dirty="0">
                <a:effectLst/>
                <a:latin typeface="Times New Roman" panose="02020603050405020304" pitchFamily="18" charset="0"/>
                <a:ea typeface="宋体" panose="02010600030101010101" pitchFamily="2" charset="-122"/>
              </a:rPr>
              <a:t> ≤ </a:t>
            </a:r>
            <a:r>
              <a:rPr lang="en-US" altLang="zh-CN" sz="1400" i="1" kern="100" dirty="0">
                <a:effectLst/>
                <a:latin typeface="Times New Roman" panose="02020603050405020304" pitchFamily="18" charset="0"/>
                <a:ea typeface="宋体" panose="02010600030101010101" pitchFamily="2" charset="-122"/>
              </a:rPr>
              <a:t>h</a:t>
            </a:r>
            <a:r>
              <a:rPr lang="en-US" altLang="zh-CN" sz="1400" kern="100" dirty="0">
                <a:effectLst/>
                <a:latin typeface="Times New Roman" panose="02020603050405020304" pitchFamily="18" charset="0"/>
                <a:ea typeface="宋体" panose="02010600030101010101" pitchFamily="2" charset="-122"/>
              </a:rPr>
              <a:t>2</a:t>
            </a:r>
            <a:r>
              <a:rPr lang="en-US" altLang="zh-CN" sz="1400" i="1" kern="100" dirty="0">
                <a:effectLst/>
                <a:latin typeface="Times New Roman" panose="02020603050405020304" pitchFamily="18" charset="0"/>
                <a:ea typeface="宋体" panose="02010600030101010101" pitchFamily="2" charset="-122"/>
              </a:rPr>
              <a:t>.key</a:t>
            </a:r>
            <a:endParaRPr lang="zh-CN" altLang="zh-CN" sz="14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400" b="1" kern="100" dirty="0">
                <a:effectLst/>
                <a:latin typeface="Times New Roman" panose="02020603050405020304" pitchFamily="18" charset="0"/>
                <a:ea typeface="宋体" panose="02010600030101010101" pitchFamily="2" charset="-122"/>
              </a:rPr>
              <a:t>if</a:t>
            </a:r>
            <a:r>
              <a:rPr lang="en-US" altLang="zh-CN" sz="1400" kern="100" dirty="0">
                <a:effectLst/>
                <a:latin typeface="Times New Roman" panose="02020603050405020304" pitchFamily="18" charset="0"/>
                <a:ea typeface="宋体" panose="02010600030101010101" pitchFamily="2" charset="-122"/>
              </a:rPr>
              <a:t> </a:t>
            </a:r>
            <a:r>
              <a:rPr lang="en-US" altLang="zh-CN" sz="1400" i="1" kern="100" dirty="0">
                <a:effectLst/>
                <a:latin typeface="Times New Roman" panose="02020603050405020304" pitchFamily="18" charset="0"/>
                <a:ea typeface="宋体" panose="02010600030101010101" pitchFamily="2" charset="-122"/>
              </a:rPr>
              <a:t>h</a:t>
            </a:r>
            <a:r>
              <a:rPr lang="en-US" altLang="zh-CN" sz="1400" kern="100" dirty="0">
                <a:effectLst/>
                <a:latin typeface="Times New Roman" panose="02020603050405020304" pitchFamily="18" charset="0"/>
                <a:ea typeface="宋体" panose="02010600030101010101" pitchFamily="2" charset="-122"/>
              </a:rPr>
              <a:t>1.</a:t>
            </a:r>
            <a:r>
              <a:rPr lang="en-US" altLang="zh-CN" sz="1400" i="1" kern="100" dirty="0">
                <a:effectLst/>
                <a:latin typeface="Times New Roman" panose="02020603050405020304" pitchFamily="18" charset="0"/>
                <a:ea typeface="宋体" panose="02010600030101010101" pitchFamily="2" charset="-122"/>
              </a:rPr>
              <a:t>left</a:t>
            </a:r>
            <a:r>
              <a:rPr lang="en-US" altLang="zh-CN" sz="1400" kern="100" dirty="0">
                <a:effectLst/>
                <a:latin typeface="Times New Roman" panose="02020603050405020304" pitchFamily="18" charset="0"/>
                <a:ea typeface="宋体" panose="02010600030101010101" pitchFamily="2" charset="-122"/>
              </a:rPr>
              <a:t>=NIL </a:t>
            </a:r>
            <a:r>
              <a:rPr lang="en-US" altLang="zh-CN" sz="1400" b="1" kern="100" dirty="0">
                <a:effectLst/>
                <a:latin typeface="Times New Roman" panose="02020603050405020304" pitchFamily="18" charset="0"/>
                <a:ea typeface="宋体" panose="02010600030101010101" pitchFamily="2" charset="-122"/>
              </a:rPr>
              <a:t>then </a:t>
            </a:r>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如果左子树为空，则</a:t>
            </a:r>
            <a:r>
              <a:rPr lang="en-US" altLang="zh-CN" sz="1400" i="1" kern="100" dirty="0">
                <a:effectLst/>
                <a:latin typeface="Times New Roman" panose="02020603050405020304" pitchFamily="18" charset="0"/>
                <a:ea typeface="宋体" panose="02010600030101010101" pitchFamily="2" charset="-122"/>
              </a:rPr>
              <a:t>h</a:t>
            </a:r>
            <a:r>
              <a:rPr lang="en-US" altLang="zh-CN" sz="1400" kern="100" dirty="0">
                <a:effectLst/>
                <a:latin typeface="Times New Roman" panose="02020603050405020304" pitchFamily="18" charset="0"/>
                <a:ea typeface="宋体" panose="02010600030101010101" pitchFamily="2" charset="-122"/>
              </a:rPr>
              <a:t>1</a:t>
            </a:r>
            <a:r>
              <a:rPr lang="zh-CN" altLang="zh-CN" sz="1400" kern="100" dirty="0">
                <a:effectLst/>
                <a:latin typeface="Times New Roman" panose="02020603050405020304" pitchFamily="18" charset="0"/>
                <a:ea typeface="宋体" panose="02010600030101010101" pitchFamily="2" charset="-122"/>
              </a:rPr>
              <a:t>肯定是单结点树</a:t>
            </a:r>
          </a:p>
          <a:p>
            <a:pPr marL="342900" lvl="0" indent="-342900" algn="just">
              <a:buFont typeface="+mj-lt"/>
              <a:buAutoNum type="arabicPeriod"/>
              <a:tabLst>
                <a:tab pos="269875" algn="l"/>
              </a:tabLst>
            </a:pPr>
            <a:r>
              <a:rPr lang="en-US" altLang="zh-CN" sz="1400" kern="100" dirty="0">
                <a:effectLst/>
                <a:latin typeface="Times New Roman" panose="02020603050405020304" pitchFamily="18" charset="0"/>
                <a:ea typeface="宋体" panose="02010600030101010101" pitchFamily="2" charset="-122"/>
              </a:rPr>
              <a:t>|   </a:t>
            </a:r>
            <a:r>
              <a:rPr lang="en-US" altLang="zh-CN" sz="1400" i="1" kern="100" dirty="0">
                <a:effectLst/>
                <a:latin typeface="Times New Roman" panose="02020603050405020304" pitchFamily="18" charset="0"/>
                <a:ea typeface="宋体" panose="02010600030101010101" pitchFamily="2" charset="-122"/>
              </a:rPr>
              <a:t>h</a:t>
            </a:r>
            <a:r>
              <a:rPr lang="en-US" altLang="zh-CN" sz="1400" kern="100" dirty="0">
                <a:effectLst/>
                <a:latin typeface="Times New Roman" panose="02020603050405020304" pitchFamily="18" charset="0"/>
                <a:ea typeface="宋体" panose="02010600030101010101" pitchFamily="2" charset="-122"/>
              </a:rPr>
              <a:t>1.</a:t>
            </a:r>
            <a:r>
              <a:rPr lang="en-US" altLang="zh-CN" sz="1400" i="1" kern="100" dirty="0">
                <a:effectLst/>
                <a:latin typeface="Times New Roman" panose="02020603050405020304" pitchFamily="18" charset="0"/>
                <a:ea typeface="宋体" panose="02010600030101010101" pitchFamily="2" charset="-122"/>
              </a:rPr>
              <a:t>left</a:t>
            </a:r>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 </a:t>
            </a:r>
            <a:r>
              <a:rPr lang="en-US" altLang="zh-CN" sz="1400" i="1" kern="100" dirty="0">
                <a:effectLst/>
                <a:latin typeface="Times New Roman" panose="02020603050405020304" pitchFamily="18" charset="0"/>
                <a:ea typeface="宋体" panose="02010600030101010101" pitchFamily="2" charset="-122"/>
              </a:rPr>
              <a:t>h</a:t>
            </a:r>
            <a:r>
              <a:rPr lang="en-US" altLang="zh-CN" sz="1400" kern="100" dirty="0">
                <a:effectLst/>
                <a:latin typeface="Times New Roman" panose="02020603050405020304" pitchFamily="18" charset="0"/>
                <a:ea typeface="宋体" panose="02010600030101010101" pitchFamily="2" charset="-122"/>
              </a:rPr>
              <a:t>2</a:t>
            </a:r>
            <a:endParaRPr lang="zh-CN" altLang="zh-CN" sz="14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400" b="1" kern="100" dirty="0">
                <a:effectLst/>
                <a:latin typeface="Times New Roman" panose="02020603050405020304" pitchFamily="18" charset="0"/>
                <a:ea typeface="宋体" panose="02010600030101010101" pitchFamily="2" charset="-122"/>
              </a:rPr>
              <a:t>else</a:t>
            </a:r>
            <a:endParaRPr lang="zh-CN" altLang="zh-CN" sz="14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400" i="1" kern="100" dirty="0">
                <a:effectLst/>
                <a:latin typeface="Times New Roman" panose="02020603050405020304" pitchFamily="18" charset="0"/>
                <a:ea typeface="宋体" panose="02010600030101010101" pitchFamily="2" charset="-122"/>
              </a:rPr>
              <a:t>|  h</a:t>
            </a:r>
            <a:r>
              <a:rPr lang="en-US" altLang="zh-CN" sz="1400" kern="100" dirty="0">
                <a:effectLst/>
                <a:latin typeface="Times New Roman" panose="02020603050405020304" pitchFamily="18" charset="0"/>
                <a:ea typeface="宋体" panose="02010600030101010101" pitchFamily="2" charset="-122"/>
              </a:rPr>
              <a:t>1</a:t>
            </a:r>
            <a:r>
              <a:rPr lang="en-US" altLang="zh-CN" sz="1400" i="1" kern="100" dirty="0">
                <a:effectLst/>
                <a:latin typeface="Times New Roman" panose="02020603050405020304" pitchFamily="18" charset="0"/>
                <a:ea typeface="宋体" panose="02010600030101010101" pitchFamily="2" charset="-122"/>
              </a:rPr>
              <a:t>.right </a:t>
            </a:r>
            <a:r>
              <a:rPr lang="zh-CN" altLang="zh-CN" sz="1400" kern="100" dirty="0">
                <a:effectLst/>
                <a:latin typeface="Times New Roman" panose="02020603050405020304" pitchFamily="18" charset="0"/>
                <a:ea typeface="宋体" panose="02010600030101010101" pitchFamily="2" charset="-122"/>
              </a:rPr>
              <a:t>← </a:t>
            </a:r>
            <a:r>
              <a:rPr lang="en-US" altLang="zh-CN" sz="1400" kern="100" dirty="0" err="1">
                <a:effectLst/>
                <a:latin typeface="Times New Roman" panose="02020603050405020304" pitchFamily="18" charset="0"/>
                <a:ea typeface="宋体" panose="02010600030101010101" pitchFamily="2" charset="-122"/>
              </a:rPr>
              <a:t>LeftistMerge</a:t>
            </a:r>
            <a:r>
              <a:rPr lang="en-US" altLang="zh-CN" sz="1400" kern="100" dirty="0">
                <a:effectLst/>
                <a:latin typeface="Times New Roman" panose="02020603050405020304" pitchFamily="18" charset="0"/>
                <a:ea typeface="宋体" panose="02010600030101010101" pitchFamily="2" charset="-122"/>
              </a:rPr>
              <a:t>(</a:t>
            </a:r>
            <a:r>
              <a:rPr lang="en-US" altLang="zh-CN" sz="1400" i="1" kern="100" dirty="0">
                <a:effectLst/>
                <a:latin typeface="Times New Roman" panose="02020603050405020304" pitchFamily="18" charset="0"/>
                <a:ea typeface="宋体" panose="02010600030101010101" pitchFamily="2" charset="-122"/>
              </a:rPr>
              <a:t>h</a:t>
            </a:r>
            <a:r>
              <a:rPr lang="en-US" altLang="zh-CN" sz="1400" kern="100" dirty="0">
                <a:effectLst/>
                <a:latin typeface="Times New Roman" panose="02020603050405020304" pitchFamily="18" charset="0"/>
                <a:ea typeface="宋体" panose="02010600030101010101" pitchFamily="2" charset="-122"/>
              </a:rPr>
              <a:t>1</a:t>
            </a:r>
            <a:r>
              <a:rPr lang="en-US" altLang="zh-CN" sz="1400" i="1" kern="100" dirty="0">
                <a:effectLst/>
                <a:latin typeface="Times New Roman" panose="02020603050405020304" pitchFamily="18" charset="0"/>
                <a:ea typeface="宋体" panose="02010600030101010101" pitchFamily="2" charset="-122"/>
              </a:rPr>
              <a:t>.right</a:t>
            </a:r>
            <a:r>
              <a:rPr lang="en-US" altLang="zh-CN" sz="1400" kern="100" dirty="0">
                <a:effectLst/>
                <a:latin typeface="Times New Roman" panose="02020603050405020304" pitchFamily="18" charset="0"/>
                <a:ea typeface="宋体" panose="02010600030101010101" pitchFamily="2" charset="-122"/>
              </a:rPr>
              <a:t>, </a:t>
            </a:r>
            <a:r>
              <a:rPr lang="en-US" altLang="zh-CN" sz="1400" i="1" kern="100" dirty="0">
                <a:effectLst/>
                <a:latin typeface="Times New Roman" panose="02020603050405020304" pitchFamily="18" charset="0"/>
                <a:ea typeface="宋体" panose="02010600030101010101" pitchFamily="2" charset="-122"/>
              </a:rPr>
              <a:t>h</a:t>
            </a:r>
            <a:r>
              <a:rPr lang="en-US" altLang="zh-CN" sz="1400" kern="100" dirty="0">
                <a:effectLst/>
                <a:latin typeface="Times New Roman" panose="02020603050405020304" pitchFamily="18" charset="0"/>
                <a:ea typeface="宋体" panose="02010600030101010101" pitchFamily="2" charset="-122"/>
              </a:rPr>
              <a:t>2)</a:t>
            </a:r>
            <a:endParaRPr lang="zh-CN" altLang="zh-CN" sz="14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400" kern="100" dirty="0">
                <a:effectLst/>
                <a:latin typeface="Times New Roman" panose="02020603050405020304" pitchFamily="18" charset="0"/>
                <a:ea typeface="宋体" panose="02010600030101010101" pitchFamily="2" charset="-122"/>
              </a:rPr>
              <a:t>|  </a:t>
            </a:r>
            <a:r>
              <a:rPr lang="en-US" altLang="zh-CN" sz="1400" b="1" kern="100" dirty="0">
                <a:effectLst/>
                <a:latin typeface="Times New Roman" panose="02020603050405020304" pitchFamily="18" charset="0"/>
                <a:ea typeface="宋体" panose="02010600030101010101" pitchFamily="2" charset="-122"/>
              </a:rPr>
              <a:t>if </a:t>
            </a:r>
            <a:r>
              <a:rPr lang="en-US" altLang="zh-CN" sz="1400" i="1" kern="100" dirty="0">
                <a:effectLst/>
                <a:latin typeface="Times New Roman" panose="02020603050405020304" pitchFamily="18" charset="0"/>
                <a:ea typeface="宋体" panose="02010600030101010101" pitchFamily="2" charset="-122"/>
              </a:rPr>
              <a:t>h</a:t>
            </a:r>
            <a:r>
              <a:rPr lang="en-US" altLang="zh-CN" sz="1400" kern="100" dirty="0">
                <a:effectLst/>
                <a:latin typeface="Times New Roman" panose="02020603050405020304" pitchFamily="18" charset="0"/>
                <a:ea typeface="宋体" panose="02010600030101010101" pitchFamily="2" charset="-122"/>
              </a:rPr>
              <a:t>1</a:t>
            </a:r>
            <a:r>
              <a:rPr lang="en-US" altLang="zh-CN" sz="1400" i="1" kern="100" dirty="0">
                <a:effectLst/>
                <a:latin typeface="Times New Roman" panose="02020603050405020304" pitchFamily="18" charset="0"/>
                <a:ea typeface="宋体" panose="02010600030101010101" pitchFamily="2" charset="-122"/>
              </a:rPr>
              <a:t>.left.npl</a:t>
            </a:r>
            <a:r>
              <a:rPr lang="en-US" altLang="zh-CN" sz="1400" kern="100" dirty="0">
                <a:effectLst/>
                <a:latin typeface="Times New Roman" panose="02020603050405020304" pitchFamily="18" charset="0"/>
                <a:ea typeface="宋体" panose="02010600030101010101" pitchFamily="2" charset="-122"/>
              </a:rPr>
              <a:t> &lt; </a:t>
            </a:r>
            <a:r>
              <a:rPr lang="en-US" altLang="zh-CN" sz="1400" i="1" kern="100" dirty="0">
                <a:effectLst/>
                <a:latin typeface="Times New Roman" panose="02020603050405020304" pitchFamily="18" charset="0"/>
                <a:ea typeface="宋体" panose="02010600030101010101" pitchFamily="2" charset="-122"/>
              </a:rPr>
              <a:t>h</a:t>
            </a:r>
            <a:r>
              <a:rPr lang="en-US" altLang="zh-CN" sz="1400" kern="100" dirty="0">
                <a:effectLst/>
                <a:latin typeface="Times New Roman" panose="02020603050405020304" pitchFamily="18" charset="0"/>
                <a:ea typeface="宋体" panose="02010600030101010101" pitchFamily="2" charset="-122"/>
              </a:rPr>
              <a:t>1</a:t>
            </a:r>
            <a:r>
              <a:rPr lang="en-US" altLang="zh-CN" sz="1400" i="1" kern="100" dirty="0">
                <a:effectLst/>
                <a:latin typeface="Times New Roman" panose="02020603050405020304" pitchFamily="18" charset="0"/>
                <a:ea typeface="宋体" panose="02010600030101010101" pitchFamily="2" charset="-122"/>
              </a:rPr>
              <a:t>.right.npl</a:t>
            </a:r>
            <a:r>
              <a:rPr lang="en-US" altLang="zh-CN" sz="1400" kern="100" dirty="0">
                <a:effectLst/>
                <a:latin typeface="Times New Roman" panose="02020603050405020304" pitchFamily="18" charset="0"/>
                <a:ea typeface="宋体" panose="02010600030101010101" pitchFamily="2" charset="-122"/>
              </a:rPr>
              <a:t> </a:t>
            </a:r>
            <a:r>
              <a:rPr lang="en-US" altLang="zh-CN" sz="1400" b="1" kern="100" dirty="0">
                <a:effectLst/>
                <a:latin typeface="Times New Roman" panose="02020603050405020304" pitchFamily="18" charset="0"/>
                <a:ea typeface="宋体" panose="02010600030101010101" pitchFamily="2" charset="-122"/>
              </a:rPr>
              <a:t>then  </a:t>
            </a:r>
            <a:r>
              <a:rPr lang="en-US" altLang="zh-CN" sz="1400" kern="100" dirty="0">
                <a:effectLst/>
                <a:latin typeface="Times New Roman" panose="02020603050405020304" pitchFamily="18" charset="0"/>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保证左堆性质</a:t>
            </a:r>
          </a:p>
          <a:p>
            <a:pPr marL="342900" lvl="0" indent="-342900" algn="just">
              <a:buFont typeface="+mj-lt"/>
              <a:buAutoNum type="arabicPeriod"/>
              <a:tabLst>
                <a:tab pos="269875" algn="l"/>
              </a:tabLst>
            </a:pPr>
            <a:r>
              <a:rPr lang="en-US" altLang="zh-CN" sz="1400" kern="100" dirty="0">
                <a:effectLst/>
                <a:latin typeface="Times New Roman" panose="02020603050405020304" pitchFamily="18" charset="0"/>
                <a:ea typeface="宋体" panose="02010600030101010101" pitchFamily="2" charset="-122"/>
              </a:rPr>
              <a:t>|  |  Swap(</a:t>
            </a:r>
            <a:r>
              <a:rPr lang="en-US" altLang="zh-CN" sz="1400" i="1" kern="100" dirty="0">
                <a:effectLst/>
                <a:latin typeface="Times New Roman" panose="02020603050405020304" pitchFamily="18" charset="0"/>
                <a:ea typeface="宋体" panose="02010600030101010101" pitchFamily="2" charset="-122"/>
              </a:rPr>
              <a:t>h</a:t>
            </a:r>
            <a:r>
              <a:rPr lang="en-US" altLang="zh-CN" sz="1400" kern="100" dirty="0">
                <a:effectLst/>
                <a:latin typeface="Times New Roman" panose="02020603050405020304" pitchFamily="18" charset="0"/>
                <a:ea typeface="宋体" panose="02010600030101010101" pitchFamily="2" charset="-122"/>
              </a:rPr>
              <a:t>1</a:t>
            </a:r>
            <a:r>
              <a:rPr lang="en-US" altLang="zh-CN" sz="1400" i="1" kern="100" dirty="0">
                <a:effectLst/>
                <a:latin typeface="Times New Roman" panose="02020603050405020304" pitchFamily="18" charset="0"/>
                <a:ea typeface="宋体" panose="02010600030101010101" pitchFamily="2" charset="-122"/>
              </a:rPr>
              <a:t>.left</a:t>
            </a:r>
            <a:r>
              <a:rPr lang="en-US" altLang="zh-CN" sz="1400" kern="100" dirty="0">
                <a:effectLst/>
                <a:latin typeface="Times New Roman" panose="02020603050405020304" pitchFamily="18" charset="0"/>
                <a:ea typeface="宋体" panose="02010600030101010101" pitchFamily="2" charset="-122"/>
              </a:rPr>
              <a:t>, </a:t>
            </a:r>
            <a:r>
              <a:rPr lang="en-US" altLang="zh-CN" sz="1400" i="1" kern="100" dirty="0">
                <a:effectLst/>
                <a:latin typeface="Times New Roman" panose="02020603050405020304" pitchFamily="18" charset="0"/>
                <a:ea typeface="宋体" panose="02010600030101010101" pitchFamily="2" charset="-122"/>
              </a:rPr>
              <a:t>h</a:t>
            </a:r>
            <a:r>
              <a:rPr lang="en-US" altLang="zh-CN" sz="1400" kern="100" dirty="0">
                <a:effectLst/>
                <a:latin typeface="Times New Roman" panose="02020603050405020304" pitchFamily="18" charset="0"/>
                <a:ea typeface="宋体" panose="02010600030101010101" pitchFamily="2" charset="-122"/>
              </a:rPr>
              <a:t>1</a:t>
            </a:r>
            <a:r>
              <a:rPr lang="en-US" altLang="zh-CN" sz="1400" i="1" kern="100" dirty="0">
                <a:effectLst/>
                <a:latin typeface="Times New Roman" panose="02020603050405020304" pitchFamily="18" charset="0"/>
                <a:ea typeface="宋体" panose="02010600030101010101" pitchFamily="2" charset="-122"/>
              </a:rPr>
              <a:t>.right</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400" b="1" kern="100" dirty="0">
                <a:effectLst/>
                <a:latin typeface="Times New Roman" panose="02020603050405020304" pitchFamily="18" charset="0"/>
                <a:ea typeface="宋体" panose="02010600030101010101" pitchFamily="2" charset="-122"/>
              </a:rPr>
              <a:t>|  end</a:t>
            </a:r>
            <a:endParaRPr lang="zh-CN" altLang="zh-CN" sz="14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400" kern="100" dirty="0">
                <a:effectLst/>
                <a:latin typeface="Times New Roman" panose="02020603050405020304" pitchFamily="18" charset="0"/>
                <a:ea typeface="宋体" panose="02010600030101010101" pitchFamily="2" charset="-122"/>
              </a:rPr>
              <a:t>|  </a:t>
            </a:r>
            <a:r>
              <a:rPr lang="en-US" altLang="zh-CN" sz="1400" i="1" kern="100" dirty="0">
                <a:effectLst/>
                <a:latin typeface="Times New Roman" panose="02020603050405020304" pitchFamily="18" charset="0"/>
                <a:ea typeface="宋体" panose="02010600030101010101" pitchFamily="2" charset="-122"/>
              </a:rPr>
              <a:t>h</a:t>
            </a:r>
            <a:r>
              <a:rPr lang="en-US" altLang="zh-CN" sz="1400" kern="100" dirty="0">
                <a:effectLst/>
                <a:latin typeface="Times New Roman" panose="02020603050405020304" pitchFamily="18" charset="0"/>
                <a:ea typeface="宋体" panose="02010600030101010101" pitchFamily="2" charset="-122"/>
              </a:rPr>
              <a:t>1.</a:t>
            </a:r>
            <a:r>
              <a:rPr lang="en-US" altLang="zh-CN" sz="1400" i="1" kern="100" dirty="0">
                <a:effectLst/>
                <a:latin typeface="Times New Roman" panose="02020603050405020304" pitchFamily="18" charset="0"/>
                <a:ea typeface="宋体" panose="02010600030101010101" pitchFamily="2" charset="-122"/>
              </a:rPr>
              <a:t>npl</a:t>
            </a:r>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 </a:t>
            </a:r>
            <a:r>
              <a:rPr lang="en-US" altLang="zh-CN" sz="1400" i="1" kern="100" dirty="0">
                <a:effectLst/>
                <a:latin typeface="Times New Roman" panose="02020603050405020304" pitchFamily="18" charset="0"/>
                <a:ea typeface="宋体" panose="02010600030101010101" pitchFamily="2" charset="-122"/>
              </a:rPr>
              <a:t>h</a:t>
            </a:r>
            <a:r>
              <a:rPr lang="en-US" altLang="zh-CN" sz="1400" kern="100" dirty="0">
                <a:effectLst/>
                <a:latin typeface="Times New Roman" panose="02020603050405020304" pitchFamily="18" charset="0"/>
                <a:ea typeface="宋体" panose="02010600030101010101" pitchFamily="2" charset="-122"/>
              </a:rPr>
              <a:t>1.</a:t>
            </a:r>
            <a:r>
              <a:rPr lang="en-US" altLang="zh-CN" sz="1400" i="1" kern="100" dirty="0">
                <a:effectLst/>
                <a:latin typeface="Times New Roman" panose="02020603050405020304" pitchFamily="18" charset="0"/>
                <a:ea typeface="宋体" panose="02010600030101010101" pitchFamily="2" charset="-122"/>
              </a:rPr>
              <a:t>right.npl</a:t>
            </a:r>
            <a:r>
              <a:rPr lang="en-US" altLang="zh-CN" sz="1400" kern="100" dirty="0">
                <a:effectLst/>
                <a:latin typeface="Times New Roman" panose="02020603050405020304" pitchFamily="18" charset="0"/>
                <a:ea typeface="宋体" panose="02010600030101010101" pitchFamily="2" charset="-122"/>
              </a:rPr>
              <a:t> + 1  //</a:t>
            </a:r>
            <a:r>
              <a:rPr lang="zh-CN" altLang="zh-CN" sz="1400" kern="100" dirty="0">
                <a:effectLst/>
                <a:latin typeface="Times New Roman" panose="02020603050405020304" pitchFamily="18" charset="0"/>
                <a:ea typeface="宋体" panose="02010600030101010101" pitchFamily="2" charset="-122"/>
              </a:rPr>
              <a:t>右子树的</a:t>
            </a:r>
            <a:r>
              <a:rPr lang="en-US" altLang="zh-CN" sz="1400" i="1" kern="100" dirty="0" err="1">
                <a:effectLst/>
                <a:latin typeface="Times New Roman" panose="02020603050405020304" pitchFamily="18" charset="0"/>
                <a:ea typeface="宋体" panose="02010600030101010101" pitchFamily="2" charset="-122"/>
              </a:rPr>
              <a:t>npl</a:t>
            </a:r>
            <a:r>
              <a:rPr lang="zh-CN" altLang="zh-CN" sz="1400" kern="100" dirty="0">
                <a:effectLst/>
                <a:latin typeface="Times New Roman" panose="02020603050405020304" pitchFamily="18" charset="0"/>
                <a:ea typeface="宋体" panose="02010600030101010101" pitchFamily="2" charset="-122"/>
              </a:rPr>
              <a:t>值一定比较小</a:t>
            </a:r>
          </a:p>
          <a:p>
            <a:pPr marL="342900" lvl="0" indent="-342900" algn="just">
              <a:buFont typeface="+mj-lt"/>
              <a:buAutoNum type="arabicPeriod"/>
              <a:tabLst>
                <a:tab pos="269875" algn="l"/>
              </a:tabLst>
            </a:pPr>
            <a:r>
              <a:rPr lang="en-US" altLang="zh-CN" sz="1400" b="1" kern="100" dirty="0">
                <a:effectLst/>
                <a:latin typeface="Times New Roman" panose="02020603050405020304" pitchFamily="18" charset="0"/>
                <a:ea typeface="宋体" panose="02010600030101010101" pitchFamily="2" charset="-122"/>
              </a:rPr>
              <a:t>end</a:t>
            </a:r>
            <a:endParaRPr lang="zh-CN" altLang="zh-CN" sz="14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400" b="1" kern="100" dirty="0">
                <a:effectLst/>
                <a:latin typeface="Times New Roman" panose="02020603050405020304" pitchFamily="18" charset="0"/>
                <a:ea typeface="宋体" panose="02010600030101010101" pitchFamily="2" charset="-122"/>
              </a:rPr>
              <a:t>return </a:t>
            </a:r>
            <a:r>
              <a:rPr lang="en-US" altLang="zh-CN" sz="1400" i="1" kern="100" dirty="0">
                <a:effectLst/>
                <a:latin typeface="Times New Roman" panose="02020603050405020304" pitchFamily="18" charset="0"/>
                <a:ea typeface="宋体" panose="02010600030101010101" pitchFamily="2" charset="-122"/>
              </a:rPr>
              <a:t>h</a:t>
            </a:r>
            <a:r>
              <a:rPr lang="en-US" altLang="zh-CN" sz="1400" kern="100" dirty="0">
                <a:effectLst/>
                <a:latin typeface="Times New Roman" panose="02020603050405020304" pitchFamily="18" charset="0"/>
                <a:ea typeface="宋体" panose="02010600030101010101" pitchFamily="2" charset="-122"/>
              </a:rPr>
              <a:t>1</a:t>
            </a:r>
            <a:endParaRPr lang="zh-CN" altLang="zh-CN" sz="1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67345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 </a:t>
            </a:r>
            <a:r>
              <a:rPr lang="zh-CN" altLang="en-US" dirty="0"/>
              <a:t>优先级队列的定义</a:t>
            </a:r>
          </a:p>
        </p:txBody>
      </p:sp>
      <p:sp>
        <p:nvSpPr>
          <p:cNvPr id="3" name="副标题 2"/>
          <p:cNvSpPr>
            <a:spLocks noGrp="1"/>
          </p:cNvSpPr>
          <p:nvPr>
            <p:ph type="subTitle" idx="1"/>
          </p:nvPr>
        </p:nvSpPr>
        <p:spPr/>
        <p:txBody>
          <a:bodyPr/>
          <a:lstStyle/>
          <a:p>
            <a:r>
              <a:rPr lang="en-US" altLang="zh-CN" dirty="0"/>
              <a:t>6.2 </a:t>
            </a:r>
            <a:r>
              <a:rPr lang="zh-CN" altLang="en-US" dirty="0"/>
              <a:t>优先级队列的定义</a:t>
            </a:r>
          </a:p>
          <a:p>
            <a:endParaRPr lang="zh-CN" altLang="en-US" dirty="0"/>
          </a:p>
        </p:txBody>
      </p:sp>
      <p:sp>
        <p:nvSpPr>
          <p:cNvPr id="4" name="文本占位符 3"/>
          <p:cNvSpPr>
            <a:spLocks noGrp="1"/>
          </p:cNvSpPr>
          <p:nvPr>
            <p:ph type="body" idx="10"/>
          </p:nvPr>
        </p:nvSpPr>
        <p:spPr/>
        <p:txBody>
          <a:bodyPr/>
          <a:lstStyle/>
          <a:p>
            <a:endParaRPr lang="zh-CN" altLang="en-US" dirty="0"/>
          </a:p>
        </p:txBody>
      </p:sp>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a:xfrm>
            <a:off x="568336" y="1124682"/>
            <a:ext cx="11055325" cy="5057775"/>
          </a:xfrm>
        </p:spPr>
        <p:txBody>
          <a:bodyPr>
            <a:normAutofit/>
          </a:bodyPr>
          <a:lstStyle/>
          <a:p>
            <a:r>
              <a:rPr lang="zh-CN" altLang="en-US" sz="2400" b="1" dirty="0">
                <a:solidFill>
                  <a:srgbClr val="009999"/>
                </a:solidFill>
              </a:rPr>
              <a:t>优先级队列</a:t>
            </a:r>
            <a:r>
              <a:rPr lang="zh-CN" altLang="en-US" sz="2400" dirty="0"/>
              <a:t>是一种特殊的队列。与普通队列相比，</a:t>
            </a:r>
            <a:endParaRPr lang="en-US" altLang="zh-CN" sz="2400" dirty="0"/>
          </a:p>
          <a:p>
            <a:pPr marL="342900" indent="-342900">
              <a:buFont typeface="Arial" panose="020B0604020202020204" pitchFamily="34" charset="0"/>
              <a:buChar char="•"/>
            </a:pPr>
            <a:r>
              <a:rPr lang="zh-CN" altLang="en-US" sz="2400" b="1" dirty="0"/>
              <a:t>相同点</a:t>
            </a:r>
            <a:r>
              <a:rPr lang="zh-CN" altLang="en-US" sz="2400" dirty="0"/>
              <a:t>：都支持进队和出队操作。</a:t>
            </a:r>
            <a:endParaRPr lang="en-US" altLang="zh-CN" sz="2400" dirty="0"/>
          </a:p>
          <a:p>
            <a:pPr marL="342900" indent="-342900">
              <a:buFont typeface="Arial" panose="020B0604020202020204" pitchFamily="34" charset="0"/>
              <a:buChar char="•"/>
            </a:pPr>
            <a:r>
              <a:rPr lang="zh-CN" altLang="en-US" sz="2400" b="1" dirty="0"/>
              <a:t>不同点</a:t>
            </a:r>
            <a:r>
              <a:rPr lang="zh-CN" altLang="en-US" sz="2400" dirty="0"/>
              <a:t>：优先级队列的出队顺序按事先规定的</a:t>
            </a:r>
            <a:r>
              <a:rPr lang="zh-CN" altLang="en-US" sz="2400" dirty="0">
                <a:solidFill>
                  <a:srgbClr val="C00000"/>
                </a:solidFill>
              </a:rPr>
              <a:t>优先级顺序</a:t>
            </a:r>
            <a:r>
              <a:rPr lang="zh-CN" altLang="en-US" sz="2400" dirty="0"/>
              <a:t>进行。</a:t>
            </a:r>
          </a:p>
        </p:txBody>
      </p:sp>
      <p:sp>
        <p:nvSpPr>
          <p:cNvPr id="5" name="Rectangle 4">
            <a:extLst>
              <a:ext uri="{FF2B5EF4-FFF2-40B4-BE49-F238E27FC236}">
                <a16:creationId xmlns:a16="http://schemas.microsoft.com/office/drawing/2014/main" id="{4F830CA3-F994-A14B-D754-558FF050CC64}"/>
              </a:ext>
            </a:extLst>
          </p:cNvPr>
          <p:cNvSpPr/>
          <p:nvPr/>
        </p:nvSpPr>
        <p:spPr>
          <a:xfrm>
            <a:off x="880965" y="2565918"/>
            <a:ext cx="10430069" cy="3876423"/>
          </a:xfrm>
          <a:prstGeom prst="rect">
            <a:avLst/>
          </a:pr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ct val="90000"/>
              </a:lnSpc>
              <a:spcBef>
                <a:spcPct val="0"/>
              </a:spcBef>
              <a:spcAft>
                <a:spcPct val="35000"/>
              </a:spcAft>
            </a:pPr>
            <a:r>
              <a:rPr lang="en-US" dirty="0">
                <a:latin typeface="微软雅黑" panose="020B0503020204020204" pitchFamily="34" charset="-122"/>
                <a:ea typeface="微软雅黑" panose="020B0503020204020204" pitchFamily="34" charset="-122"/>
              </a:rPr>
              <a:t>ADT </a:t>
            </a:r>
            <a:r>
              <a:rPr lang="en-US" dirty="0" err="1">
                <a:latin typeface="微软雅黑" panose="020B0503020204020204" pitchFamily="34" charset="-122"/>
                <a:ea typeface="微软雅黑" panose="020B0503020204020204" pitchFamily="34" charset="-122"/>
              </a:rPr>
              <a:t>PriorityQueue</a:t>
            </a:r>
            <a:r>
              <a:rPr lang="en-US" dirty="0">
                <a:latin typeface="微软雅黑" panose="020B0503020204020204" pitchFamily="34" charset="-122"/>
                <a:ea typeface="微软雅黑" panose="020B0503020204020204" pitchFamily="34" charset="-122"/>
              </a:rPr>
              <a:t> {</a:t>
            </a:r>
          </a:p>
          <a:p>
            <a:pPr defTabSz="11557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数据对象：</a:t>
            </a:r>
          </a:p>
          <a:p>
            <a:pPr defTabSz="11557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    元素取自全集 </a:t>
            </a:r>
            <a:r>
              <a:rPr lang="en-US" altLang="zh-CN" i="1" dirty="0">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 的可重集合 </a:t>
            </a:r>
            <a:r>
              <a:rPr lang="en-US" altLang="zh-CN" i="1" dirty="0">
                <a:latin typeface="微软雅黑" panose="020B0503020204020204" pitchFamily="34" charset="-122"/>
                <a:ea typeface="微软雅黑" panose="020B0503020204020204" pitchFamily="34" charset="-122"/>
              </a:rPr>
              <a:t>E</a:t>
            </a:r>
            <a:r>
              <a:rPr lang="zh-CN" altLang="en-US" dirty="0">
                <a:latin typeface="微软雅黑" panose="020B0503020204020204" pitchFamily="34" charset="-122"/>
                <a:ea typeface="微软雅黑" panose="020B0503020204020204" pitchFamily="34" charset="-122"/>
              </a:rPr>
              <a:t>，表示优先级队列中包含的元素。</a:t>
            </a:r>
          </a:p>
          <a:p>
            <a:pPr defTabSz="11557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数据关系：</a:t>
            </a:r>
          </a:p>
          <a:p>
            <a:pPr defTabSz="11557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    全集 </a:t>
            </a:r>
            <a:r>
              <a:rPr lang="en-US" altLang="zh-CN" i="1" dirty="0">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 中的元素须满足严格弱序。</a:t>
            </a:r>
          </a:p>
          <a:p>
            <a:pPr defTabSz="11557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基本操作：</a:t>
            </a:r>
          </a:p>
          <a:p>
            <a:pPr defTabSz="1155700">
              <a:lnSpc>
                <a:spcPct val="90000"/>
              </a:lnSpc>
              <a:spcBef>
                <a:spcPct val="0"/>
              </a:spcBef>
              <a:spcAft>
                <a:spcPct val="35000"/>
              </a:spcAft>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（省略初始化、销毁、清除内容、判断为空、查询元素个数等操作）</a:t>
            </a:r>
          </a:p>
          <a:p>
            <a:pPr defTabSz="11557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    </a:t>
            </a:r>
            <a:r>
              <a:rPr lang="en-US" dirty="0">
                <a:latin typeface="微软雅黑" panose="020B0503020204020204" pitchFamily="34" charset="-122"/>
                <a:ea typeface="微软雅黑" panose="020B0503020204020204" pitchFamily="34" charset="-122"/>
              </a:rPr>
              <a:t>Insert(</a:t>
            </a:r>
            <a:r>
              <a:rPr lang="en-US" i="1" dirty="0" err="1">
                <a:latin typeface="微软雅黑" panose="020B0503020204020204" pitchFamily="34" charset="-122"/>
                <a:ea typeface="微软雅黑" panose="020B0503020204020204" pitchFamily="34" charset="-122"/>
              </a:rPr>
              <a:t>pq</a:t>
            </a:r>
            <a:r>
              <a:rPr lang="en-US" dirty="0">
                <a:latin typeface="微软雅黑" panose="020B0503020204020204" pitchFamily="34" charset="-122"/>
                <a:ea typeface="微软雅黑" panose="020B0503020204020204" pitchFamily="34" charset="-122"/>
              </a:rPr>
              <a:t>, </a:t>
            </a:r>
            <a:r>
              <a:rPr lang="en-US" i="1" dirty="0">
                <a:latin typeface="微软雅黑" panose="020B0503020204020204" pitchFamily="34" charset="-122"/>
                <a:ea typeface="微软雅黑" panose="020B0503020204020204" pitchFamily="34" charset="-122"/>
              </a:rPr>
              <a:t>x</a:t>
            </a:r>
            <a:r>
              <a:rPr lang="en-US"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在优先级队列 </a:t>
            </a:r>
            <a:r>
              <a:rPr lang="en-US" i="1" dirty="0" err="1">
                <a:latin typeface="微软雅黑" panose="020B0503020204020204" pitchFamily="34" charset="-122"/>
                <a:ea typeface="微软雅黑" panose="020B0503020204020204" pitchFamily="34" charset="-122"/>
              </a:rPr>
              <a:t>pq</a:t>
            </a:r>
            <a:r>
              <a:rPr lang="en-US"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中插入元素 </a:t>
            </a:r>
            <a:r>
              <a:rPr lang="en-US" i="1" dirty="0">
                <a:latin typeface="微软雅黑" panose="020B0503020204020204" pitchFamily="34" charset="-122"/>
                <a:ea typeface="微软雅黑" panose="020B0503020204020204" pitchFamily="34" charset="-122"/>
              </a:rPr>
              <a:t>x</a:t>
            </a:r>
            <a:endParaRPr lang="en-US" dirty="0">
              <a:latin typeface="微软雅黑" panose="020B0503020204020204" pitchFamily="34" charset="-122"/>
              <a:ea typeface="微软雅黑" panose="020B0503020204020204" pitchFamily="34" charset="-122"/>
            </a:endParaRPr>
          </a:p>
          <a:p>
            <a:pPr defTabSz="1155700">
              <a:lnSpc>
                <a:spcPct val="90000"/>
              </a:lnSpc>
              <a:spcBef>
                <a:spcPct val="0"/>
              </a:spcBef>
              <a:spcAft>
                <a:spcPct val="35000"/>
              </a:spcAft>
            </a:pPr>
            <a:r>
              <a:rPr lang="en-US" dirty="0">
                <a:latin typeface="微软雅黑" panose="020B0503020204020204" pitchFamily="34" charset="-122"/>
                <a:ea typeface="微软雅黑" panose="020B0503020204020204" pitchFamily="34" charset="-122"/>
              </a:rPr>
              <a:t>    </a:t>
            </a:r>
            <a:r>
              <a:rPr lang="en-US" dirty="0" err="1">
                <a:latin typeface="微软雅黑" panose="020B0503020204020204" pitchFamily="34" charset="-122"/>
                <a:ea typeface="微软雅黑" panose="020B0503020204020204" pitchFamily="34" charset="-122"/>
              </a:rPr>
              <a:t>ExtractMin</a:t>
            </a:r>
            <a:r>
              <a:rPr lang="en-US" dirty="0">
                <a:latin typeface="微软雅黑" panose="020B0503020204020204" pitchFamily="34" charset="-122"/>
                <a:ea typeface="微软雅黑" panose="020B0503020204020204" pitchFamily="34" charset="-122"/>
              </a:rPr>
              <a:t>(</a:t>
            </a:r>
            <a:r>
              <a:rPr lang="en-US" i="1" dirty="0" err="1">
                <a:latin typeface="微软雅黑" panose="020B0503020204020204" pitchFamily="34" charset="-122"/>
                <a:ea typeface="微软雅黑" panose="020B0503020204020204" pitchFamily="34" charset="-122"/>
              </a:rPr>
              <a:t>pq</a:t>
            </a:r>
            <a:r>
              <a:rPr lang="en-US"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从优先级队列 </a:t>
            </a:r>
            <a:r>
              <a:rPr lang="en-US" i="1" dirty="0" err="1">
                <a:latin typeface="微软雅黑" panose="020B0503020204020204" pitchFamily="34" charset="-122"/>
                <a:ea typeface="微软雅黑" panose="020B0503020204020204" pitchFamily="34" charset="-122"/>
              </a:rPr>
              <a:t>pq</a:t>
            </a:r>
            <a:r>
              <a:rPr lang="en-US"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中删除优先级最高（也就是值最小）的元素，并返回</a:t>
            </a:r>
            <a:endParaRPr lang="en-US" altLang="zh-CN" dirty="0">
              <a:latin typeface="微软雅黑" panose="020B0503020204020204" pitchFamily="34" charset="-122"/>
              <a:ea typeface="微软雅黑" panose="020B0503020204020204" pitchFamily="34" charset="-122"/>
            </a:endParaRPr>
          </a:p>
          <a:p>
            <a:pPr defTabSz="11557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ExtractMax</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pq</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从优先级队列 </a:t>
            </a:r>
            <a:r>
              <a:rPr lang="en-US" altLang="zh-CN" i="1" dirty="0" err="1">
                <a:latin typeface="微软雅黑" panose="020B0503020204020204" pitchFamily="34" charset="-122"/>
                <a:ea typeface="微软雅黑" panose="020B0503020204020204" pitchFamily="34" charset="-122"/>
              </a:rPr>
              <a:t>pq</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中删除优先级最高（也就是值最大）的元素，并返回</a:t>
            </a:r>
          </a:p>
          <a:p>
            <a:pPr defTabSz="11557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    </a:t>
            </a:r>
            <a:r>
              <a:rPr lang="en-US" dirty="0" err="1">
                <a:latin typeface="微软雅黑" panose="020B0503020204020204" pitchFamily="34" charset="-122"/>
                <a:ea typeface="微软雅黑" panose="020B0503020204020204" pitchFamily="34" charset="-122"/>
              </a:rPr>
              <a:t>PeekMin</a:t>
            </a:r>
            <a:r>
              <a:rPr lang="en-US" dirty="0">
                <a:latin typeface="微软雅黑" panose="020B0503020204020204" pitchFamily="34" charset="-122"/>
                <a:ea typeface="微软雅黑" panose="020B0503020204020204" pitchFamily="34" charset="-122"/>
              </a:rPr>
              <a:t>(</a:t>
            </a:r>
            <a:r>
              <a:rPr lang="en-US" i="1" dirty="0" err="1">
                <a:latin typeface="微软雅黑" panose="020B0503020204020204" pitchFamily="34" charset="-122"/>
                <a:ea typeface="微软雅黑" panose="020B0503020204020204" pitchFamily="34" charset="-122"/>
              </a:rPr>
              <a:t>pq</a:t>
            </a:r>
            <a:r>
              <a:rPr lang="en-US"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返回优先级队列 </a:t>
            </a:r>
            <a:r>
              <a:rPr lang="en-US" i="1" dirty="0" err="1">
                <a:latin typeface="微软雅黑" panose="020B0503020204020204" pitchFamily="34" charset="-122"/>
                <a:ea typeface="微软雅黑" panose="020B0503020204020204" pitchFamily="34" charset="-122"/>
              </a:rPr>
              <a:t>pq</a:t>
            </a:r>
            <a:r>
              <a:rPr lang="en-US"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中优先级最高的元素（元素仍然保留在优先级队列中）</a:t>
            </a:r>
            <a:endParaRPr lang="en-US" altLang="zh-CN" dirty="0">
              <a:latin typeface="微软雅黑" panose="020B0503020204020204" pitchFamily="34" charset="-122"/>
              <a:ea typeface="微软雅黑" panose="020B0503020204020204" pitchFamily="34" charset="-122"/>
            </a:endParaRPr>
          </a:p>
          <a:p>
            <a:pPr defTabSz="11557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PeekMax</a:t>
            </a:r>
            <a:r>
              <a:rPr lang="en-US" altLang="zh-CN" dirty="0">
                <a:latin typeface="微软雅黑" panose="020B0503020204020204" pitchFamily="34" charset="-122"/>
                <a:ea typeface="微软雅黑" panose="020B0503020204020204" pitchFamily="34" charset="-122"/>
              </a:rPr>
              <a:t>(</a:t>
            </a:r>
            <a:r>
              <a:rPr lang="en-US" altLang="zh-CN" i="1" dirty="0" err="1">
                <a:latin typeface="微软雅黑" panose="020B0503020204020204" pitchFamily="34" charset="-122"/>
                <a:ea typeface="微软雅黑" panose="020B0503020204020204" pitchFamily="34" charset="-122"/>
              </a:rPr>
              <a:t>pq</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返回优先级队列 </a:t>
            </a:r>
            <a:r>
              <a:rPr lang="en-US" altLang="zh-CN" i="1" dirty="0" err="1">
                <a:latin typeface="微软雅黑" panose="020B0503020204020204" pitchFamily="34" charset="-122"/>
                <a:ea typeface="微软雅黑" panose="020B0503020204020204" pitchFamily="34" charset="-122"/>
              </a:rPr>
              <a:t>pq</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中优先级最高的元素（元素仍然保留在优先级队列中）    </a:t>
            </a:r>
          </a:p>
          <a:p>
            <a:pPr defTabSz="1155700">
              <a:lnSpc>
                <a:spcPct val="90000"/>
              </a:lnSpc>
              <a:spcBef>
                <a:spcPct val="0"/>
              </a:spcBef>
              <a:spcAft>
                <a:spcPct val="35000"/>
              </a:spcAft>
            </a:pPr>
            <a:r>
              <a:rPr lang="en-US" altLang="zh-CN" dirty="0">
                <a:latin typeface="微软雅黑" panose="020B0503020204020204" pitchFamily="34" charset="-122"/>
                <a:ea typeface="微软雅黑" panose="020B0503020204020204" pitchFamily="34" charset="-122"/>
              </a:rPr>
              <a:t>}</a:t>
            </a:r>
            <a:endParaRPr lang="en-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28790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左堆的合并操作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6.5 </a:t>
            </a:r>
            <a:r>
              <a:rPr lang="zh-CN" altLang="en-US" dirty="0"/>
              <a:t>可并堆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noAutofit/>
          </a:bodyPr>
          <a:lstStyle/>
          <a:p>
            <a:r>
              <a:rPr lang="zh-CN" altLang="en-US" dirty="0"/>
              <a:t>下面举例说明左堆的合并过程：如下图所示，将两个左堆合并，其中一个有</a:t>
            </a:r>
            <a:r>
              <a:rPr lang="en-US" altLang="zh-CN" dirty="0"/>
              <a:t>5</a:t>
            </a:r>
            <a:r>
              <a:rPr lang="zh-CN" altLang="en-US" dirty="0"/>
              <a:t>个结点，另一个有</a:t>
            </a:r>
            <a:r>
              <a:rPr lang="en-US" altLang="zh-CN" dirty="0"/>
              <a:t>1</a:t>
            </a:r>
            <a:r>
              <a:rPr lang="zh-CN" altLang="en-US" dirty="0"/>
              <a:t>个结点。为此，需要递归合并结点 </a:t>
            </a:r>
            <a:r>
              <a:rPr lang="en-US" altLang="zh-CN" dirty="0"/>
              <a:t>9 </a:t>
            </a:r>
            <a:r>
              <a:rPr lang="zh-CN" altLang="en-US" dirty="0"/>
              <a:t>和以结点 </a:t>
            </a:r>
            <a:r>
              <a:rPr lang="en-US" altLang="zh-CN" dirty="0"/>
              <a:t>7 </a:t>
            </a:r>
            <a:r>
              <a:rPr lang="zh-CN" altLang="en-US" dirty="0"/>
              <a:t>为根的子树。</a:t>
            </a:r>
            <a:endParaRPr lang="en-US" altLang="zh-CN" dirty="0"/>
          </a:p>
          <a:p>
            <a:r>
              <a:rPr lang="zh-CN" altLang="en-US" dirty="0"/>
              <a:t>在合并结束后，维护有关结点的</a:t>
            </a:r>
            <a:r>
              <a:rPr lang="en-US" altLang="zh-CN" dirty="0"/>
              <a:t>NPL</a:t>
            </a:r>
            <a:r>
              <a:rPr lang="zh-CN" altLang="en-US" dirty="0"/>
              <a:t>值，发现结点 </a:t>
            </a:r>
            <a:r>
              <a:rPr lang="en-US" altLang="zh-CN" dirty="0"/>
              <a:t>3 </a:t>
            </a:r>
            <a:r>
              <a:rPr lang="zh-CN" altLang="en-US" dirty="0"/>
              <a:t>处左堆性质不满足，需要交换左右子结点。交换后，合并过程结束。</a:t>
            </a:r>
          </a:p>
        </p:txBody>
      </p:sp>
      <p:pic>
        <p:nvPicPr>
          <p:cNvPr id="2" name="图片 1">
            <a:extLst>
              <a:ext uri="{FF2B5EF4-FFF2-40B4-BE49-F238E27FC236}">
                <a16:creationId xmlns:a16="http://schemas.microsoft.com/office/drawing/2014/main" id="{E5C5061F-8330-4E13-BCC6-B64D191C4C81}"/>
              </a:ext>
            </a:extLst>
          </p:cNvPr>
          <p:cNvPicPr>
            <a:picLocks noChangeAspect="1"/>
          </p:cNvPicPr>
          <p:nvPr/>
        </p:nvPicPr>
        <p:blipFill>
          <a:blip r:embed="rId3"/>
          <a:stretch>
            <a:fillRect/>
          </a:stretch>
        </p:blipFill>
        <p:spPr>
          <a:xfrm>
            <a:off x="2924147" y="2765791"/>
            <a:ext cx="6343705" cy="3568334"/>
          </a:xfrm>
          <a:prstGeom prst="rect">
            <a:avLst/>
          </a:prstGeom>
        </p:spPr>
      </p:pic>
    </p:spTree>
    <p:extLst>
      <p:ext uri="{BB962C8B-B14F-4D97-AF65-F5344CB8AC3E}">
        <p14:creationId xmlns:p14="http://schemas.microsoft.com/office/powerpoint/2010/main" val="24437581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左堆的合并操作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6.5 </a:t>
            </a:r>
            <a:r>
              <a:rPr lang="zh-CN" altLang="en-US" dirty="0"/>
              <a:t>可并堆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noAutofit/>
          </a:bodyPr>
          <a:lstStyle/>
          <a:p>
            <a:r>
              <a:rPr lang="zh-CN" altLang="en-US" dirty="0"/>
              <a:t>考虑该合并操作的时间复杂度。</a:t>
            </a:r>
            <a:endParaRPr lang="en-US" altLang="zh-CN" dirty="0"/>
          </a:p>
          <a:p>
            <a:r>
              <a:rPr lang="zh-CN" altLang="en-US" dirty="0"/>
              <a:t>可以发现，该过程每递归一层，</a:t>
            </a:r>
            <a:r>
              <a:rPr lang="en-US" altLang="zh-CN" dirty="0"/>
              <a:t>h1 </a:t>
            </a:r>
            <a:r>
              <a:rPr lang="zh-CN" altLang="en-US" dirty="0"/>
              <a:t>或 </a:t>
            </a:r>
            <a:r>
              <a:rPr lang="en-US" altLang="zh-CN" dirty="0"/>
              <a:t>h2 </a:t>
            </a:r>
            <a:r>
              <a:rPr lang="zh-CN" altLang="en-US" dirty="0"/>
              <a:t>中的一个将会跳到其右子结点，因此最多递归 </a:t>
            </a:r>
            <a:r>
              <a:rPr lang="en-US" altLang="zh-CN" dirty="0"/>
              <a:t>O(</a:t>
            </a:r>
            <a:r>
              <a:rPr lang="en-US" altLang="zh-CN" dirty="0" err="1"/>
              <a:t>log⁡n+log⁡m</a:t>
            </a:r>
            <a:r>
              <a:rPr lang="en-US" altLang="zh-CN" dirty="0"/>
              <a:t>) </a:t>
            </a:r>
            <a:r>
              <a:rPr lang="zh-CN" altLang="en-US" dirty="0"/>
              <a:t>层后会到达一个空结点，其中 </a:t>
            </a:r>
            <a:r>
              <a:rPr lang="en-US" altLang="zh-CN" dirty="0"/>
              <a:t>n </a:t>
            </a:r>
            <a:r>
              <a:rPr lang="zh-CN" altLang="en-US" dirty="0"/>
              <a:t>和 </a:t>
            </a:r>
            <a:r>
              <a:rPr lang="en-US" altLang="zh-CN" dirty="0"/>
              <a:t>m </a:t>
            </a:r>
            <a:r>
              <a:rPr lang="zh-CN" altLang="en-US" dirty="0"/>
              <a:t>分别为 </a:t>
            </a:r>
            <a:r>
              <a:rPr lang="en-US" altLang="zh-CN" dirty="0"/>
              <a:t>h1 </a:t>
            </a:r>
            <a:r>
              <a:rPr lang="zh-CN" altLang="en-US" dirty="0"/>
              <a:t>和 </a:t>
            </a:r>
            <a:r>
              <a:rPr lang="en-US" altLang="zh-CN" dirty="0"/>
              <a:t>h2 </a:t>
            </a:r>
            <a:r>
              <a:rPr lang="zh-CN" altLang="en-US" dirty="0"/>
              <a:t>中的元素个数。</a:t>
            </a:r>
            <a:endParaRPr lang="en-US" altLang="zh-CN" dirty="0"/>
          </a:p>
          <a:p>
            <a:r>
              <a:rPr lang="zh-CN" altLang="en-US" dirty="0"/>
              <a:t>在每一层递归中，我们需要比较 </a:t>
            </a:r>
            <a:r>
              <a:rPr lang="en-US" altLang="zh-CN" dirty="0"/>
              <a:t>h1 </a:t>
            </a:r>
            <a:r>
              <a:rPr lang="zh-CN" altLang="en-US" dirty="0"/>
              <a:t>和 </a:t>
            </a:r>
            <a:r>
              <a:rPr lang="en-US" altLang="zh-CN" dirty="0"/>
              <a:t>h2 </a:t>
            </a:r>
            <a:r>
              <a:rPr lang="zh-CN" altLang="en-US" dirty="0"/>
              <a:t>的根结点，然后递归地合并较小根的右子树，因此每一层的时间复杂度为 </a:t>
            </a:r>
            <a:r>
              <a:rPr lang="en-US" altLang="zh-CN" dirty="0"/>
              <a:t>O(1)</a:t>
            </a:r>
            <a:r>
              <a:rPr lang="zh-CN" altLang="en-US" dirty="0"/>
              <a:t>。</a:t>
            </a:r>
            <a:endParaRPr lang="en-US" altLang="zh-CN" dirty="0"/>
          </a:p>
          <a:p>
            <a:r>
              <a:rPr lang="zh-CN" altLang="en-US" dirty="0"/>
              <a:t>因此，合并操作的时间复杂度为 </a:t>
            </a:r>
            <a:r>
              <a:rPr lang="en-US" altLang="zh-CN" dirty="0"/>
              <a:t>O(</a:t>
            </a:r>
            <a:r>
              <a:rPr lang="en-US" altLang="zh-CN" dirty="0" err="1"/>
              <a:t>log⁡n+log⁡m</a:t>
            </a:r>
            <a:r>
              <a:rPr lang="en-US" altLang="zh-CN" dirty="0"/>
              <a:t>)</a:t>
            </a:r>
            <a:r>
              <a:rPr lang="zh-CN" altLang="en-US" dirty="0"/>
              <a:t>。当 </a:t>
            </a:r>
            <a:r>
              <a:rPr lang="en-US" altLang="zh-CN" dirty="0"/>
              <a:t>n </a:t>
            </a:r>
            <a:r>
              <a:rPr lang="zh-CN" altLang="en-US" dirty="0"/>
              <a:t>和 </a:t>
            </a:r>
            <a:r>
              <a:rPr lang="en-US" altLang="zh-CN" dirty="0"/>
              <a:t>m </a:t>
            </a:r>
            <a:r>
              <a:rPr lang="zh-CN" altLang="en-US" dirty="0"/>
              <a:t>同阶时，合并操作的时间复杂度为 </a:t>
            </a:r>
            <a:r>
              <a:rPr lang="en-US" altLang="zh-CN" dirty="0"/>
              <a:t>O(</a:t>
            </a:r>
            <a:r>
              <a:rPr lang="en-US" altLang="zh-CN" dirty="0" err="1"/>
              <a:t>log⁡n</a:t>
            </a:r>
            <a:r>
              <a:rPr lang="en-US" altLang="zh-CN" dirty="0"/>
              <a:t>)</a:t>
            </a:r>
            <a:r>
              <a:rPr lang="zh-CN" altLang="en-US" dirty="0"/>
              <a:t>。</a:t>
            </a:r>
          </a:p>
        </p:txBody>
      </p:sp>
    </p:spTree>
    <p:extLst>
      <p:ext uri="{BB962C8B-B14F-4D97-AF65-F5344CB8AC3E}">
        <p14:creationId xmlns:p14="http://schemas.microsoft.com/office/powerpoint/2010/main" val="8408105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左堆的其他操作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6.5 </a:t>
            </a:r>
            <a:r>
              <a:rPr lang="zh-CN" altLang="en-US" dirty="0"/>
              <a:t>可并堆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noAutofit/>
          </a:bodyPr>
          <a:lstStyle/>
          <a:p>
            <a:r>
              <a:rPr lang="zh-CN" altLang="en-US" dirty="0"/>
              <a:t>下面介绍左堆的其他操作，其中的修改操作几乎都可以转化为合并操作。</a:t>
            </a:r>
          </a:p>
          <a:p>
            <a:pPr marL="342900" indent="-342900">
              <a:buFont typeface="Arial" panose="020B0604020202020204" pitchFamily="34" charset="0"/>
              <a:buChar char="•"/>
            </a:pPr>
            <a:r>
              <a:rPr lang="zh-CN" altLang="en-US" b="1" dirty="0"/>
              <a:t>插入元素</a:t>
            </a:r>
            <a:r>
              <a:rPr lang="zh-CN" altLang="en-US" dirty="0"/>
              <a:t>：插入操作可以转化为合并操作。可将待插入的元素构造为只含有一个元素的左堆，然后将这个左堆与原来的左堆合并即可。由于合并操作的时间复杂度为 </a:t>
            </a:r>
            <a:r>
              <a:rPr lang="en-US" altLang="zh-CN" dirty="0"/>
              <a:t>O(</a:t>
            </a:r>
            <a:r>
              <a:rPr lang="en-US" altLang="zh-CN" dirty="0" err="1"/>
              <a:t>log⁡n</a:t>
            </a:r>
            <a:r>
              <a:rPr lang="en-US" altLang="zh-CN" dirty="0"/>
              <a:t>)</a:t>
            </a:r>
            <a:r>
              <a:rPr lang="zh-CN" altLang="en-US" dirty="0"/>
              <a:t>，因此插入操作的时间复杂度也为 </a:t>
            </a:r>
            <a:r>
              <a:rPr lang="en-US" altLang="zh-CN" dirty="0"/>
              <a:t>O(</a:t>
            </a:r>
            <a:r>
              <a:rPr lang="en-US" altLang="zh-CN" dirty="0" err="1"/>
              <a:t>log⁡n</a:t>
            </a:r>
            <a:r>
              <a:rPr lang="en-US" altLang="zh-CN" dirty="0"/>
              <a:t>)</a:t>
            </a:r>
            <a:r>
              <a:rPr lang="zh-CN" altLang="en-US" dirty="0"/>
              <a:t>。</a:t>
            </a:r>
          </a:p>
          <a:p>
            <a:pPr marL="342900" indent="-342900">
              <a:buFont typeface="Arial" panose="020B0604020202020204" pitchFamily="34" charset="0"/>
              <a:buChar char="•"/>
            </a:pPr>
            <a:r>
              <a:rPr lang="zh-CN" altLang="en-US" b="1" dirty="0"/>
              <a:t>建堆</a:t>
            </a:r>
            <a:r>
              <a:rPr lang="zh-CN" altLang="en-US" dirty="0"/>
              <a:t>：如果元素个数较少，可以考虑逐一插入空堆；如果元素个数较多，可以按照二叉堆的建堆方式建立左堆（二叉堆一定符合左堆的性质），时间复杂度为 </a:t>
            </a:r>
            <a:r>
              <a:rPr lang="en-US" altLang="zh-CN" dirty="0"/>
              <a:t>O(n)</a:t>
            </a:r>
            <a:r>
              <a:rPr lang="zh-CN" altLang="en-US" dirty="0"/>
              <a:t>。</a:t>
            </a:r>
          </a:p>
          <a:p>
            <a:pPr marL="342900" indent="-342900">
              <a:buFont typeface="Arial" panose="020B0604020202020204" pitchFamily="34" charset="0"/>
              <a:buChar char="•"/>
            </a:pPr>
            <a:r>
              <a:rPr lang="zh-CN" altLang="en-US" b="1" dirty="0"/>
              <a:t>查询最小值</a:t>
            </a:r>
            <a:r>
              <a:rPr lang="zh-CN" altLang="en-US" dirty="0"/>
              <a:t>：左堆的最小值必然在根结点上，时间复杂度为 </a:t>
            </a:r>
            <a:r>
              <a:rPr lang="en-US" altLang="zh-CN" dirty="0"/>
              <a:t>O(1)</a:t>
            </a:r>
            <a:r>
              <a:rPr lang="zh-CN" altLang="en-US" dirty="0"/>
              <a:t>。</a:t>
            </a:r>
          </a:p>
          <a:p>
            <a:pPr marL="342900" indent="-342900">
              <a:buFont typeface="Arial" panose="020B0604020202020204" pitchFamily="34" charset="0"/>
              <a:buChar char="•"/>
            </a:pPr>
            <a:r>
              <a:rPr lang="zh-CN" altLang="en-US" b="1" dirty="0"/>
              <a:t>删除最小值</a:t>
            </a:r>
            <a:r>
              <a:rPr lang="zh-CN" altLang="en-US" dirty="0"/>
              <a:t>：如果需要删除左堆的最小值，将根结点删除后，再将其左右子树合并即可，时间复杂度为 </a:t>
            </a:r>
            <a:r>
              <a:rPr lang="en-US" altLang="zh-CN" dirty="0"/>
              <a:t>O(</a:t>
            </a:r>
            <a:r>
              <a:rPr lang="en-US" altLang="zh-CN" dirty="0" err="1"/>
              <a:t>log⁡n</a:t>
            </a:r>
            <a:r>
              <a:rPr lang="en-US" altLang="zh-CN" dirty="0"/>
              <a:t>)</a:t>
            </a:r>
            <a:r>
              <a:rPr lang="zh-CN" altLang="en-US" dirty="0"/>
              <a:t>。</a:t>
            </a:r>
          </a:p>
        </p:txBody>
      </p:sp>
    </p:spTree>
    <p:extLst>
      <p:ext uri="{BB962C8B-B14F-4D97-AF65-F5344CB8AC3E}">
        <p14:creationId xmlns:p14="http://schemas.microsoft.com/office/powerpoint/2010/main" val="39759710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左堆的其他操作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6.5 </a:t>
            </a:r>
            <a:r>
              <a:rPr lang="zh-CN" altLang="en-US" dirty="0"/>
              <a:t>可并堆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noAutofit/>
          </a:bodyPr>
          <a:lstStyle/>
          <a:p>
            <a:pPr marL="342900" indent="-342900">
              <a:buFont typeface="Arial" panose="020B0604020202020204" pitchFamily="34" charset="0"/>
              <a:buChar char="•"/>
            </a:pPr>
            <a:r>
              <a:rPr lang="zh-CN" altLang="en-US" b="1" dirty="0"/>
              <a:t>删除任意元素</a:t>
            </a:r>
            <a:r>
              <a:rPr lang="zh-CN" altLang="en-US" dirty="0"/>
              <a:t>：将待删除结点的左右子树合并，取代其位置后，依次向上考虑其祖先结点：如果其祖先结点的左右子树的</a:t>
            </a:r>
            <a:r>
              <a:rPr lang="en-US" altLang="zh-CN" dirty="0"/>
              <a:t>NPL</a:t>
            </a:r>
            <a:r>
              <a:rPr lang="zh-CN" altLang="en-US" dirty="0"/>
              <a:t>值不满足左堆性质，则将其左右子树进行交换；如果</a:t>
            </a:r>
            <a:r>
              <a:rPr lang="en-US" altLang="zh-CN" dirty="0"/>
              <a:t>NPL</a:t>
            </a:r>
            <a:r>
              <a:rPr lang="zh-CN" altLang="en-US" dirty="0"/>
              <a:t>值需要更新，则进行相应的更新。重复以上步骤，直到</a:t>
            </a:r>
            <a:r>
              <a:rPr lang="en-US" altLang="zh-CN" dirty="0"/>
              <a:t>NPL</a:t>
            </a:r>
            <a:r>
              <a:rPr lang="zh-CN" altLang="en-US" dirty="0"/>
              <a:t>值不再发生变化。时间复杂度为 </a:t>
            </a:r>
            <a:r>
              <a:rPr lang="en-US" altLang="zh-CN" dirty="0"/>
              <a:t>O(</a:t>
            </a:r>
            <a:r>
              <a:rPr lang="en-US" altLang="zh-CN" dirty="0" err="1"/>
              <a:t>log⁡n</a:t>
            </a:r>
            <a:r>
              <a:rPr lang="en-US" altLang="zh-CN" dirty="0"/>
              <a:t>)</a:t>
            </a:r>
            <a:r>
              <a:rPr lang="zh-CN" altLang="en-US" dirty="0"/>
              <a:t>。</a:t>
            </a:r>
          </a:p>
          <a:p>
            <a:pPr marL="342900" indent="-342900">
              <a:buFont typeface="Arial" panose="020B0604020202020204" pitchFamily="34" charset="0"/>
              <a:buChar char="•"/>
            </a:pPr>
            <a:r>
              <a:rPr lang="zh-CN" altLang="en-US" b="1" dirty="0"/>
              <a:t>修改任意元素</a:t>
            </a:r>
            <a:r>
              <a:rPr lang="zh-CN" altLang="en-US" dirty="0"/>
              <a:t>：可采取先删除后插入的方式，时间复杂度为 </a:t>
            </a:r>
            <a:r>
              <a:rPr lang="en-US" altLang="zh-CN" dirty="0"/>
              <a:t>O(</a:t>
            </a:r>
            <a:r>
              <a:rPr lang="en-US" altLang="zh-CN" dirty="0" err="1"/>
              <a:t>log⁡n</a:t>
            </a:r>
            <a:r>
              <a:rPr lang="en-US" altLang="zh-CN" dirty="0"/>
              <a:t>)</a:t>
            </a:r>
            <a:r>
              <a:rPr lang="zh-CN" altLang="en-US" dirty="0"/>
              <a:t>。假如试图通过直接修改后上调</a:t>
            </a:r>
            <a:r>
              <a:rPr lang="en-US" altLang="zh-CN" dirty="0"/>
              <a:t>/</a:t>
            </a:r>
            <a:r>
              <a:rPr lang="zh-CN" altLang="en-US" dirty="0"/>
              <a:t>下调的方式进行操作，由于左堆的高度、深度并没有保证，可能会达到最坏线性的时间复杂度。</a:t>
            </a:r>
          </a:p>
        </p:txBody>
      </p:sp>
    </p:spTree>
    <p:extLst>
      <p:ext uri="{BB962C8B-B14F-4D97-AF65-F5344CB8AC3E}">
        <p14:creationId xmlns:p14="http://schemas.microsoft.com/office/powerpoint/2010/main" val="28155869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6.5.2 </a:t>
            </a:r>
            <a:r>
              <a:rPr lang="zh-CN" altLang="en-US" dirty="0"/>
              <a:t>斜堆</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6.5 </a:t>
            </a:r>
            <a:r>
              <a:rPr lang="zh-CN" altLang="en-US" dirty="0"/>
              <a:t>可并堆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r>
              <a:rPr lang="zh-CN" altLang="en-US" b="1" dirty="0">
                <a:solidFill>
                  <a:srgbClr val="009999"/>
                </a:solidFill>
              </a:rPr>
              <a:t>斜堆</a:t>
            </a:r>
            <a:r>
              <a:rPr lang="zh-CN" altLang="en-US" dirty="0"/>
              <a:t>是一种类似于左堆的可并堆，其插入、删除、合并的时间复杂度虽然在最坏情况下可能达到线性，但是其均摊时间复杂度（在</a:t>
            </a:r>
            <a:r>
              <a:rPr lang="en-US" altLang="zh-CN" dirty="0"/>
              <a:t>6.5.4</a:t>
            </a:r>
            <a:r>
              <a:rPr lang="zh-CN" altLang="en-US" dirty="0"/>
              <a:t>节中介绍）仍然为单次操作 </a:t>
            </a:r>
            <a:r>
              <a:rPr lang="en-US" altLang="zh-CN" dirty="0"/>
              <a:t>O(</a:t>
            </a:r>
            <a:r>
              <a:rPr lang="en-US" altLang="zh-CN" dirty="0" err="1"/>
              <a:t>log⁡n</a:t>
            </a:r>
            <a:r>
              <a:rPr lang="en-US" altLang="zh-CN" dirty="0"/>
              <a:t>)</a:t>
            </a:r>
            <a:r>
              <a:rPr lang="zh-CN" altLang="en-US" dirty="0"/>
              <a:t>。</a:t>
            </a:r>
            <a:endParaRPr lang="en-US" altLang="zh-CN" dirty="0"/>
          </a:p>
          <a:p>
            <a:r>
              <a:rPr lang="zh-CN" altLang="en-US" dirty="0"/>
              <a:t>斜堆与左堆都是由二叉树实现的堆，但斜堆不再需要维护每个结点的额外权值，而是通过时常交换左右子树的方式来确保时间复杂度不会退化。</a:t>
            </a:r>
            <a:endParaRPr lang="en-US" altLang="zh-CN" dirty="0"/>
          </a:p>
          <a:p>
            <a:r>
              <a:rPr lang="zh-CN" altLang="en-US" dirty="0"/>
              <a:t>我们仍然先介绍斜堆的合并操作，再基于合并操作介绍插入、删除等操作。</a:t>
            </a:r>
          </a:p>
        </p:txBody>
      </p:sp>
    </p:spTree>
    <p:extLst>
      <p:ext uri="{BB962C8B-B14F-4D97-AF65-F5344CB8AC3E}">
        <p14:creationId xmlns:p14="http://schemas.microsoft.com/office/powerpoint/2010/main" val="38341523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斜堆的合并操作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6.5 </a:t>
            </a:r>
            <a:r>
              <a:rPr lang="zh-CN" altLang="en-US" dirty="0"/>
              <a:t>可并堆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r>
              <a:rPr lang="zh-CN" altLang="en-US" dirty="0"/>
              <a:t>斜堆的</a:t>
            </a:r>
            <a:r>
              <a:rPr lang="zh-CN" altLang="en-US" b="1" dirty="0">
                <a:solidFill>
                  <a:srgbClr val="009999"/>
                </a:solidFill>
              </a:rPr>
              <a:t>合并</a:t>
            </a:r>
            <a:r>
              <a:rPr lang="zh-CN" altLang="en-US" dirty="0"/>
              <a:t>操作：</a:t>
            </a:r>
            <a:endParaRPr lang="en-US" altLang="zh-CN" dirty="0"/>
          </a:p>
          <a:p>
            <a:r>
              <a:rPr lang="zh-CN" altLang="en-US" dirty="0"/>
              <a:t>与左堆类似，我们可以通过递归地合并两个斜堆来实现合并操作。对于两个斜堆，首先比较它们的根结点，将权值较小的根结点作为新的根结点，然后递归地合并其右子结点与根权值较大的斜堆。</a:t>
            </a:r>
            <a:endParaRPr lang="en-US" altLang="zh-CN" dirty="0"/>
          </a:p>
          <a:p>
            <a:r>
              <a:rPr lang="zh-CN" altLang="en-US" dirty="0"/>
              <a:t>与左堆不同的是，在递归合并完成之后，将其左右子结点进行交换（左堆可以认为是在左偏性质不满足时交换，而斜堆则是每次都交换）。</a:t>
            </a:r>
          </a:p>
        </p:txBody>
      </p:sp>
    </p:spTree>
    <p:extLst>
      <p:ext uri="{BB962C8B-B14F-4D97-AF65-F5344CB8AC3E}">
        <p14:creationId xmlns:p14="http://schemas.microsoft.com/office/powerpoint/2010/main" val="14756175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斜堆的合并操作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6.5 </a:t>
            </a:r>
            <a:r>
              <a:rPr lang="zh-CN" altLang="en-US" dirty="0"/>
              <a:t>可并堆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r>
              <a:rPr lang="zh-CN" altLang="en-US" dirty="0"/>
              <a:t>斜堆合并过程如下所示。</a:t>
            </a:r>
          </a:p>
        </p:txBody>
      </p:sp>
      <p:sp>
        <p:nvSpPr>
          <p:cNvPr id="10" name="Rectangle 4">
            <a:extLst>
              <a:ext uri="{FF2B5EF4-FFF2-40B4-BE49-F238E27FC236}">
                <a16:creationId xmlns:a16="http://schemas.microsoft.com/office/drawing/2014/main" id="{45DDEE43-9D2F-429A-BC72-7BD9567AA231}"/>
              </a:ext>
            </a:extLst>
          </p:cNvPr>
          <p:cNvSpPr/>
          <p:nvPr/>
        </p:nvSpPr>
        <p:spPr>
          <a:xfrm>
            <a:off x="896852" y="1761631"/>
            <a:ext cx="10430069" cy="4419990"/>
          </a:xfrm>
          <a:prstGeom prst="rect">
            <a:avLst/>
          </a:pr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indent="266700" algn="just"/>
            <a:r>
              <a:rPr lang="zh-CN" altLang="zh-CN" sz="1800" kern="100" dirty="0">
                <a:effectLst/>
                <a:latin typeface="Times New Roman" panose="02020603050405020304" pitchFamily="18" charset="0"/>
                <a:ea typeface="宋体" panose="02010600030101010101" pitchFamily="2" charset="-122"/>
              </a:rPr>
              <a:t>算法</a:t>
            </a:r>
            <a:r>
              <a:rPr lang="en-US" altLang="zh-CN" sz="1800" kern="100" dirty="0">
                <a:effectLst/>
                <a:latin typeface="Times New Roman" panose="02020603050405020304" pitchFamily="18" charset="0"/>
                <a:ea typeface="宋体" panose="02010600030101010101" pitchFamily="2" charset="-122"/>
              </a:rPr>
              <a:t>6-10</a:t>
            </a:r>
            <a:r>
              <a:rPr lang="zh-CN" altLang="zh-CN" sz="1800" kern="100" dirty="0">
                <a:effectLst/>
                <a:latin typeface="Times New Roman" panose="02020603050405020304" pitchFamily="18" charset="0"/>
                <a:ea typeface="宋体" panose="02010600030101010101" pitchFamily="2" charset="-122"/>
              </a:rPr>
              <a:t>：斜堆的合并操作 </a:t>
            </a:r>
            <a:r>
              <a:rPr lang="en-US" altLang="zh-CN" sz="1800" kern="100" dirty="0" err="1">
                <a:effectLst/>
                <a:latin typeface="Times New Roman" panose="02020603050405020304" pitchFamily="18" charset="0"/>
                <a:ea typeface="宋体" panose="02010600030101010101" pitchFamily="2" charset="-122"/>
              </a:rPr>
              <a:t>SkewMerge</a:t>
            </a:r>
            <a:r>
              <a:rPr lang="en-US" altLang="zh-CN" sz="1800" kern="100" dirty="0">
                <a:effectLst/>
                <a:latin typeface="Times New Roman" panose="02020603050405020304" pitchFamily="18" charset="0"/>
                <a:ea typeface="宋体" panose="02010600030101010101" pitchFamily="2" charset="-122"/>
              </a:rPr>
              <a:t>(</a:t>
            </a:r>
            <a:r>
              <a:rPr lang="en-US" altLang="zh-CN" sz="1800" i="1" kern="100" dirty="0">
                <a:effectLst/>
                <a:latin typeface="Times New Roman" panose="02020603050405020304" pitchFamily="18" charset="0"/>
                <a:ea typeface="宋体" panose="02010600030101010101" pitchFamily="2" charset="-122"/>
              </a:rPr>
              <a:t>h</a:t>
            </a:r>
            <a:r>
              <a:rPr lang="en-US" altLang="zh-CN" sz="1800" kern="100" dirty="0">
                <a:effectLst/>
                <a:latin typeface="Times New Roman" panose="02020603050405020304" pitchFamily="18" charset="0"/>
                <a:ea typeface="宋体" panose="02010600030101010101" pitchFamily="2" charset="-122"/>
              </a:rPr>
              <a:t>1, </a:t>
            </a:r>
            <a:r>
              <a:rPr lang="en-US" altLang="zh-CN" sz="1800" i="1" kern="100" dirty="0">
                <a:effectLst/>
                <a:latin typeface="Times New Roman" panose="02020603050405020304" pitchFamily="18" charset="0"/>
                <a:ea typeface="宋体" panose="02010600030101010101" pitchFamily="2" charset="-122"/>
              </a:rPr>
              <a:t>h</a:t>
            </a:r>
            <a:r>
              <a:rPr lang="en-US" altLang="zh-CN" sz="1800" kern="100" dirty="0">
                <a:effectLst/>
                <a:latin typeface="Times New Roman" panose="02020603050405020304" pitchFamily="18" charset="0"/>
                <a:ea typeface="宋体" panose="02010600030101010101" pitchFamily="2" charset="-122"/>
              </a:rPr>
              <a:t>2)</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zh-CN" altLang="zh-CN" sz="1800" b="1" kern="100" dirty="0">
                <a:effectLst/>
                <a:latin typeface="Times New Roman" panose="02020603050405020304" pitchFamily="18" charset="0"/>
                <a:ea typeface="宋体" panose="02010600030101010101" pitchFamily="2" charset="-122"/>
              </a:rPr>
              <a:t>输入：</a:t>
            </a:r>
            <a:r>
              <a:rPr lang="zh-CN" altLang="zh-CN" sz="1800" kern="100" dirty="0">
                <a:effectLst/>
                <a:latin typeface="Times New Roman" panose="02020603050405020304" pitchFamily="18" charset="0"/>
                <a:ea typeface="宋体" panose="02010600030101010101" pitchFamily="2" charset="-122"/>
              </a:rPr>
              <a:t>待合并的两个斜堆</a:t>
            </a:r>
            <a:r>
              <a:rPr lang="en-US" altLang="zh-CN" sz="1800" kern="100" dirty="0">
                <a:effectLst/>
                <a:latin typeface="Times New Roman" panose="02020603050405020304" pitchFamily="18" charset="0"/>
                <a:ea typeface="宋体" panose="02010600030101010101" pitchFamily="2" charset="-122"/>
              </a:rPr>
              <a:t> </a:t>
            </a:r>
            <a:r>
              <a:rPr lang="en-US" altLang="zh-CN" sz="1800" i="1" kern="100" dirty="0">
                <a:effectLst/>
                <a:latin typeface="Times New Roman" panose="02020603050405020304" pitchFamily="18" charset="0"/>
                <a:ea typeface="宋体" panose="02010600030101010101" pitchFamily="2" charset="-122"/>
              </a:rPr>
              <a:t>h</a:t>
            </a:r>
            <a:r>
              <a:rPr lang="en-US" altLang="zh-CN" sz="1800" kern="100" dirty="0">
                <a:effectLst/>
                <a:latin typeface="Times New Roman" panose="02020603050405020304" pitchFamily="18" charset="0"/>
                <a:ea typeface="宋体" panose="02010600030101010101" pitchFamily="2" charset="-122"/>
              </a:rPr>
              <a:t>1 </a:t>
            </a:r>
            <a:r>
              <a:rPr lang="zh-CN" altLang="zh-CN" sz="1800" kern="100" dirty="0">
                <a:effectLst/>
                <a:latin typeface="Times New Roman" panose="02020603050405020304" pitchFamily="18" charset="0"/>
                <a:ea typeface="宋体" panose="02010600030101010101" pitchFamily="2" charset="-122"/>
              </a:rPr>
              <a:t>和 </a:t>
            </a:r>
            <a:r>
              <a:rPr lang="en-US" altLang="zh-CN" sz="1800" i="1" kern="100" dirty="0">
                <a:effectLst/>
                <a:latin typeface="Times New Roman" panose="02020603050405020304" pitchFamily="18" charset="0"/>
                <a:ea typeface="宋体" panose="02010600030101010101" pitchFamily="2" charset="-122"/>
              </a:rPr>
              <a:t>h</a:t>
            </a:r>
            <a:r>
              <a:rPr lang="en-US" altLang="zh-CN" sz="1800" kern="100" dirty="0">
                <a:effectLst/>
                <a:latin typeface="Times New Roman" panose="02020603050405020304" pitchFamily="18" charset="0"/>
                <a:ea typeface="宋体" panose="02010600030101010101" pitchFamily="2" charset="-122"/>
              </a:rPr>
              <a:t>2</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zh-CN" altLang="zh-CN" sz="1800" b="1" kern="100" dirty="0">
                <a:effectLst/>
                <a:latin typeface="Times New Roman" panose="02020603050405020304" pitchFamily="18" charset="0"/>
                <a:ea typeface="宋体" panose="02010600030101010101" pitchFamily="2" charset="-122"/>
              </a:rPr>
              <a:t>输出：</a:t>
            </a:r>
            <a:r>
              <a:rPr lang="zh-CN" altLang="zh-CN" sz="1800" kern="100" dirty="0">
                <a:effectLst/>
                <a:latin typeface="Times New Roman" panose="02020603050405020304" pitchFamily="18" charset="0"/>
                <a:ea typeface="宋体" panose="02010600030101010101" pitchFamily="2" charset="-122"/>
              </a:rPr>
              <a:t>合并后的斜堆</a:t>
            </a:r>
          </a:p>
          <a:p>
            <a:pPr marL="342900" lvl="0" indent="-342900" algn="just">
              <a:buFont typeface="+mj-lt"/>
              <a:buAutoNum type="arabicPeriod"/>
            </a:pPr>
            <a:r>
              <a:rPr lang="en-US" altLang="zh-CN" sz="1800" b="1" kern="100" dirty="0">
                <a:effectLst/>
                <a:latin typeface="Times New Roman" panose="02020603050405020304" pitchFamily="18" charset="0"/>
                <a:ea typeface="宋体" panose="02010600030101010101" pitchFamily="2" charset="-122"/>
              </a:rPr>
              <a:t>if </a:t>
            </a:r>
            <a:r>
              <a:rPr lang="en-US" altLang="zh-CN" sz="1800" i="1" kern="100" dirty="0">
                <a:effectLst/>
                <a:latin typeface="Times New Roman" panose="02020603050405020304" pitchFamily="18" charset="0"/>
                <a:ea typeface="宋体" panose="02010600030101010101" pitchFamily="2" charset="-122"/>
              </a:rPr>
              <a:t>h</a:t>
            </a:r>
            <a:r>
              <a:rPr lang="en-US" altLang="zh-CN" sz="1800" kern="100" dirty="0">
                <a:effectLst/>
                <a:latin typeface="Times New Roman" panose="02020603050405020304" pitchFamily="18" charset="0"/>
                <a:ea typeface="宋体" panose="02010600030101010101" pitchFamily="2" charset="-122"/>
              </a:rPr>
              <a:t>1 = NIL </a:t>
            </a:r>
            <a:r>
              <a:rPr lang="en-US" altLang="zh-CN" sz="1800" b="1" kern="100" dirty="0">
                <a:effectLst/>
                <a:latin typeface="Times New Roman" panose="02020603050405020304" pitchFamily="18" charset="0"/>
                <a:ea typeface="宋体" panose="02010600030101010101" pitchFamily="2" charset="-122"/>
              </a:rPr>
              <a:t>then</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pPr>
            <a:r>
              <a:rPr lang="en-US" altLang="zh-CN" sz="1800" kern="100" dirty="0">
                <a:effectLst/>
                <a:latin typeface="Times New Roman" panose="02020603050405020304" pitchFamily="18" charset="0"/>
                <a:ea typeface="宋体" panose="02010600030101010101" pitchFamily="2" charset="-122"/>
              </a:rPr>
              <a:t>|    </a:t>
            </a:r>
            <a:r>
              <a:rPr lang="en-US" altLang="zh-CN" sz="1800" b="1" kern="100" dirty="0">
                <a:effectLst/>
                <a:latin typeface="Times New Roman" panose="02020603050405020304" pitchFamily="18" charset="0"/>
                <a:ea typeface="宋体" panose="02010600030101010101" pitchFamily="2" charset="-122"/>
              </a:rPr>
              <a:t>return </a:t>
            </a:r>
            <a:r>
              <a:rPr lang="en-US" altLang="zh-CN" sz="1800" i="1" kern="100" dirty="0">
                <a:effectLst/>
                <a:latin typeface="Times New Roman" panose="02020603050405020304" pitchFamily="18" charset="0"/>
                <a:ea typeface="宋体" panose="02010600030101010101" pitchFamily="2" charset="-122"/>
              </a:rPr>
              <a:t>h</a:t>
            </a:r>
            <a:r>
              <a:rPr lang="en-US" altLang="zh-CN" sz="1800" kern="100" dirty="0">
                <a:effectLst/>
                <a:latin typeface="Times New Roman" panose="02020603050405020304" pitchFamily="18" charset="0"/>
                <a:ea typeface="宋体" panose="02010600030101010101" pitchFamily="2" charset="-122"/>
              </a:rPr>
              <a:t>2</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pPr>
            <a:r>
              <a:rPr lang="en-US" altLang="zh-CN" sz="1800" b="1" kern="100" dirty="0">
                <a:effectLst/>
                <a:latin typeface="Times New Roman" panose="02020603050405020304" pitchFamily="18" charset="0"/>
                <a:ea typeface="宋体" panose="02010600030101010101" pitchFamily="2" charset="-122"/>
              </a:rPr>
              <a:t>end</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pPr>
            <a:r>
              <a:rPr lang="en-US" altLang="zh-CN" sz="1800" b="1" kern="100" dirty="0">
                <a:effectLst/>
                <a:latin typeface="Times New Roman" panose="02020603050405020304" pitchFamily="18" charset="0"/>
                <a:ea typeface="宋体" panose="02010600030101010101" pitchFamily="2" charset="-122"/>
              </a:rPr>
              <a:t>if </a:t>
            </a:r>
            <a:r>
              <a:rPr lang="en-US" altLang="zh-CN" sz="1800" i="1" kern="100" dirty="0">
                <a:effectLst/>
                <a:latin typeface="Times New Roman" panose="02020603050405020304" pitchFamily="18" charset="0"/>
                <a:ea typeface="宋体" panose="02010600030101010101" pitchFamily="2" charset="-122"/>
              </a:rPr>
              <a:t>h</a:t>
            </a:r>
            <a:r>
              <a:rPr lang="en-US" altLang="zh-CN" sz="1800" kern="100" dirty="0">
                <a:effectLst/>
                <a:latin typeface="Times New Roman" panose="02020603050405020304" pitchFamily="18" charset="0"/>
                <a:ea typeface="宋体" panose="02010600030101010101" pitchFamily="2" charset="-122"/>
              </a:rPr>
              <a:t>2 = NIL </a:t>
            </a:r>
            <a:r>
              <a:rPr lang="en-US" altLang="zh-CN" sz="1800" b="1" kern="100" dirty="0">
                <a:effectLst/>
                <a:latin typeface="Times New Roman" panose="02020603050405020304" pitchFamily="18" charset="0"/>
                <a:ea typeface="宋体" panose="02010600030101010101" pitchFamily="2" charset="-122"/>
              </a:rPr>
              <a:t>then</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pPr>
            <a:r>
              <a:rPr lang="en-US" altLang="zh-CN" sz="1800" kern="100" dirty="0">
                <a:effectLst/>
                <a:latin typeface="Times New Roman" panose="02020603050405020304" pitchFamily="18" charset="0"/>
                <a:ea typeface="宋体" panose="02010600030101010101" pitchFamily="2" charset="-122"/>
              </a:rPr>
              <a:t>|    </a:t>
            </a:r>
            <a:r>
              <a:rPr lang="en-US" altLang="zh-CN" sz="1800" b="1" kern="100" dirty="0">
                <a:effectLst/>
                <a:latin typeface="Times New Roman" panose="02020603050405020304" pitchFamily="18" charset="0"/>
                <a:ea typeface="宋体" panose="02010600030101010101" pitchFamily="2" charset="-122"/>
              </a:rPr>
              <a:t>return </a:t>
            </a:r>
            <a:r>
              <a:rPr lang="en-US" altLang="zh-CN" sz="1800" i="1" kern="100" dirty="0">
                <a:effectLst/>
                <a:latin typeface="Times New Roman" panose="02020603050405020304" pitchFamily="18" charset="0"/>
                <a:ea typeface="宋体" panose="02010600030101010101" pitchFamily="2" charset="-122"/>
              </a:rPr>
              <a:t>h</a:t>
            </a:r>
            <a:r>
              <a:rPr lang="en-US" altLang="zh-CN" sz="1800" kern="100" dirty="0">
                <a:effectLst/>
                <a:latin typeface="Times New Roman" panose="02020603050405020304" pitchFamily="18" charset="0"/>
                <a:ea typeface="宋体" panose="02010600030101010101" pitchFamily="2" charset="-122"/>
              </a:rPr>
              <a:t>1</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pPr>
            <a:r>
              <a:rPr lang="en-US" altLang="zh-CN" sz="1800" b="1" kern="100" dirty="0">
                <a:effectLst/>
                <a:latin typeface="Times New Roman" panose="02020603050405020304" pitchFamily="18" charset="0"/>
                <a:ea typeface="宋体" panose="02010600030101010101" pitchFamily="2" charset="-122"/>
              </a:rPr>
              <a:t>end</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pPr>
            <a:r>
              <a:rPr lang="en-US" altLang="zh-CN" sz="1800" b="1" kern="100" dirty="0">
                <a:effectLst/>
                <a:latin typeface="Times New Roman" panose="02020603050405020304" pitchFamily="18" charset="0"/>
                <a:ea typeface="宋体" panose="02010600030101010101" pitchFamily="2" charset="-122"/>
              </a:rPr>
              <a:t>if </a:t>
            </a:r>
            <a:r>
              <a:rPr lang="en-US" altLang="zh-CN" sz="1800" i="1" kern="100" dirty="0">
                <a:effectLst/>
                <a:latin typeface="Times New Roman" panose="02020603050405020304" pitchFamily="18" charset="0"/>
                <a:ea typeface="宋体" panose="02010600030101010101" pitchFamily="2" charset="-122"/>
              </a:rPr>
              <a:t>h</a:t>
            </a:r>
            <a:r>
              <a:rPr lang="en-US" altLang="zh-CN" sz="1800" kern="100" dirty="0">
                <a:effectLst/>
                <a:latin typeface="Times New Roman" panose="02020603050405020304" pitchFamily="18" charset="0"/>
                <a:ea typeface="宋体" panose="02010600030101010101" pitchFamily="2" charset="-122"/>
              </a:rPr>
              <a:t>1</a:t>
            </a:r>
            <a:r>
              <a:rPr lang="en-US" altLang="zh-CN" sz="1800" i="1" kern="100" dirty="0">
                <a:effectLst/>
                <a:latin typeface="Times New Roman" panose="02020603050405020304" pitchFamily="18" charset="0"/>
                <a:ea typeface="宋体" panose="02010600030101010101" pitchFamily="2" charset="-122"/>
              </a:rPr>
              <a:t>.key</a:t>
            </a:r>
            <a:r>
              <a:rPr lang="en-US" altLang="zh-CN" sz="1800" kern="100" dirty="0">
                <a:effectLst/>
                <a:latin typeface="Times New Roman" panose="02020603050405020304" pitchFamily="18" charset="0"/>
                <a:ea typeface="宋体" panose="02010600030101010101" pitchFamily="2" charset="-122"/>
              </a:rPr>
              <a:t> &gt; </a:t>
            </a:r>
            <a:r>
              <a:rPr lang="en-US" altLang="zh-CN" sz="1800" i="1" kern="100" dirty="0">
                <a:effectLst/>
                <a:latin typeface="Times New Roman" panose="02020603050405020304" pitchFamily="18" charset="0"/>
                <a:ea typeface="宋体" panose="02010600030101010101" pitchFamily="2" charset="-122"/>
              </a:rPr>
              <a:t>h</a:t>
            </a:r>
            <a:r>
              <a:rPr lang="en-US" altLang="zh-CN" sz="1800" kern="100" dirty="0">
                <a:effectLst/>
                <a:latin typeface="Times New Roman" panose="02020603050405020304" pitchFamily="18" charset="0"/>
                <a:ea typeface="宋体" panose="02010600030101010101" pitchFamily="2" charset="-122"/>
              </a:rPr>
              <a:t>2</a:t>
            </a:r>
            <a:r>
              <a:rPr lang="en-US" altLang="zh-CN" sz="1800" i="1" kern="100" dirty="0">
                <a:effectLst/>
                <a:latin typeface="Times New Roman" panose="02020603050405020304" pitchFamily="18" charset="0"/>
                <a:ea typeface="宋体" panose="02010600030101010101" pitchFamily="2" charset="-122"/>
              </a:rPr>
              <a:t>.key</a:t>
            </a:r>
            <a:r>
              <a:rPr lang="en-US" altLang="zh-CN" sz="1800" kern="100" dirty="0">
                <a:effectLst/>
                <a:latin typeface="Times New Roman" panose="02020603050405020304" pitchFamily="18" charset="0"/>
                <a:ea typeface="宋体" panose="02010600030101010101" pitchFamily="2" charset="-122"/>
              </a:rPr>
              <a:t> </a:t>
            </a:r>
            <a:r>
              <a:rPr lang="en-US" altLang="zh-CN" sz="1800" b="1" kern="100" dirty="0">
                <a:effectLst/>
                <a:latin typeface="Times New Roman" panose="02020603050405020304" pitchFamily="18" charset="0"/>
                <a:ea typeface="宋体" panose="02010600030101010101" pitchFamily="2" charset="-122"/>
              </a:rPr>
              <a:t>then</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pPr>
            <a:r>
              <a:rPr lang="en-US" altLang="zh-CN" sz="1800" kern="100" dirty="0">
                <a:effectLst/>
                <a:latin typeface="Times New Roman" panose="02020603050405020304" pitchFamily="18" charset="0"/>
                <a:ea typeface="宋体" panose="02010600030101010101" pitchFamily="2" charset="-122"/>
              </a:rPr>
              <a:t>|    </a:t>
            </a:r>
            <a:r>
              <a:rPr lang="en-US" altLang="zh-CN" sz="1800" b="1" kern="100" dirty="0">
                <a:effectLst/>
                <a:latin typeface="Times New Roman" panose="02020603050405020304" pitchFamily="18" charset="0"/>
                <a:ea typeface="宋体" panose="02010600030101010101" pitchFamily="2" charset="-122"/>
              </a:rPr>
              <a:t>return </a:t>
            </a:r>
            <a:r>
              <a:rPr lang="en-US" altLang="zh-CN" sz="1800" kern="100" dirty="0" err="1">
                <a:effectLst/>
                <a:latin typeface="Times New Roman" panose="02020603050405020304" pitchFamily="18" charset="0"/>
                <a:ea typeface="宋体" panose="02010600030101010101" pitchFamily="2" charset="-122"/>
              </a:rPr>
              <a:t>SkewMerge</a:t>
            </a:r>
            <a:r>
              <a:rPr lang="en-US" altLang="zh-CN" sz="1800" kern="100" dirty="0">
                <a:effectLst/>
                <a:latin typeface="Times New Roman" panose="02020603050405020304" pitchFamily="18" charset="0"/>
                <a:ea typeface="宋体" panose="02010600030101010101" pitchFamily="2" charset="-122"/>
              </a:rPr>
              <a:t>(</a:t>
            </a:r>
            <a:r>
              <a:rPr lang="en-US" altLang="zh-CN" sz="1800" i="1" kern="100" dirty="0">
                <a:effectLst/>
                <a:latin typeface="Times New Roman" panose="02020603050405020304" pitchFamily="18" charset="0"/>
                <a:ea typeface="宋体" panose="02010600030101010101" pitchFamily="2" charset="-122"/>
              </a:rPr>
              <a:t>h</a:t>
            </a:r>
            <a:r>
              <a:rPr lang="en-US" altLang="zh-CN" sz="1800" kern="100" dirty="0">
                <a:effectLst/>
                <a:latin typeface="Times New Roman" panose="02020603050405020304" pitchFamily="18" charset="0"/>
                <a:ea typeface="宋体" panose="02010600030101010101" pitchFamily="2" charset="-122"/>
              </a:rPr>
              <a:t>2, </a:t>
            </a:r>
            <a:r>
              <a:rPr lang="en-US" altLang="zh-CN" sz="1800" i="1" kern="100" dirty="0">
                <a:effectLst/>
                <a:latin typeface="Times New Roman" panose="02020603050405020304" pitchFamily="18" charset="0"/>
                <a:ea typeface="宋体" panose="02010600030101010101" pitchFamily="2" charset="-122"/>
              </a:rPr>
              <a:t>h</a:t>
            </a:r>
            <a:r>
              <a:rPr lang="en-US" altLang="zh-CN" sz="1800" kern="100" dirty="0">
                <a:effectLst/>
                <a:latin typeface="Times New Roman" panose="02020603050405020304" pitchFamily="18" charset="0"/>
                <a:ea typeface="宋体" panose="02010600030101010101" pitchFamily="2" charset="-122"/>
              </a:rPr>
              <a:t>1)</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pPr>
            <a:r>
              <a:rPr lang="en-US" altLang="zh-CN" sz="1800" b="1" kern="100" dirty="0">
                <a:effectLst/>
                <a:latin typeface="Times New Roman" panose="02020603050405020304" pitchFamily="18" charset="0"/>
                <a:ea typeface="宋体" panose="02010600030101010101" pitchFamily="2" charset="-122"/>
              </a:rPr>
              <a:t>end</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pP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现在 </a:t>
            </a:r>
            <a:r>
              <a:rPr lang="en-US" altLang="zh-CN" sz="1800" i="1" kern="100" dirty="0">
                <a:effectLst/>
                <a:latin typeface="Times New Roman" panose="02020603050405020304" pitchFamily="18" charset="0"/>
                <a:ea typeface="宋体" panose="02010600030101010101" pitchFamily="2" charset="-122"/>
              </a:rPr>
              <a:t>h</a:t>
            </a:r>
            <a:r>
              <a:rPr lang="en-US" altLang="zh-CN" sz="1800" kern="100" dirty="0">
                <a:effectLst/>
                <a:latin typeface="Times New Roman" panose="02020603050405020304" pitchFamily="18" charset="0"/>
                <a:ea typeface="宋体" panose="02010600030101010101" pitchFamily="2" charset="-122"/>
              </a:rPr>
              <a:t>1</a:t>
            </a:r>
            <a:r>
              <a:rPr lang="en-US" altLang="zh-CN" sz="1800" i="1" kern="100" dirty="0">
                <a:effectLst/>
                <a:latin typeface="Times New Roman" panose="02020603050405020304" pitchFamily="18" charset="0"/>
                <a:ea typeface="宋体" panose="02010600030101010101" pitchFamily="2" charset="-122"/>
              </a:rPr>
              <a:t>.key</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 </a:t>
            </a:r>
            <a:r>
              <a:rPr lang="en-US" altLang="zh-CN" sz="1800" i="1" kern="100" dirty="0">
                <a:effectLst/>
                <a:latin typeface="Times New Roman" panose="02020603050405020304" pitchFamily="18" charset="0"/>
                <a:ea typeface="宋体" panose="02010600030101010101" pitchFamily="2" charset="-122"/>
              </a:rPr>
              <a:t>h</a:t>
            </a:r>
            <a:r>
              <a:rPr lang="en-US" altLang="zh-CN" sz="1800" kern="100" dirty="0">
                <a:effectLst/>
                <a:latin typeface="Times New Roman" panose="02020603050405020304" pitchFamily="18" charset="0"/>
                <a:ea typeface="宋体" panose="02010600030101010101" pitchFamily="2" charset="-122"/>
              </a:rPr>
              <a:t>2</a:t>
            </a:r>
            <a:r>
              <a:rPr lang="en-US" altLang="zh-CN" sz="1800" i="1" kern="100" dirty="0">
                <a:effectLst/>
                <a:latin typeface="Times New Roman" panose="02020603050405020304" pitchFamily="18" charset="0"/>
                <a:ea typeface="宋体" panose="02010600030101010101" pitchFamily="2" charset="-122"/>
              </a:rPr>
              <a:t>.key</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pPr>
            <a:r>
              <a:rPr lang="en-US" altLang="zh-CN" sz="1800" i="1" kern="100" dirty="0">
                <a:effectLst/>
                <a:latin typeface="Times New Roman" panose="02020603050405020304" pitchFamily="18" charset="0"/>
                <a:ea typeface="宋体" panose="02010600030101010101" pitchFamily="2" charset="-122"/>
              </a:rPr>
              <a:t>h</a:t>
            </a:r>
            <a:r>
              <a:rPr lang="en-US" altLang="zh-CN" sz="1800" kern="100" dirty="0">
                <a:effectLst/>
                <a:latin typeface="Times New Roman" panose="02020603050405020304" pitchFamily="18" charset="0"/>
                <a:ea typeface="宋体" panose="02010600030101010101" pitchFamily="2" charset="-122"/>
              </a:rPr>
              <a:t>1</a:t>
            </a:r>
            <a:r>
              <a:rPr lang="en-US" altLang="zh-CN" sz="1800" i="1" kern="100" dirty="0">
                <a:effectLst/>
                <a:latin typeface="Times New Roman" panose="02020603050405020304" pitchFamily="18" charset="0"/>
                <a:ea typeface="宋体" panose="02010600030101010101" pitchFamily="2" charset="-122"/>
              </a:rPr>
              <a:t>.right</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 </a:t>
            </a:r>
            <a:r>
              <a:rPr lang="en-US" altLang="zh-CN" sz="1800" kern="100" dirty="0" err="1">
                <a:effectLst/>
                <a:latin typeface="Times New Roman" panose="02020603050405020304" pitchFamily="18" charset="0"/>
                <a:ea typeface="宋体" panose="02010600030101010101" pitchFamily="2" charset="-122"/>
              </a:rPr>
              <a:t>SkewMerge</a:t>
            </a:r>
            <a:r>
              <a:rPr lang="en-US" altLang="zh-CN" sz="1800" kern="100" dirty="0">
                <a:effectLst/>
                <a:latin typeface="Times New Roman" panose="02020603050405020304" pitchFamily="18" charset="0"/>
                <a:ea typeface="宋体" panose="02010600030101010101" pitchFamily="2" charset="-122"/>
              </a:rPr>
              <a:t>(</a:t>
            </a:r>
            <a:r>
              <a:rPr lang="en-US" altLang="zh-CN" sz="1800" i="1" kern="100" dirty="0">
                <a:effectLst/>
                <a:latin typeface="Times New Roman" panose="02020603050405020304" pitchFamily="18" charset="0"/>
                <a:ea typeface="宋体" panose="02010600030101010101" pitchFamily="2" charset="-122"/>
              </a:rPr>
              <a:t>h</a:t>
            </a:r>
            <a:r>
              <a:rPr lang="en-US" altLang="zh-CN" sz="1800" kern="100" dirty="0">
                <a:effectLst/>
                <a:latin typeface="Times New Roman" panose="02020603050405020304" pitchFamily="18" charset="0"/>
                <a:ea typeface="宋体" panose="02010600030101010101" pitchFamily="2" charset="-122"/>
              </a:rPr>
              <a:t>1</a:t>
            </a:r>
            <a:r>
              <a:rPr lang="en-US" altLang="zh-CN" sz="1800" i="1" kern="100" dirty="0">
                <a:effectLst/>
                <a:latin typeface="Times New Roman" panose="02020603050405020304" pitchFamily="18" charset="0"/>
                <a:ea typeface="宋体" panose="02010600030101010101" pitchFamily="2" charset="-122"/>
              </a:rPr>
              <a:t>.right</a:t>
            </a:r>
            <a:r>
              <a:rPr lang="en-US" altLang="zh-CN" sz="1800" kern="100" dirty="0">
                <a:effectLst/>
                <a:latin typeface="Times New Roman" panose="02020603050405020304" pitchFamily="18" charset="0"/>
                <a:ea typeface="宋体" panose="02010600030101010101" pitchFamily="2" charset="-122"/>
              </a:rPr>
              <a:t>, </a:t>
            </a:r>
            <a:r>
              <a:rPr lang="en-US" altLang="zh-CN" sz="1800" i="1" kern="100" dirty="0">
                <a:effectLst/>
                <a:latin typeface="Times New Roman" panose="02020603050405020304" pitchFamily="18" charset="0"/>
                <a:ea typeface="宋体" panose="02010600030101010101" pitchFamily="2" charset="-122"/>
              </a:rPr>
              <a:t>h</a:t>
            </a:r>
            <a:r>
              <a:rPr lang="en-US" altLang="zh-CN" sz="1800" kern="100" dirty="0">
                <a:effectLst/>
                <a:latin typeface="Times New Roman" panose="02020603050405020304" pitchFamily="18" charset="0"/>
                <a:ea typeface="宋体" panose="02010600030101010101" pitchFamily="2" charset="-122"/>
              </a:rPr>
              <a:t>2)</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pPr>
            <a:r>
              <a:rPr lang="en-US" altLang="zh-CN" sz="1800" kern="100" dirty="0">
                <a:effectLst/>
                <a:latin typeface="Times New Roman" panose="02020603050405020304" pitchFamily="18" charset="0"/>
                <a:ea typeface="宋体" panose="02010600030101010101" pitchFamily="2" charset="-122"/>
              </a:rPr>
              <a:t>Swap(</a:t>
            </a:r>
            <a:r>
              <a:rPr lang="en-US" altLang="zh-CN" sz="1800" i="1" kern="100" dirty="0">
                <a:effectLst/>
                <a:latin typeface="Times New Roman" panose="02020603050405020304" pitchFamily="18" charset="0"/>
                <a:ea typeface="宋体" panose="02010600030101010101" pitchFamily="2" charset="-122"/>
              </a:rPr>
              <a:t>h</a:t>
            </a:r>
            <a:r>
              <a:rPr lang="en-US" altLang="zh-CN" sz="1800" kern="100" dirty="0">
                <a:effectLst/>
                <a:latin typeface="Times New Roman" panose="02020603050405020304" pitchFamily="18" charset="0"/>
                <a:ea typeface="宋体" panose="02010600030101010101" pitchFamily="2" charset="-122"/>
              </a:rPr>
              <a:t>1</a:t>
            </a:r>
            <a:r>
              <a:rPr lang="en-US" altLang="zh-CN" sz="1800" i="1" kern="100" dirty="0">
                <a:effectLst/>
                <a:latin typeface="Times New Roman" panose="02020603050405020304" pitchFamily="18" charset="0"/>
                <a:ea typeface="宋体" panose="02010600030101010101" pitchFamily="2" charset="-122"/>
              </a:rPr>
              <a:t>.left</a:t>
            </a:r>
            <a:r>
              <a:rPr lang="en-US" altLang="zh-CN" sz="1800" kern="100" dirty="0">
                <a:effectLst/>
                <a:latin typeface="Times New Roman" panose="02020603050405020304" pitchFamily="18" charset="0"/>
                <a:ea typeface="宋体" panose="02010600030101010101" pitchFamily="2" charset="-122"/>
              </a:rPr>
              <a:t>, </a:t>
            </a:r>
            <a:r>
              <a:rPr lang="en-US" altLang="zh-CN" sz="1800" i="1" kern="100" dirty="0">
                <a:effectLst/>
                <a:latin typeface="Times New Roman" panose="02020603050405020304" pitchFamily="18" charset="0"/>
                <a:ea typeface="宋体" panose="02010600030101010101" pitchFamily="2" charset="-122"/>
              </a:rPr>
              <a:t>h</a:t>
            </a:r>
            <a:r>
              <a:rPr lang="en-US" altLang="zh-CN" sz="1800" kern="100" dirty="0">
                <a:effectLst/>
                <a:latin typeface="Times New Roman" panose="02020603050405020304" pitchFamily="18" charset="0"/>
                <a:ea typeface="宋体" panose="02010600030101010101" pitchFamily="2" charset="-122"/>
              </a:rPr>
              <a:t>1</a:t>
            </a:r>
            <a:r>
              <a:rPr lang="en-US" altLang="zh-CN" sz="1800" i="1" kern="100" dirty="0">
                <a:effectLst/>
                <a:latin typeface="Times New Roman" panose="02020603050405020304" pitchFamily="18" charset="0"/>
                <a:ea typeface="宋体" panose="02010600030101010101" pitchFamily="2" charset="-122"/>
              </a:rPr>
              <a:t>.right</a:t>
            </a:r>
            <a:r>
              <a:rPr lang="en-US" altLang="zh-CN" sz="1800" kern="100" dirty="0">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pPr>
            <a:r>
              <a:rPr lang="en-US" altLang="zh-CN" sz="1800" b="1" kern="100" dirty="0">
                <a:effectLst/>
                <a:latin typeface="Times New Roman" panose="02020603050405020304" pitchFamily="18" charset="0"/>
                <a:ea typeface="宋体" panose="02010600030101010101" pitchFamily="2" charset="-122"/>
              </a:rPr>
              <a:t>return </a:t>
            </a:r>
            <a:r>
              <a:rPr lang="en-US" altLang="zh-CN" sz="1800" i="1" kern="100" dirty="0">
                <a:effectLst/>
                <a:latin typeface="Times New Roman" panose="02020603050405020304" pitchFamily="18" charset="0"/>
                <a:ea typeface="宋体" panose="02010600030101010101" pitchFamily="2" charset="-122"/>
              </a:rPr>
              <a:t>h</a:t>
            </a:r>
            <a:r>
              <a:rPr lang="en-US" altLang="zh-CN" sz="1800" kern="100" dirty="0">
                <a:effectLst/>
                <a:latin typeface="Times New Roman" panose="02020603050405020304" pitchFamily="18" charset="0"/>
                <a:ea typeface="宋体" panose="02010600030101010101" pitchFamily="2" charset="-122"/>
              </a:rPr>
              <a:t>1</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9860980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斜堆的合并操作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6.5 </a:t>
            </a:r>
            <a:r>
              <a:rPr lang="zh-CN" altLang="en-US" dirty="0"/>
              <a:t>可并堆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r>
              <a:rPr lang="zh-CN" altLang="en-US" dirty="0"/>
              <a:t>同样地，我们用一个例子描述斜堆的合并操作：如图所示，将两个斜堆合并，根据斜堆的定义，每个结点不需要维护额外的权值。合并过程中不断向右子树移动，插入完成后将移动路径上的节点的左右子树交换。</a:t>
            </a:r>
          </a:p>
        </p:txBody>
      </p:sp>
      <p:pic>
        <p:nvPicPr>
          <p:cNvPr id="2" name="图片 1">
            <a:extLst>
              <a:ext uri="{FF2B5EF4-FFF2-40B4-BE49-F238E27FC236}">
                <a16:creationId xmlns:a16="http://schemas.microsoft.com/office/drawing/2014/main" id="{5077FE3E-38EF-471E-9B9A-952A92AE731B}"/>
              </a:ext>
            </a:extLst>
          </p:cNvPr>
          <p:cNvPicPr>
            <a:picLocks noChangeAspect="1"/>
          </p:cNvPicPr>
          <p:nvPr/>
        </p:nvPicPr>
        <p:blipFill>
          <a:blip r:embed="rId3"/>
          <a:stretch>
            <a:fillRect/>
          </a:stretch>
        </p:blipFill>
        <p:spPr>
          <a:xfrm>
            <a:off x="2244743" y="2400300"/>
            <a:ext cx="7702514" cy="4016375"/>
          </a:xfrm>
          <a:prstGeom prst="rect">
            <a:avLst/>
          </a:prstGeom>
        </p:spPr>
      </p:pic>
    </p:spTree>
    <p:extLst>
      <p:ext uri="{BB962C8B-B14F-4D97-AF65-F5344CB8AC3E}">
        <p14:creationId xmlns:p14="http://schemas.microsoft.com/office/powerpoint/2010/main" val="15882344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斜堆的合并操作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6.5 </a:t>
            </a:r>
            <a:r>
              <a:rPr lang="zh-CN" altLang="en-US" dirty="0"/>
              <a:t>可并堆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r>
              <a:rPr lang="zh-CN" altLang="en-US" dirty="0"/>
              <a:t>合并操作在最坏情况下可达 </a:t>
            </a:r>
            <a:r>
              <a:rPr lang="en-US" altLang="zh-CN" dirty="0"/>
              <a:t>O(n) </a:t>
            </a:r>
            <a:r>
              <a:rPr lang="zh-CN" altLang="en-US" dirty="0"/>
              <a:t>的线性时间复杂度，例如其中一个斜堆是一条向右的单链。</a:t>
            </a:r>
            <a:endParaRPr lang="en-US" altLang="zh-CN" dirty="0"/>
          </a:p>
          <a:p>
            <a:r>
              <a:rPr lang="zh-CN" altLang="en-US" dirty="0"/>
              <a:t>但是，其均摊时间复杂度仍然为每次合并 </a:t>
            </a:r>
            <a:r>
              <a:rPr lang="en-US" altLang="zh-CN" dirty="0"/>
              <a:t>O(</a:t>
            </a:r>
            <a:r>
              <a:rPr lang="en-US" altLang="zh-CN" dirty="0" err="1"/>
              <a:t>log⁡n</a:t>
            </a:r>
            <a:r>
              <a:rPr lang="en-US" altLang="zh-CN" dirty="0"/>
              <a:t>)</a:t>
            </a:r>
            <a:r>
              <a:rPr lang="zh-CN" altLang="en-US" dirty="0"/>
              <a:t>。“均摊”在这里指的是：虽然单次合并操作最坏情况下为</a:t>
            </a:r>
            <a:r>
              <a:rPr lang="en-US" altLang="zh-CN" dirty="0"/>
              <a:t>O(n)</a:t>
            </a:r>
            <a:r>
              <a:rPr lang="zh-CN" altLang="en-US" dirty="0"/>
              <a:t>的线性时间复杂度，但如果从空数据结构开始总共进行任意 </a:t>
            </a:r>
            <a:r>
              <a:rPr lang="en-US" altLang="zh-CN" dirty="0"/>
              <a:t>n </a:t>
            </a:r>
            <a:r>
              <a:rPr lang="zh-CN" altLang="en-US" dirty="0"/>
              <a:t>次合并操作，其总时间复杂度可保证为 </a:t>
            </a:r>
            <a:r>
              <a:rPr lang="en-US" altLang="zh-CN" dirty="0"/>
              <a:t>O(n log n)</a:t>
            </a:r>
            <a:r>
              <a:rPr lang="zh-CN" altLang="en-US" dirty="0"/>
              <a:t>，也就是总时间不会退化为</a:t>
            </a:r>
            <a:r>
              <a:rPr lang="en-US" altLang="zh-CN" dirty="0"/>
              <a:t>O(n²)</a:t>
            </a:r>
            <a:r>
              <a:rPr lang="zh-CN" altLang="en-US" dirty="0"/>
              <a:t>的复杂度。</a:t>
            </a:r>
            <a:endParaRPr lang="en-US" altLang="zh-CN" dirty="0"/>
          </a:p>
          <a:p>
            <a:r>
              <a:rPr lang="zh-CN" altLang="en-US" dirty="0"/>
              <a:t>斜堆合并的 </a:t>
            </a:r>
            <a:r>
              <a:rPr lang="en-US" altLang="zh-CN" dirty="0"/>
              <a:t>O(log n) </a:t>
            </a:r>
            <a:r>
              <a:rPr lang="zh-CN" altLang="en-US" dirty="0"/>
              <a:t>复杂度的均摊分析具体证明过程较为复杂，有兴趣的读者可以参考相关资料。</a:t>
            </a:r>
          </a:p>
        </p:txBody>
      </p:sp>
    </p:spTree>
    <p:extLst>
      <p:ext uri="{BB962C8B-B14F-4D97-AF65-F5344CB8AC3E}">
        <p14:creationId xmlns:p14="http://schemas.microsoft.com/office/powerpoint/2010/main" val="3560691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斜堆的其他操作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6.5 </a:t>
            </a:r>
            <a:r>
              <a:rPr lang="zh-CN" altLang="en-US" dirty="0"/>
              <a:t>可并堆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r>
              <a:rPr lang="zh-CN" altLang="en-US" dirty="0"/>
              <a:t>下面介绍斜堆的其他操作，其中的修改操作几乎都可以转化为合并操作。</a:t>
            </a:r>
          </a:p>
          <a:p>
            <a:pPr marL="342900" indent="-342900">
              <a:buFont typeface="Arial" panose="020B0604020202020204" pitchFamily="34" charset="0"/>
              <a:buChar char="•"/>
            </a:pPr>
            <a:r>
              <a:rPr lang="zh-CN" altLang="en-US" b="1" dirty="0"/>
              <a:t>插入操作</a:t>
            </a:r>
            <a:r>
              <a:rPr lang="zh-CN" altLang="en-US" dirty="0"/>
              <a:t>：与左堆类似，斜堆的插入操作可以转化为与仅含单个元素的斜堆的合并操作，时间复杂度为均摊 </a:t>
            </a:r>
            <a:r>
              <a:rPr lang="en-US" altLang="zh-CN" dirty="0"/>
              <a:t>O(</a:t>
            </a:r>
            <a:r>
              <a:rPr lang="en-US" altLang="zh-CN" dirty="0" err="1"/>
              <a:t>log⁡n</a:t>
            </a:r>
            <a:r>
              <a:rPr lang="en-US" altLang="zh-CN" dirty="0"/>
              <a:t>)</a:t>
            </a:r>
            <a:r>
              <a:rPr lang="zh-CN" altLang="en-US" dirty="0"/>
              <a:t>。</a:t>
            </a:r>
          </a:p>
          <a:p>
            <a:pPr marL="342900" indent="-342900">
              <a:buFont typeface="Arial" panose="020B0604020202020204" pitchFamily="34" charset="0"/>
              <a:buChar char="•"/>
            </a:pPr>
            <a:r>
              <a:rPr lang="zh-CN" altLang="en-US" b="1" dirty="0"/>
              <a:t>建堆操作</a:t>
            </a:r>
            <a:r>
              <a:rPr lang="zh-CN" altLang="en-US" dirty="0"/>
              <a:t>：可以转化为与二叉堆的建堆操作一致的方式，时间复杂度为 </a:t>
            </a:r>
            <a:r>
              <a:rPr lang="en-US" altLang="zh-CN" dirty="0"/>
              <a:t>O(n)</a:t>
            </a:r>
            <a:r>
              <a:rPr lang="zh-CN" altLang="en-US" dirty="0"/>
              <a:t>。</a:t>
            </a:r>
          </a:p>
          <a:p>
            <a:pPr marL="342900" indent="-342900">
              <a:buFont typeface="Arial" panose="020B0604020202020204" pitchFamily="34" charset="0"/>
              <a:buChar char="•"/>
            </a:pPr>
            <a:r>
              <a:rPr lang="zh-CN" altLang="en-US" b="1" dirty="0"/>
              <a:t>查询最小值操作</a:t>
            </a:r>
            <a:r>
              <a:rPr lang="zh-CN" altLang="en-US" dirty="0"/>
              <a:t>：斜堆的最小值必然在根结点上，时间复杂度为 </a:t>
            </a:r>
            <a:r>
              <a:rPr lang="en-US" altLang="zh-CN" dirty="0"/>
              <a:t>O(1)</a:t>
            </a:r>
            <a:r>
              <a:rPr lang="zh-CN" altLang="en-US" dirty="0"/>
              <a:t>。</a:t>
            </a:r>
          </a:p>
          <a:p>
            <a:pPr marL="342900" indent="-342900">
              <a:buFont typeface="Arial" panose="020B0604020202020204" pitchFamily="34" charset="0"/>
              <a:buChar char="•"/>
            </a:pPr>
            <a:r>
              <a:rPr lang="zh-CN" altLang="en-US" b="1" dirty="0"/>
              <a:t>删除最小值操作</a:t>
            </a:r>
            <a:r>
              <a:rPr lang="zh-CN" altLang="en-US" dirty="0"/>
              <a:t>：与左堆类似，如果需要删除斜堆的最小值，可将根结点删除后，再将其左右子树合并即可。时间复杂度为均摊 </a:t>
            </a:r>
            <a:r>
              <a:rPr lang="en-US" altLang="zh-CN" dirty="0"/>
              <a:t>O(</a:t>
            </a:r>
            <a:r>
              <a:rPr lang="en-US" altLang="zh-CN" dirty="0" err="1"/>
              <a:t>log⁡n</a:t>
            </a:r>
            <a:r>
              <a:rPr lang="en-US" altLang="zh-CN" dirty="0"/>
              <a:t>)</a:t>
            </a:r>
            <a:r>
              <a:rPr lang="zh-CN" altLang="en-US" dirty="0"/>
              <a:t>。</a:t>
            </a:r>
          </a:p>
          <a:p>
            <a:pPr marL="342900" indent="-342900">
              <a:buFont typeface="Arial" panose="020B0604020202020204" pitchFamily="34" charset="0"/>
              <a:buChar char="•"/>
            </a:pPr>
            <a:r>
              <a:rPr lang="zh-CN" altLang="en-US" b="1" dirty="0"/>
              <a:t>删除任意元素操作</a:t>
            </a:r>
            <a:r>
              <a:rPr lang="zh-CN" altLang="en-US" dirty="0"/>
              <a:t>：将待删除结点的左右子结点合并，取代其位置即可，时间复杂度为均摊 </a:t>
            </a:r>
            <a:r>
              <a:rPr lang="en-US" altLang="zh-CN" dirty="0"/>
              <a:t>O(</a:t>
            </a:r>
            <a:r>
              <a:rPr lang="en-US" altLang="zh-CN" dirty="0" err="1"/>
              <a:t>log⁡n</a:t>
            </a:r>
            <a:r>
              <a:rPr lang="en-US" altLang="zh-CN" dirty="0"/>
              <a:t>)</a:t>
            </a:r>
            <a:r>
              <a:rPr lang="zh-CN" altLang="en-US" dirty="0"/>
              <a:t>。</a:t>
            </a:r>
          </a:p>
          <a:p>
            <a:pPr marL="342900" indent="-342900">
              <a:buFont typeface="Arial" panose="020B0604020202020204" pitchFamily="34" charset="0"/>
              <a:buChar char="•"/>
            </a:pPr>
            <a:r>
              <a:rPr lang="zh-CN" altLang="en-US" b="1" dirty="0"/>
              <a:t>修改关键字操作</a:t>
            </a:r>
            <a:r>
              <a:rPr lang="zh-CN" altLang="en-US" dirty="0"/>
              <a:t>：同左堆，建议采用先删除后插入的方式，时间复杂度为均摊 </a:t>
            </a:r>
            <a:r>
              <a:rPr lang="en-US" altLang="zh-CN" dirty="0"/>
              <a:t>O(</a:t>
            </a:r>
            <a:r>
              <a:rPr lang="en-US" altLang="zh-CN" dirty="0" err="1"/>
              <a:t>log⁡n</a:t>
            </a:r>
            <a:r>
              <a:rPr lang="en-US" altLang="zh-CN" dirty="0"/>
              <a:t>)</a:t>
            </a:r>
            <a:r>
              <a:rPr lang="zh-CN" altLang="en-US" dirty="0"/>
              <a:t>。</a:t>
            </a:r>
          </a:p>
        </p:txBody>
      </p:sp>
    </p:spTree>
    <p:extLst>
      <p:ext uri="{BB962C8B-B14F-4D97-AF65-F5344CB8AC3E}">
        <p14:creationId xmlns:p14="http://schemas.microsoft.com/office/powerpoint/2010/main" val="2658776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优先级队列的实现</a:t>
            </a:r>
          </a:p>
        </p:txBody>
      </p:sp>
      <p:sp>
        <p:nvSpPr>
          <p:cNvPr id="3" name="副标题 2"/>
          <p:cNvSpPr>
            <a:spLocks noGrp="1"/>
          </p:cNvSpPr>
          <p:nvPr>
            <p:ph type="subTitle" idx="1"/>
          </p:nvPr>
        </p:nvSpPr>
        <p:spPr/>
        <p:txBody>
          <a:bodyPr/>
          <a:lstStyle/>
          <a:p>
            <a:r>
              <a:rPr lang="en-US" altLang="zh-CN" dirty="0"/>
              <a:t>6.2 </a:t>
            </a:r>
            <a:r>
              <a:rPr lang="zh-CN" altLang="en-US" dirty="0"/>
              <a:t>优先级队列的定义</a:t>
            </a:r>
          </a:p>
          <a:p>
            <a:endParaRPr lang="zh-CN" altLang="en-US" dirty="0"/>
          </a:p>
        </p:txBody>
      </p:sp>
      <p:sp>
        <p:nvSpPr>
          <p:cNvPr id="4" name="文本占位符 3"/>
          <p:cNvSpPr>
            <a:spLocks noGrp="1"/>
          </p:cNvSpPr>
          <p:nvPr>
            <p:ph type="body" idx="10"/>
          </p:nvPr>
        </p:nvSpPr>
        <p:spPr/>
        <p:txBody>
          <a:bodyPr/>
          <a:lstStyle/>
          <a:p>
            <a:endParaRPr lang="zh-CN" altLang="en-US" dirty="0"/>
          </a:p>
        </p:txBody>
      </p:sp>
      <p:sp>
        <p:nvSpPr>
          <p:cNvPr id="9" name="内容占位符 8">
            <a:extLst>
              <a:ext uri="{FF2B5EF4-FFF2-40B4-BE49-F238E27FC236}">
                <a16:creationId xmlns:a16="http://schemas.microsoft.com/office/drawing/2014/main" id="{7FCF70B8-670E-40A6-B365-36A8B48ED586}"/>
              </a:ext>
            </a:extLst>
          </p:cNvPr>
          <p:cNvSpPr>
            <a:spLocks noGrp="1"/>
          </p:cNvSpPr>
          <p:nvPr>
            <p:ph idx="11"/>
          </p:nvPr>
        </p:nvSpPr>
        <p:spPr/>
        <p:txBody>
          <a:bodyPr>
            <a:normAutofit/>
          </a:bodyPr>
          <a:lstStyle/>
          <a:p>
            <a:pPr marL="342900" indent="-342900">
              <a:buFont typeface="Arial" panose="020B0604020202020204" pitchFamily="34" charset="0"/>
              <a:buChar char="•"/>
            </a:pPr>
            <a:r>
              <a:rPr lang="zh-CN" altLang="en-US" sz="2400" dirty="0"/>
              <a:t>优先级队列的逻辑结构</a:t>
            </a:r>
            <a:r>
              <a:rPr lang="zh-CN" altLang="en-US" sz="2400" b="1" dirty="0">
                <a:solidFill>
                  <a:srgbClr val="009999"/>
                </a:solidFill>
              </a:rPr>
              <a:t>可以</a:t>
            </a:r>
            <a:r>
              <a:rPr lang="zh-CN" altLang="en-US" sz="2400" dirty="0"/>
              <a:t>用线性结构来表达。</a:t>
            </a:r>
            <a:endParaRPr lang="en-US" altLang="zh-CN" sz="2400" dirty="0"/>
          </a:p>
          <a:p>
            <a:pPr marL="342900" indent="-342900">
              <a:buFont typeface="Arial" panose="020B0604020202020204" pitchFamily="34" charset="0"/>
              <a:buChar char="•"/>
            </a:pPr>
            <a:r>
              <a:rPr lang="zh-CN" altLang="en-US" sz="2400" dirty="0"/>
              <a:t>然而，使用线性表实现时出队操作需要将当前优先级队列中的所有元素都检查一遍，从而找到优先级最高的元素。</a:t>
            </a:r>
            <a:endParaRPr lang="en-US" altLang="zh-CN" sz="2400" dirty="0"/>
          </a:p>
          <a:p>
            <a:pPr marL="342900" indent="-342900">
              <a:buFont typeface="Arial" panose="020B0604020202020204" pitchFamily="34" charset="0"/>
              <a:buChar char="•"/>
            </a:pPr>
            <a:r>
              <a:rPr lang="zh-CN" altLang="en-US" sz="2400" dirty="0"/>
              <a:t>假设优先级队列中元素个数为 </a:t>
            </a:r>
            <a:r>
              <a:rPr lang="en-US" altLang="zh-CN" sz="2400" dirty="0"/>
              <a:t>n</a:t>
            </a:r>
            <a:r>
              <a:rPr lang="zh-CN" altLang="en-US" sz="2400" dirty="0"/>
              <a:t>，这种实现下出队操作的复杂度是 </a:t>
            </a:r>
            <a:r>
              <a:rPr lang="en-US" altLang="zh-CN" sz="2400" dirty="0"/>
              <a:t>O(n)</a:t>
            </a:r>
            <a:r>
              <a:rPr lang="zh-CN" altLang="en-US" sz="2400" dirty="0"/>
              <a:t>，效率较低。</a:t>
            </a:r>
            <a:endParaRPr lang="en-US" altLang="zh-CN" sz="2400" dirty="0"/>
          </a:p>
          <a:p>
            <a:endParaRPr lang="en-US" altLang="zh-CN" sz="2400" dirty="0"/>
          </a:p>
          <a:p>
            <a:r>
              <a:rPr lang="zh-CN" altLang="en-US" sz="2400" dirty="0"/>
              <a:t>一般会使用</a:t>
            </a:r>
            <a:r>
              <a:rPr lang="zh-CN" altLang="en-US" sz="2400" b="1" dirty="0">
                <a:solidFill>
                  <a:srgbClr val="009999"/>
                </a:solidFill>
              </a:rPr>
              <a:t>二叉堆（树形结构）</a:t>
            </a:r>
            <a:r>
              <a:rPr lang="zh-CN" altLang="en-US" sz="2400" dirty="0"/>
              <a:t>等更高效的数据结构来实现（表达）优先级队列。</a:t>
            </a:r>
          </a:p>
        </p:txBody>
      </p:sp>
    </p:spTree>
    <p:extLst>
      <p:ext uri="{BB962C8B-B14F-4D97-AF65-F5344CB8AC3E}">
        <p14:creationId xmlns:p14="http://schemas.microsoft.com/office/powerpoint/2010/main" val="31574692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6.5.3 </a:t>
            </a:r>
            <a:r>
              <a:rPr lang="zh-CN" altLang="en-US" dirty="0"/>
              <a:t>二项堆</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6.5 </a:t>
            </a:r>
            <a:r>
              <a:rPr lang="zh-CN" altLang="en-US" dirty="0"/>
              <a:t>可并堆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r>
                  <a:rPr lang="zh-CN" altLang="en-US" dirty="0"/>
                  <a:t>二项堆是另一种便于合并的堆，其插入、删除、合并的时间复杂度均为优秀的 </a:t>
                </a:r>
                <a:r>
                  <a:rPr lang="en-US" altLang="zh-CN" dirty="0"/>
                  <a:t>O(</a:t>
                </a:r>
                <a:r>
                  <a:rPr lang="en-US" altLang="zh-CN" dirty="0" err="1"/>
                  <a:t>log⁡n</a:t>
                </a:r>
                <a:r>
                  <a:rPr lang="en-US" altLang="zh-CN" dirty="0"/>
                  <a:t>)</a:t>
                </a:r>
                <a:r>
                  <a:rPr lang="zh-CN" altLang="en-US" dirty="0"/>
                  <a:t>。</a:t>
                </a:r>
              </a:p>
              <a:p>
                <a:r>
                  <a:rPr lang="zh-CN" altLang="en-US" dirty="0"/>
                  <a:t>为了介绍二项堆，我们先介绍二项树，而二项堆将会是多个二项树的集合。二项树的结点个数必然是 </a:t>
                </a:r>
                <a:r>
                  <a:rPr lang="en-US" altLang="zh-CN" dirty="0"/>
                  <a:t>2 </a:t>
                </a:r>
                <a:r>
                  <a:rPr lang="zh-CN" altLang="en-US" dirty="0"/>
                  <a:t>的幂（如 </a:t>
                </a:r>
                <a:r>
                  <a:rPr lang="en-US" altLang="zh-CN" dirty="0"/>
                  <a:t>1</a:t>
                </a:r>
                <a:r>
                  <a:rPr lang="zh-CN" altLang="en-US" dirty="0"/>
                  <a:t>、</a:t>
                </a:r>
                <a:r>
                  <a:rPr lang="en-US" altLang="zh-CN" dirty="0"/>
                  <a:t>2</a:t>
                </a:r>
                <a:r>
                  <a:rPr lang="zh-CN" altLang="en-US" dirty="0"/>
                  <a:t>、</a:t>
                </a:r>
                <a:r>
                  <a:rPr lang="en-US" altLang="zh-CN" dirty="0"/>
                  <a:t>4</a:t>
                </a:r>
                <a:r>
                  <a:rPr lang="zh-CN" altLang="en-US" dirty="0"/>
                  <a:t>、</a:t>
                </a:r>
                <a:r>
                  <a:rPr lang="en-US" altLang="zh-CN" dirty="0"/>
                  <a:t>8</a:t>
                </a:r>
                <a:r>
                  <a:rPr lang="zh-CN" altLang="en-US" dirty="0"/>
                  <a:t>、</a:t>
                </a:r>
                <a:r>
                  <a:rPr lang="en-US" altLang="zh-CN" dirty="0"/>
                  <a:t>16……</a:t>
                </a:r>
                <a:r>
                  <a:rPr lang="zh-CN" altLang="en-US" dirty="0"/>
                  <a:t>），度为 </a:t>
                </a:r>
                <a:r>
                  <a:rPr lang="en-US" altLang="zh-CN" dirty="0"/>
                  <a:t>k </a:t>
                </a:r>
                <a:r>
                  <a:rPr lang="zh-CN" altLang="en-US" dirty="0"/>
                  <a:t>的二项树有 </a:t>
                </a:r>
                <a14:m>
                  <m:oMath xmlns:m="http://schemas.openxmlformats.org/officeDocument/2006/math">
                    <m:sSup>
                      <m:sSupPr>
                        <m:ctrlPr>
                          <a:rPr lang="en-US" altLang="zh-CN" i="1" dirty="0" smtClean="0">
                            <a:latin typeface="Cambria Math" panose="02040503050406030204" pitchFamily="18" charset="0"/>
                          </a:rPr>
                        </m:ctrlPr>
                      </m:sSupPr>
                      <m:e>
                        <m:r>
                          <a:rPr lang="en-US" altLang="zh-CN" i="1" dirty="0" smtClean="0">
                            <a:latin typeface="Cambria Math" panose="02040503050406030204" pitchFamily="18" charset="0"/>
                          </a:rPr>
                          <m:t>2</m:t>
                        </m:r>
                      </m:e>
                      <m:sup>
                        <m:r>
                          <a:rPr lang="en-US" altLang="zh-CN" i="1" dirty="0" smtClean="0">
                            <a:latin typeface="Cambria Math" panose="02040503050406030204" pitchFamily="18" charset="0"/>
                          </a:rPr>
                          <m:t>𝑘</m:t>
                        </m:r>
                      </m:sup>
                    </m:sSup>
                  </m:oMath>
                </a14:m>
                <a:r>
                  <a:rPr lang="zh-CN" altLang="en-US" dirty="0"/>
                  <a:t> 个结点。二项树的结构可以通过递归定义的：对于度为 </a:t>
                </a:r>
                <a:r>
                  <a:rPr lang="en-US" altLang="zh-CN" dirty="0"/>
                  <a:t>k </a:t>
                </a:r>
                <a:r>
                  <a:rPr lang="zh-CN" altLang="en-US" dirty="0"/>
                  <a:t>的二项树，它总是有一个根结点，根结点有 </a:t>
                </a:r>
                <a:r>
                  <a:rPr lang="en-US" altLang="zh-CN" dirty="0"/>
                  <a:t>k </a:t>
                </a:r>
                <a:r>
                  <a:rPr lang="zh-CN" altLang="en-US" dirty="0"/>
                  <a:t>个子树，这 </a:t>
                </a:r>
                <a:r>
                  <a:rPr lang="en-US" altLang="zh-CN" dirty="0"/>
                  <a:t>k </a:t>
                </a:r>
                <a:r>
                  <a:rPr lang="zh-CN" altLang="en-US" dirty="0"/>
                  <a:t>个子树分别是度为 </a:t>
                </a:r>
                <a:r>
                  <a:rPr lang="en-US" altLang="zh-CN" dirty="0"/>
                  <a:t>k-1</a:t>
                </a:r>
                <a:r>
                  <a:rPr lang="zh-CN" altLang="en-US" dirty="0"/>
                  <a:t>、</a:t>
                </a:r>
                <a:r>
                  <a:rPr lang="en-US" altLang="zh-CN" dirty="0"/>
                  <a:t>k-2</a:t>
                </a:r>
                <a:r>
                  <a:rPr lang="zh-CN" altLang="en-US" dirty="0"/>
                  <a:t>、</a:t>
                </a:r>
                <a:r>
                  <a:rPr lang="en-US" altLang="zh-CN" dirty="0"/>
                  <a:t>……</a:t>
                </a:r>
                <a:r>
                  <a:rPr lang="zh-CN" altLang="en-US" dirty="0"/>
                  <a:t>、</a:t>
                </a:r>
                <a:r>
                  <a:rPr lang="en-US" altLang="zh-CN" dirty="0"/>
                  <a:t>0 </a:t>
                </a:r>
                <a:r>
                  <a:rPr lang="zh-CN" altLang="en-US" dirty="0"/>
                  <a:t>的二项树，如图 </a:t>
                </a:r>
                <a:r>
                  <a:rPr lang="en-US" altLang="zh-CN" dirty="0"/>
                  <a:t>6.7 </a:t>
                </a:r>
                <a:r>
                  <a:rPr lang="zh-CN" altLang="en-US" dirty="0"/>
                  <a:t>所示。</a:t>
                </a:r>
                <a:endParaRPr lang="en-US" altLang="zh-CN" dirty="0"/>
              </a:p>
              <a:p>
                <a:r>
                  <a:rPr lang="zh-CN" altLang="en-US" dirty="0"/>
                  <a:t>由此可见，对于固定的 </a:t>
                </a:r>
                <a:r>
                  <a:rPr lang="en-US" altLang="zh-CN" dirty="0"/>
                  <a:t>k</a:t>
                </a:r>
                <a:r>
                  <a:rPr lang="zh-CN" altLang="en-US" dirty="0"/>
                  <a:t>，度为 </a:t>
                </a:r>
                <a:r>
                  <a:rPr lang="en-US" altLang="zh-CN" dirty="0"/>
                  <a:t>k </a:t>
                </a:r>
                <a:r>
                  <a:rPr lang="zh-CN" altLang="en-US" dirty="0"/>
                  <a:t>的二项树的</a:t>
                </a:r>
                <a:br>
                  <a:rPr lang="en-US" altLang="zh-CN" dirty="0"/>
                </a:br>
                <a:r>
                  <a:rPr lang="zh-CN" altLang="en-US" dirty="0"/>
                  <a:t>形态结构是唯一确定的。对于一棵度为 </a:t>
                </a:r>
                <a:r>
                  <a:rPr lang="en-US" altLang="zh-CN" dirty="0"/>
                  <a:t>k </a:t>
                </a:r>
                <a:r>
                  <a:rPr lang="zh-CN" altLang="en-US" dirty="0"/>
                  <a:t>的</a:t>
                </a:r>
                <a:br>
                  <a:rPr lang="en-US" altLang="zh-CN" dirty="0"/>
                </a:br>
                <a:r>
                  <a:rPr lang="zh-CN" altLang="en-US" dirty="0"/>
                  <a:t>二项树，其高度恰好为 </a:t>
                </a:r>
                <a:r>
                  <a:rPr lang="en-US" altLang="zh-CN" dirty="0"/>
                  <a:t>k</a:t>
                </a:r>
                <a:r>
                  <a:rPr lang="zh-CN" altLang="en-US" dirty="0"/>
                  <a:t>，在第 </a:t>
                </a:r>
                <a:r>
                  <a:rPr lang="en-US" altLang="zh-CN" dirty="0"/>
                  <a:t>i </a:t>
                </a:r>
                <a:r>
                  <a:rPr lang="zh-CN" altLang="en-US" dirty="0"/>
                  <a:t>层上有 </a:t>
                </a:r>
                <a:r>
                  <a:rPr lang="en-US" altLang="zh-CN" dirty="0"/>
                  <a:t>C(</a:t>
                </a:r>
                <a:r>
                  <a:rPr lang="en-US" altLang="zh-CN" dirty="0" err="1"/>
                  <a:t>k,i</a:t>
                </a:r>
                <a:r>
                  <a:rPr lang="en-US" altLang="zh-CN" dirty="0"/>
                  <a:t>)</a:t>
                </a:r>
                <a:br>
                  <a:rPr lang="en-US" altLang="zh-CN" dirty="0"/>
                </a:br>
                <a:r>
                  <a:rPr lang="zh-CN" altLang="en-US" dirty="0"/>
                  <a:t>个结点，其中 </a:t>
                </a:r>
                <a:r>
                  <a:rPr lang="en-US" altLang="zh-CN" dirty="0"/>
                  <a:t>C </a:t>
                </a:r>
                <a:r>
                  <a:rPr lang="zh-CN" altLang="en-US" dirty="0"/>
                  <a:t>表示组合数（二项式系数），</a:t>
                </a:r>
                <a:br>
                  <a:rPr lang="en-US" altLang="zh-CN" dirty="0"/>
                </a:br>
                <a:r>
                  <a:rPr lang="zh-CN" altLang="en-US" dirty="0"/>
                  <a:t>这也对应了二项堆的名字。</a:t>
                </a:r>
              </a:p>
            </p:txBody>
          </p:sp>
        </mc:Choice>
        <mc:Fallback xmlns="">
          <p:sp>
            <p:nvSpPr>
              <p:cNvPr id="9" name="Content Placeholder 8">
                <a:extLst>
                  <a:ext uri="{FF2B5EF4-FFF2-40B4-BE49-F238E27FC236}">
                    <a16:creationId xmlns:a16="http://schemas.microsoft.com/office/drawing/2014/main" id="{F4440D90-0D27-57F8-FC5B-3114708EBA1C}"/>
                  </a:ext>
                </a:extLst>
              </p:cNvPr>
              <p:cNvSpPr>
                <a:spLocks noGrp="1" noRot="1" noChangeAspect="1" noMove="1" noResize="1" noEditPoints="1" noAdjustHandles="1" noChangeArrowheads="1" noChangeShapeType="1" noTextEdit="1"/>
              </p:cNvSpPr>
              <p:nvPr>
                <p:ph idx="11"/>
              </p:nvPr>
            </p:nvSpPr>
            <p:spPr>
              <a:blipFill>
                <a:blip r:embed="rId3"/>
                <a:stretch>
                  <a:fillRect l="-883" t="-1687"/>
                </a:stretch>
              </a:blipFill>
            </p:spPr>
            <p:txBody>
              <a:bodyPr/>
              <a:lstStyle/>
              <a:p>
                <a:r>
                  <a:rPr lang="zh-CN" altLang="en-US">
                    <a:noFill/>
                  </a:rPr>
                  <a:t> </a:t>
                </a:r>
              </a:p>
            </p:txBody>
          </p:sp>
        </mc:Fallback>
      </mc:AlternateContent>
      <p:sp>
        <p:nvSpPr>
          <p:cNvPr id="3" name="椭圆 2">
            <a:extLst>
              <a:ext uri="{FF2B5EF4-FFF2-40B4-BE49-F238E27FC236}">
                <a16:creationId xmlns:a16="http://schemas.microsoft.com/office/drawing/2014/main" id="{C1E58ED1-91A0-49E4-9BC7-A25340B761F3}"/>
              </a:ext>
            </a:extLst>
          </p:cNvPr>
          <p:cNvSpPr/>
          <p:nvPr/>
        </p:nvSpPr>
        <p:spPr>
          <a:xfrm>
            <a:off x="7389524" y="4097565"/>
            <a:ext cx="312056" cy="31205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F881F612-DC46-4C2F-A789-CE147D4FFB3C}"/>
              </a:ext>
            </a:extLst>
          </p:cNvPr>
          <p:cNvSpPr/>
          <p:nvPr/>
        </p:nvSpPr>
        <p:spPr>
          <a:xfrm>
            <a:off x="7967936" y="4097565"/>
            <a:ext cx="312056" cy="31205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F93F50D0-F20A-4A10-9D62-1AF0CED881E9}"/>
              </a:ext>
            </a:extLst>
          </p:cNvPr>
          <p:cNvSpPr/>
          <p:nvPr/>
        </p:nvSpPr>
        <p:spPr>
          <a:xfrm>
            <a:off x="7967936" y="4654097"/>
            <a:ext cx="312056" cy="31205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BAE1CC20-0332-4952-91FD-D2D2B03D4137}"/>
              </a:ext>
            </a:extLst>
          </p:cNvPr>
          <p:cNvCxnSpPr>
            <a:stCxn id="11" idx="4"/>
            <a:endCxn id="12" idx="0"/>
          </p:cNvCxnSpPr>
          <p:nvPr/>
        </p:nvCxnSpPr>
        <p:spPr>
          <a:xfrm>
            <a:off x="8123964" y="4409621"/>
            <a:ext cx="0" cy="244476"/>
          </a:xfrm>
          <a:prstGeom prst="line">
            <a:avLst/>
          </a:prstGeom>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D6183FE2-4EB6-40D2-A841-7A6A1FCA0504}"/>
              </a:ext>
            </a:extLst>
          </p:cNvPr>
          <p:cNvSpPr/>
          <p:nvPr/>
        </p:nvSpPr>
        <p:spPr>
          <a:xfrm>
            <a:off x="9037840" y="4097565"/>
            <a:ext cx="312056" cy="31205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C1DA15EB-E06B-4021-83B0-456E2FEAEB6C}"/>
              </a:ext>
            </a:extLst>
          </p:cNvPr>
          <p:cNvSpPr/>
          <p:nvPr/>
        </p:nvSpPr>
        <p:spPr>
          <a:xfrm>
            <a:off x="9037840" y="4654097"/>
            <a:ext cx="312056" cy="31205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F632D92B-3B0F-4263-87E1-4554D97311BB}"/>
              </a:ext>
            </a:extLst>
          </p:cNvPr>
          <p:cNvCxnSpPr>
            <a:stCxn id="13" idx="4"/>
            <a:endCxn id="14" idx="0"/>
          </p:cNvCxnSpPr>
          <p:nvPr/>
        </p:nvCxnSpPr>
        <p:spPr>
          <a:xfrm>
            <a:off x="9193868" y="4409621"/>
            <a:ext cx="0" cy="244476"/>
          </a:xfrm>
          <a:prstGeom prst="line">
            <a:avLst/>
          </a:prstGeom>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DA049A4B-C89C-4A69-96A2-85F4C0E64748}"/>
              </a:ext>
            </a:extLst>
          </p:cNvPr>
          <p:cNvSpPr/>
          <p:nvPr/>
        </p:nvSpPr>
        <p:spPr>
          <a:xfrm>
            <a:off x="8502888" y="4654097"/>
            <a:ext cx="312056" cy="31205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BC366D0C-10C3-4825-970C-6640E9FE88B8}"/>
              </a:ext>
            </a:extLst>
          </p:cNvPr>
          <p:cNvSpPr/>
          <p:nvPr/>
        </p:nvSpPr>
        <p:spPr>
          <a:xfrm>
            <a:off x="8502888" y="5210629"/>
            <a:ext cx="312056" cy="31205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9536F744-0936-43CA-8D1C-77E7A16514F5}"/>
              </a:ext>
            </a:extLst>
          </p:cNvPr>
          <p:cNvCxnSpPr>
            <a:stCxn id="16" idx="4"/>
            <a:endCxn id="17" idx="0"/>
          </p:cNvCxnSpPr>
          <p:nvPr/>
        </p:nvCxnSpPr>
        <p:spPr>
          <a:xfrm>
            <a:off x="8658916" y="4966153"/>
            <a:ext cx="0" cy="2444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AB6B9BE-5439-425C-A290-863944D4C144}"/>
              </a:ext>
            </a:extLst>
          </p:cNvPr>
          <p:cNvCxnSpPr>
            <a:cxnSpLocks/>
            <a:stCxn id="13" idx="3"/>
            <a:endCxn id="16" idx="7"/>
          </p:cNvCxnSpPr>
          <p:nvPr/>
        </p:nvCxnSpPr>
        <p:spPr>
          <a:xfrm flipH="1">
            <a:off x="8769244" y="4363921"/>
            <a:ext cx="314296" cy="335876"/>
          </a:xfrm>
          <a:prstGeom prst="line">
            <a:avLst/>
          </a:prstGeom>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83F1A8FF-6500-4676-83EE-7F3C39982002}"/>
              </a:ext>
            </a:extLst>
          </p:cNvPr>
          <p:cNvSpPr/>
          <p:nvPr/>
        </p:nvSpPr>
        <p:spPr>
          <a:xfrm>
            <a:off x="11156926" y="4097565"/>
            <a:ext cx="312056" cy="31205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A2B79FA-D3DC-4759-A468-72A1ACCE09B6}"/>
              </a:ext>
            </a:extLst>
          </p:cNvPr>
          <p:cNvSpPr/>
          <p:nvPr/>
        </p:nvSpPr>
        <p:spPr>
          <a:xfrm>
            <a:off x="11156926" y="4654097"/>
            <a:ext cx="312056" cy="31205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25" name="直接连接符 24">
            <a:extLst>
              <a:ext uri="{FF2B5EF4-FFF2-40B4-BE49-F238E27FC236}">
                <a16:creationId xmlns:a16="http://schemas.microsoft.com/office/drawing/2014/main" id="{B84790C6-834D-4489-8B1B-0EB0B4E9D211}"/>
              </a:ext>
            </a:extLst>
          </p:cNvPr>
          <p:cNvCxnSpPr>
            <a:stCxn id="23" idx="4"/>
            <a:endCxn id="24" idx="0"/>
          </p:cNvCxnSpPr>
          <p:nvPr/>
        </p:nvCxnSpPr>
        <p:spPr>
          <a:xfrm>
            <a:off x="11312954" y="4409621"/>
            <a:ext cx="0" cy="244476"/>
          </a:xfrm>
          <a:prstGeom prst="line">
            <a:avLst/>
          </a:prstGeom>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E5F00A57-58EE-40F3-A0EF-F6970E1C0979}"/>
              </a:ext>
            </a:extLst>
          </p:cNvPr>
          <p:cNvSpPr/>
          <p:nvPr/>
        </p:nvSpPr>
        <p:spPr>
          <a:xfrm>
            <a:off x="10621974" y="4654097"/>
            <a:ext cx="312056" cy="31205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CE8F21F9-D766-4FE6-B8EE-BF139F71D95D}"/>
              </a:ext>
            </a:extLst>
          </p:cNvPr>
          <p:cNvSpPr/>
          <p:nvPr/>
        </p:nvSpPr>
        <p:spPr>
          <a:xfrm>
            <a:off x="10621974" y="5210629"/>
            <a:ext cx="312056" cy="31205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28" name="直接连接符 27">
            <a:extLst>
              <a:ext uri="{FF2B5EF4-FFF2-40B4-BE49-F238E27FC236}">
                <a16:creationId xmlns:a16="http://schemas.microsoft.com/office/drawing/2014/main" id="{56F96801-61C8-4DA0-8090-BD0A7CD6894B}"/>
              </a:ext>
            </a:extLst>
          </p:cNvPr>
          <p:cNvCxnSpPr>
            <a:stCxn id="26" idx="4"/>
            <a:endCxn id="27" idx="0"/>
          </p:cNvCxnSpPr>
          <p:nvPr/>
        </p:nvCxnSpPr>
        <p:spPr>
          <a:xfrm>
            <a:off x="10778002" y="4966153"/>
            <a:ext cx="0" cy="2444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F57B363A-E5A9-4FFA-97C4-8E80B456944B}"/>
              </a:ext>
            </a:extLst>
          </p:cNvPr>
          <p:cNvCxnSpPr>
            <a:cxnSpLocks/>
            <a:stCxn id="23" idx="3"/>
            <a:endCxn id="26" idx="7"/>
          </p:cNvCxnSpPr>
          <p:nvPr/>
        </p:nvCxnSpPr>
        <p:spPr>
          <a:xfrm flipH="1">
            <a:off x="10888330" y="4363921"/>
            <a:ext cx="314296" cy="335876"/>
          </a:xfrm>
          <a:prstGeom prst="line">
            <a:avLst/>
          </a:prstGeom>
        </p:spPr>
        <p:style>
          <a:lnRef idx="1">
            <a:schemeClr val="accent1"/>
          </a:lnRef>
          <a:fillRef idx="0">
            <a:schemeClr val="accent1"/>
          </a:fillRef>
          <a:effectRef idx="0">
            <a:schemeClr val="accent1"/>
          </a:effectRef>
          <a:fontRef idx="minor">
            <a:schemeClr val="tx1"/>
          </a:fontRef>
        </p:style>
      </p:cxnSp>
      <p:sp>
        <p:nvSpPr>
          <p:cNvPr id="30" name="椭圆 29">
            <a:extLst>
              <a:ext uri="{FF2B5EF4-FFF2-40B4-BE49-F238E27FC236}">
                <a16:creationId xmlns:a16="http://schemas.microsoft.com/office/drawing/2014/main" id="{F493ED29-E16D-4868-B1A7-6A1D72B8BD10}"/>
              </a:ext>
            </a:extLst>
          </p:cNvPr>
          <p:cNvSpPr/>
          <p:nvPr/>
        </p:nvSpPr>
        <p:spPr>
          <a:xfrm>
            <a:off x="10090380" y="4654097"/>
            <a:ext cx="312056" cy="31205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B63D27C7-7AD6-4F8C-8E3B-6C0DD7ED8591}"/>
              </a:ext>
            </a:extLst>
          </p:cNvPr>
          <p:cNvSpPr/>
          <p:nvPr/>
        </p:nvSpPr>
        <p:spPr>
          <a:xfrm>
            <a:off x="10090380" y="5210629"/>
            <a:ext cx="312056" cy="31205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B9760647-8960-4F1E-8B4F-341E619545ED}"/>
              </a:ext>
            </a:extLst>
          </p:cNvPr>
          <p:cNvCxnSpPr>
            <a:stCxn id="30" idx="4"/>
            <a:endCxn id="31" idx="0"/>
          </p:cNvCxnSpPr>
          <p:nvPr/>
        </p:nvCxnSpPr>
        <p:spPr>
          <a:xfrm>
            <a:off x="10246408" y="4966153"/>
            <a:ext cx="0" cy="244476"/>
          </a:xfrm>
          <a:prstGeom prst="line">
            <a:avLst/>
          </a:prstGeom>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id="{F6859103-C7B2-4930-A134-6023FA8308C9}"/>
              </a:ext>
            </a:extLst>
          </p:cNvPr>
          <p:cNvSpPr/>
          <p:nvPr/>
        </p:nvSpPr>
        <p:spPr>
          <a:xfrm>
            <a:off x="9555428" y="5210629"/>
            <a:ext cx="312056" cy="31205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6DB203B3-03DD-4031-A055-73CB994CCD1B}"/>
              </a:ext>
            </a:extLst>
          </p:cNvPr>
          <p:cNvSpPr/>
          <p:nvPr/>
        </p:nvSpPr>
        <p:spPr>
          <a:xfrm>
            <a:off x="9555428" y="5767161"/>
            <a:ext cx="312056" cy="31205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35" name="直接连接符 34">
            <a:extLst>
              <a:ext uri="{FF2B5EF4-FFF2-40B4-BE49-F238E27FC236}">
                <a16:creationId xmlns:a16="http://schemas.microsoft.com/office/drawing/2014/main" id="{4BC50DD7-C781-4C7B-BE3E-81FDF0682BF1}"/>
              </a:ext>
            </a:extLst>
          </p:cNvPr>
          <p:cNvCxnSpPr>
            <a:stCxn id="33" idx="4"/>
            <a:endCxn id="34" idx="0"/>
          </p:cNvCxnSpPr>
          <p:nvPr/>
        </p:nvCxnSpPr>
        <p:spPr>
          <a:xfrm>
            <a:off x="9711456" y="5522685"/>
            <a:ext cx="0" cy="2444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41B559C-4924-4DC3-AB22-1BC08951F585}"/>
              </a:ext>
            </a:extLst>
          </p:cNvPr>
          <p:cNvCxnSpPr>
            <a:cxnSpLocks/>
            <a:stCxn id="30" idx="3"/>
            <a:endCxn id="33" idx="7"/>
          </p:cNvCxnSpPr>
          <p:nvPr/>
        </p:nvCxnSpPr>
        <p:spPr>
          <a:xfrm flipH="1">
            <a:off x="9821784" y="4920453"/>
            <a:ext cx="314296" cy="3358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5E0C038-11BF-4B7A-955E-713779330C63}"/>
              </a:ext>
            </a:extLst>
          </p:cNvPr>
          <p:cNvCxnSpPr>
            <a:cxnSpLocks/>
            <a:stCxn id="23" idx="2"/>
            <a:endCxn id="30" idx="7"/>
          </p:cNvCxnSpPr>
          <p:nvPr/>
        </p:nvCxnSpPr>
        <p:spPr>
          <a:xfrm flipH="1">
            <a:off x="10356736" y="4253593"/>
            <a:ext cx="800190" cy="446204"/>
          </a:xfrm>
          <a:prstGeom prst="line">
            <a:avLst/>
          </a:prstGeom>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1BC566E4-37D5-4DA8-827A-C3789026CE87}"/>
              </a:ext>
            </a:extLst>
          </p:cNvPr>
          <p:cNvSpPr txBox="1"/>
          <p:nvPr/>
        </p:nvSpPr>
        <p:spPr>
          <a:xfrm>
            <a:off x="7054800" y="3710535"/>
            <a:ext cx="4552975" cy="369332"/>
          </a:xfrm>
          <a:prstGeom prst="rect">
            <a:avLst/>
          </a:prstGeom>
          <a:noFill/>
        </p:spPr>
        <p:txBody>
          <a:bodyPr wrap="square" rtlCol="0">
            <a:spAutoFit/>
          </a:bodyPr>
          <a:lstStyle/>
          <a:p>
            <a:r>
              <a:rPr lang="zh-CN" altLang="en-US" dirty="0"/>
              <a:t>度  </a:t>
            </a:r>
            <a:r>
              <a:rPr lang="en-US" altLang="zh-CN" dirty="0"/>
              <a:t>0         1                  2                                      3</a:t>
            </a:r>
            <a:endParaRPr lang="zh-CN" altLang="en-US" dirty="0"/>
          </a:p>
        </p:txBody>
      </p:sp>
    </p:spTree>
    <p:extLst>
      <p:ext uri="{BB962C8B-B14F-4D97-AF65-F5344CB8AC3E}">
        <p14:creationId xmlns:p14="http://schemas.microsoft.com/office/powerpoint/2010/main" val="11782338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6.5.3 </a:t>
            </a:r>
            <a:r>
              <a:rPr lang="zh-CN" altLang="en-US" dirty="0"/>
              <a:t>二项堆</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6.5 </a:t>
            </a:r>
            <a:r>
              <a:rPr lang="zh-CN" altLang="en-US" dirty="0"/>
              <a:t>可并堆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r>
              <a:rPr lang="zh-CN" altLang="en-US" dirty="0"/>
              <a:t>二项堆是由多棵二项树组成的，且满足：</a:t>
            </a:r>
            <a:endParaRPr lang="en-US" altLang="zh-CN" dirty="0"/>
          </a:p>
          <a:p>
            <a:pPr marL="342900" indent="-342900">
              <a:buFont typeface="Arial" panose="020B0604020202020204" pitchFamily="34" charset="0"/>
              <a:buChar char="•"/>
            </a:pPr>
            <a:r>
              <a:rPr lang="zh-CN" altLang="en-US" dirty="0"/>
              <a:t>每棵二项树均满足堆性质，例如，对于最小堆，则任何结点的权值都不大于其所有子结点的权值；</a:t>
            </a:r>
            <a:endParaRPr lang="en-US" altLang="zh-CN" dirty="0"/>
          </a:p>
          <a:p>
            <a:pPr marL="342900" indent="-342900">
              <a:buFont typeface="Arial" panose="020B0604020202020204" pitchFamily="34" charset="0"/>
              <a:buChar char="•"/>
            </a:pPr>
            <a:r>
              <a:rPr lang="zh-CN" altLang="en-US" dirty="0"/>
              <a:t>所有二项树的度数互不相同。</a:t>
            </a:r>
          </a:p>
          <a:p>
            <a:r>
              <a:rPr lang="zh-CN" altLang="en-US" dirty="0"/>
              <a:t>考虑总共含有</a:t>
            </a:r>
            <a:r>
              <a:rPr lang="en-US" altLang="zh-CN" dirty="0"/>
              <a:t>n</a:t>
            </a:r>
            <a:r>
              <a:rPr lang="zh-CN" altLang="en-US" dirty="0"/>
              <a:t>个元素的二项堆，由于每棵二项树的元素个数必然为 </a:t>
            </a:r>
            <a:r>
              <a:rPr lang="en-US" altLang="zh-CN" dirty="0"/>
              <a:t>2 </a:t>
            </a:r>
            <a:r>
              <a:rPr lang="zh-CN" altLang="en-US" dirty="0"/>
              <a:t>的幂，那么将</a:t>
            </a:r>
            <a:r>
              <a:rPr lang="en-US" altLang="zh-CN" dirty="0"/>
              <a:t>n</a:t>
            </a:r>
            <a:r>
              <a:rPr lang="zh-CN" altLang="en-US" dirty="0"/>
              <a:t>进行二进制分解，即可得到所对应的二项树的度数。</a:t>
            </a:r>
            <a:endParaRPr lang="en-US" altLang="zh-CN" dirty="0"/>
          </a:p>
          <a:p>
            <a:r>
              <a:rPr lang="zh-CN" altLang="en-US" dirty="0"/>
              <a:t>例如 </a:t>
            </a:r>
            <a:r>
              <a:rPr lang="en-US" altLang="zh-CN" dirty="0"/>
              <a:t>n=13</a:t>
            </a:r>
            <a:r>
              <a:rPr lang="zh-CN" altLang="en-US" dirty="0"/>
              <a:t>，其二进制表示为 </a:t>
            </a:r>
            <a:r>
              <a:rPr lang="en-US" altLang="zh-CN" dirty="0"/>
              <a:t>1101</a:t>
            </a:r>
            <a:r>
              <a:rPr lang="zh-CN" altLang="en-US" dirty="0"/>
              <a:t>，那么对应的二项树的度数为 </a:t>
            </a:r>
            <a:r>
              <a:rPr lang="en-US" altLang="zh-CN" dirty="0"/>
              <a:t>0</a:t>
            </a:r>
            <a:r>
              <a:rPr lang="zh-CN" altLang="en-US" dirty="0"/>
              <a:t>、</a:t>
            </a:r>
            <a:r>
              <a:rPr lang="en-US" altLang="zh-CN" dirty="0"/>
              <a:t>2</a:t>
            </a:r>
            <a:r>
              <a:rPr lang="zh-CN" altLang="en-US" dirty="0"/>
              <a:t>、</a:t>
            </a:r>
            <a:r>
              <a:rPr lang="en-US" altLang="zh-CN" dirty="0"/>
              <a:t>3</a:t>
            </a:r>
            <a:r>
              <a:rPr lang="zh-CN" altLang="en-US" dirty="0"/>
              <a:t>。因此，二项堆的结构是可以根据元素个数</a:t>
            </a:r>
            <a:r>
              <a:rPr lang="en-US" altLang="zh-CN" dirty="0"/>
              <a:t>n</a:t>
            </a:r>
            <a:r>
              <a:rPr lang="zh-CN" altLang="en-US" dirty="0"/>
              <a:t>唯一确定的。</a:t>
            </a:r>
          </a:p>
          <a:p>
            <a:r>
              <a:rPr lang="zh-CN" altLang="en-US" dirty="0"/>
              <a:t>与其他可并堆的思路类似，我们先介绍二项堆的合并操作，再基于合并操作介绍插入、删除等操作。</a:t>
            </a:r>
          </a:p>
        </p:txBody>
      </p:sp>
    </p:spTree>
    <p:extLst>
      <p:ext uri="{BB962C8B-B14F-4D97-AF65-F5344CB8AC3E}">
        <p14:creationId xmlns:p14="http://schemas.microsoft.com/office/powerpoint/2010/main" val="39814322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二项堆的合并操作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6.5 </a:t>
            </a:r>
            <a:r>
              <a:rPr lang="zh-CN" altLang="en-US" dirty="0"/>
              <a:t>可并堆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r>
              <a:rPr lang="zh-CN" altLang="en-US" dirty="0"/>
              <a:t>既然二项堆是由多棵二项树组成的，那么我们首先考虑二项树的合并。</a:t>
            </a:r>
            <a:endParaRPr lang="en-US" altLang="zh-CN" dirty="0"/>
          </a:p>
          <a:p>
            <a:r>
              <a:rPr lang="zh-CN" altLang="en-US" dirty="0"/>
              <a:t>合并两棵度数均为 </a:t>
            </a:r>
            <a:r>
              <a:rPr lang="en-US" altLang="zh-CN" dirty="0"/>
              <a:t>k </a:t>
            </a:r>
            <a:r>
              <a:rPr lang="zh-CN" altLang="en-US" dirty="0"/>
              <a:t>的二项树是非常简单的，只需要比较两棵二项树的根结点，将权值较小的根结点作为新的根结点，而将权值较大的根结点作为新的根结点的第一个子结点，即可形成一棵度数为 </a:t>
            </a:r>
            <a:r>
              <a:rPr lang="en-US" altLang="zh-CN" dirty="0"/>
              <a:t>k+1 </a:t>
            </a:r>
            <a:r>
              <a:rPr lang="zh-CN" altLang="en-US" dirty="0"/>
              <a:t>且满足堆性质的二项树。</a:t>
            </a:r>
            <a:endParaRPr lang="en-US" altLang="zh-CN" dirty="0"/>
          </a:p>
          <a:p>
            <a:r>
              <a:rPr lang="zh-CN" altLang="en-US" dirty="0"/>
              <a:t>由于仅需要做一次比较与连接操作，合并两棵二项树的时间复杂度仅为 </a:t>
            </a:r>
            <a:r>
              <a:rPr lang="en-US" altLang="zh-CN" dirty="0"/>
              <a:t>O(1)</a:t>
            </a:r>
            <a:r>
              <a:rPr lang="zh-CN" altLang="en-US" dirty="0"/>
              <a:t>。</a:t>
            </a:r>
            <a:endParaRPr lang="en-US" altLang="zh-CN" dirty="0"/>
          </a:p>
          <a:p>
            <a:r>
              <a:rPr lang="zh-CN" altLang="en-US" dirty="0"/>
              <a:t>如下图为一个例子：</a:t>
            </a:r>
          </a:p>
        </p:txBody>
      </p:sp>
      <p:sp>
        <p:nvSpPr>
          <p:cNvPr id="11" name="椭圆 10">
            <a:extLst>
              <a:ext uri="{FF2B5EF4-FFF2-40B4-BE49-F238E27FC236}">
                <a16:creationId xmlns:a16="http://schemas.microsoft.com/office/drawing/2014/main" id="{9BC80D7E-9BCF-4E2C-B778-AD653622D808}"/>
              </a:ext>
            </a:extLst>
          </p:cNvPr>
          <p:cNvSpPr/>
          <p:nvPr/>
        </p:nvSpPr>
        <p:spPr>
          <a:xfrm>
            <a:off x="3468760" y="4156530"/>
            <a:ext cx="312056" cy="31205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3</a:t>
            </a:r>
            <a:endParaRPr lang="zh-CN" altLang="en-US" dirty="0"/>
          </a:p>
        </p:txBody>
      </p:sp>
      <p:sp>
        <p:nvSpPr>
          <p:cNvPr id="12" name="椭圆 11">
            <a:extLst>
              <a:ext uri="{FF2B5EF4-FFF2-40B4-BE49-F238E27FC236}">
                <a16:creationId xmlns:a16="http://schemas.microsoft.com/office/drawing/2014/main" id="{57BB0F7E-2595-48E3-A490-B704DA51BAFB}"/>
              </a:ext>
            </a:extLst>
          </p:cNvPr>
          <p:cNvSpPr/>
          <p:nvPr/>
        </p:nvSpPr>
        <p:spPr>
          <a:xfrm>
            <a:off x="3468760" y="4713062"/>
            <a:ext cx="312056" cy="31205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5</a:t>
            </a:r>
            <a:endParaRPr lang="zh-CN" altLang="en-US" dirty="0"/>
          </a:p>
        </p:txBody>
      </p:sp>
      <p:cxnSp>
        <p:nvCxnSpPr>
          <p:cNvPr id="13" name="直接连接符 12">
            <a:extLst>
              <a:ext uri="{FF2B5EF4-FFF2-40B4-BE49-F238E27FC236}">
                <a16:creationId xmlns:a16="http://schemas.microsoft.com/office/drawing/2014/main" id="{877C2C63-85A0-4193-B0A2-543DC629694E}"/>
              </a:ext>
            </a:extLst>
          </p:cNvPr>
          <p:cNvCxnSpPr>
            <a:stCxn id="11" idx="4"/>
            <a:endCxn id="12" idx="0"/>
          </p:cNvCxnSpPr>
          <p:nvPr/>
        </p:nvCxnSpPr>
        <p:spPr>
          <a:xfrm>
            <a:off x="3624788" y="4468586"/>
            <a:ext cx="0" cy="244476"/>
          </a:xfrm>
          <a:prstGeom prst="line">
            <a:avLst/>
          </a:prstGeom>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7C078FF2-8161-4CD0-948B-D70278D272EE}"/>
              </a:ext>
            </a:extLst>
          </p:cNvPr>
          <p:cNvSpPr/>
          <p:nvPr/>
        </p:nvSpPr>
        <p:spPr>
          <a:xfrm>
            <a:off x="2933808" y="4713062"/>
            <a:ext cx="312056" cy="31205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6</a:t>
            </a:r>
            <a:endParaRPr lang="zh-CN" altLang="en-US" dirty="0"/>
          </a:p>
        </p:txBody>
      </p:sp>
      <p:sp>
        <p:nvSpPr>
          <p:cNvPr id="15" name="椭圆 14">
            <a:extLst>
              <a:ext uri="{FF2B5EF4-FFF2-40B4-BE49-F238E27FC236}">
                <a16:creationId xmlns:a16="http://schemas.microsoft.com/office/drawing/2014/main" id="{7FB1730E-7318-4429-817D-D9EC5B5C0241}"/>
              </a:ext>
            </a:extLst>
          </p:cNvPr>
          <p:cNvSpPr/>
          <p:nvPr/>
        </p:nvSpPr>
        <p:spPr>
          <a:xfrm>
            <a:off x="2933808" y="5269594"/>
            <a:ext cx="312056" cy="31205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8</a:t>
            </a:r>
            <a:endParaRPr lang="zh-CN" altLang="en-US" dirty="0"/>
          </a:p>
        </p:txBody>
      </p:sp>
      <p:cxnSp>
        <p:nvCxnSpPr>
          <p:cNvPr id="16" name="直接连接符 15">
            <a:extLst>
              <a:ext uri="{FF2B5EF4-FFF2-40B4-BE49-F238E27FC236}">
                <a16:creationId xmlns:a16="http://schemas.microsoft.com/office/drawing/2014/main" id="{F18BFEBD-FF4E-434F-A53C-F4C31DF8B1E8}"/>
              </a:ext>
            </a:extLst>
          </p:cNvPr>
          <p:cNvCxnSpPr>
            <a:stCxn id="14" idx="4"/>
            <a:endCxn id="15" idx="0"/>
          </p:cNvCxnSpPr>
          <p:nvPr/>
        </p:nvCxnSpPr>
        <p:spPr>
          <a:xfrm>
            <a:off x="3089836" y="5025118"/>
            <a:ext cx="0" cy="2444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CB11C9C-F2F3-4FA5-9D73-C14FEB759948}"/>
              </a:ext>
            </a:extLst>
          </p:cNvPr>
          <p:cNvCxnSpPr>
            <a:cxnSpLocks/>
            <a:stCxn id="11" idx="3"/>
            <a:endCxn id="14" idx="7"/>
          </p:cNvCxnSpPr>
          <p:nvPr/>
        </p:nvCxnSpPr>
        <p:spPr>
          <a:xfrm flipH="1">
            <a:off x="3200164" y="4422886"/>
            <a:ext cx="314296" cy="335876"/>
          </a:xfrm>
          <a:prstGeom prst="line">
            <a:avLst/>
          </a:prstGeom>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60482984-BDFC-4B60-A90E-159783E90B8A}"/>
              </a:ext>
            </a:extLst>
          </p:cNvPr>
          <p:cNvSpPr/>
          <p:nvPr/>
        </p:nvSpPr>
        <p:spPr>
          <a:xfrm>
            <a:off x="4873927" y="4156530"/>
            <a:ext cx="312056" cy="31205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2</a:t>
            </a:r>
            <a:endParaRPr lang="zh-CN" altLang="en-US" dirty="0"/>
          </a:p>
        </p:txBody>
      </p:sp>
      <p:sp>
        <p:nvSpPr>
          <p:cNvPr id="19" name="椭圆 18">
            <a:extLst>
              <a:ext uri="{FF2B5EF4-FFF2-40B4-BE49-F238E27FC236}">
                <a16:creationId xmlns:a16="http://schemas.microsoft.com/office/drawing/2014/main" id="{C51BE8F3-BDF3-4558-941A-2F8072F183EB}"/>
              </a:ext>
            </a:extLst>
          </p:cNvPr>
          <p:cNvSpPr/>
          <p:nvPr/>
        </p:nvSpPr>
        <p:spPr>
          <a:xfrm>
            <a:off x="4873927" y="4713062"/>
            <a:ext cx="312056" cy="31205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6</a:t>
            </a:r>
            <a:endParaRPr lang="zh-CN" altLang="en-US" dirty="0"/>
          </a:p>
        </p:txBody>
      </p:sp>
      <p:cxnSp>
        <p:nvCxnSpPr>
          <p:cNvPr id="20" name="直接连接符 19">
            <a:extLst>
              <a:ext uri="{FF2B5EF4-FFF2-40B4-BE49-F238E27FC236}">
                <a16:creationId xmlns:a16="http://schemas.microsoft.com/office/drawing/2014/main" id="{787B5DCB-57D7-4D84-B93D-A10FA6C565F0}"/>
              </a:ext>
            </a:extLst>
          </p:cNvPr>
          <p:cNvCxnSpPr>
            <a:stCxn id="18" idx="4"/>
            <a:endCxn id="19" idx="0"/>
          </p:cNvCxnSpPr>
          <p:nvPr/>
        </p:nvCxnSpPr>
        <p:spPr>
          <a:xfrm>
            <a:off x="5029955" y="4468586"/>
            <a:ext cx="0" cy="244476"/>
          </a:xfrm>
          <a:prstGeom prst="line">
            <a:avLst/>
          </a:prstGeom>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BA54A2FB-568B-4285-B304-6D02D33DC836}"/>
              </a:ext>
            </a:extLst>
          </p:cNvPr>
          <p:cNvSpPr/>
          <p:nvPr/>
        </p:nvSpPr>
        <p:spPr>
          <a:xfrm>
            <a:off x="4338975" y="4713062"/>
            <a:ext cx="312056" cy="31205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4</a:t>
            </a:r>
            <a:endParaRPr lang="zh-CN" altLang="en-US" dirty="0"/>
          </a:p>
        </p:txBody>
      </p:sp>
      <p:sp>
        <p:nvSpPr>
          <p:cNvPr id="22" name="椭圆 21">
            <a:extLst>
              <a:ext uri="{FF2B5EF4-FFF2-40B4-BE49-F238E27FC236}">
                <a16:creationId xmlns:a16="http://schemas.microsoft.com/office/drawing/2014/main" id="{B6E1EDAD-5FDF-4526-9CA2-FAEDC2359E6D}"/>
              </a:ext>
            </a:extLst>
          </p:cNvPr>
          <p:cNvSpPr/>
          <p:nvPr/>
        </p:nvSpPr>
        <p:spPr>
          <a:xfrm>
            <a:off x="4338975" y="5269594"/>
            <a:ext cx="312056" cy="31205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7</a:t>
            </a:r>
            <a:endParaRPr lang="zh-CN" altLang="en-US" dirty="0"/>
          </a:p>
        </p:txBody>
      </p:sp>
      <p:cxnSp>
        <p:nvCxnSpPr>
          <p:cNvPr id="23" name="直接连接符 22">
            <a:extLst>
              <a:ext uri="{FF2B5EF4-FFF2-40B4-BE49-F238E27FC236}">
                <a16:creationId xmlns:a16="http://schemas.microsoft.com/office/drawing/2014/main" id="{36AD5A78-5D39-45A2-9503-2BA99D183809}"/>
              </a:ext>
            </a:extLst>
          </p:cNvPr>
          <p:cNvCxnSpPr>
            <a:stCxn id="21" idx="4"/>
            <a:endCxn id="22" idx="0"/>
          </p:cNvCxnSpPr>
          <p:nvPr/>
        </p:nvCxnSpPr>
        <p:spPr>
          <a:xfrm>
            <a:off x="4495003" y="5025118"/>
            <a:ext cx="0" cy="2444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506684D3-7FE2-4B1E-80C6-35D40C81352E}"/>
              </a:ext>
            </a:extLst>
          </p:cNvPr>
          <p:cNvCxnSpPr>
            <a:cxnSpLocks/>
            <a:stCxn id="18" idx="3"/>
            <a:endCxn id="21" idx="7"/>
          </p:cNvCxnSpPr>
          <p:nvPr/>
        </p:nvCxnSpPr>
        <p:spPr>
          <a:xfrm flipH="1">
            <a:off x="4605331" y="4422886"/>
            <a:ext cx="314296" cy="335876"/>
          </a:xfrm>
          <a:prstGeom prst="line">
            <a:avLst/>
          </a:prstGeom>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C144DB1F-A0D5-4402-A691-5E4DD67D50F9}"/>
              </a:ext>
            </a:extLst>
          </p:cNvPr>
          <p:cNvSpPr txBox="1"/>
          <p:nvPr/>
        </p:nvSpPr>
        <p:spPr>
          <a:xfrm>
            <a:off x="3644121" y="4103773"/>
            <a:ext cx="1359467" cy="369332"/>
          </a:xfrm>
          <a:prstGeom prst="rect">
            <a:avLst/>
          </a:prstGeom>
          <a:noFill/>
        </p:spPr>
        <p:txBody>
          <a:bodyPr wrap="square" rtlCol="0">
            <a:spAutoFit/>
          </a:bodyPr>
          <a:lstStyle/>
          <a:p>
            <a:pPr algn="ctr"/>
            <a:r>
              <a:rPr lang="zh-CN" altLang="en-US" dirty="0"/>
              <a:t>←比较→</a:t>
            </a:r>
          </a:p>
        </p:txBody>
      </p:sp>
      <p:sp>
        <p:nvSpPr>
          <p:cNvPr id="25" name="箭头: 右 24">
            <a:extLst>
              <a:ext uri="{FF2B5EF4-FFF2-40B4-BE49-F238E27FC236}">
                <a16:creationId xmlns:a16="http://schemas.microsoft.com/office/drawing/2014/main" id="{BB6A0781-B741-491D-A843-505F421C02FA}"/>
              </a:ext>
            </a:extLst>
          </p:cNvPr>
          <p:cNvSpPr/>
          <p:nvPr/>
        </p:nvSpPr>
        <p:spPr>
          <a:xfrm>
            <a:off x="5721178" y="4713062"/>
            <a:ext cx="744712" cy="312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FD0DA47E-60B7-49C6-95D0-10614295B204}"/>
              </a:ext>
            </a:extLst>
          </p:cNvPr>
          <p:cNvSpPr/>
          <p:nvPr/>
        </p:nvSpPr>
        <p:spPr>
          <a:xfrm>
            <a:off x="8655978" y="4024762"/>
            <a:ext cx="312056" cy="31205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2</a:t>
            </a:r>
            <a:endParaRPr lang="zh-CN" altLang="en-US" dirty="0"/>
          </a:p>
        </p:txBody>
      </p:sp>
      <p:sp>
        <p:nvSpPr>
          <p:cNvPr id="27" name="椭圆 26">
            <a:extLst>
              <a:ext uri="{FF2B5EF4-FFF2-40B4-BE49-F238E27FC236}">
                <a16:creationId xmlns:a16="http://schemas.microsoft.com/office/drawing/2014/main" id="{A698D0A2-781E-4261-A0F1-4C28BB470035}"/>
              </a:ext>
            </a:extLst>
          </p:cNvPr>
          <p:cNvSpPr/>
          <p:nvPr/>
        </p:nvSpPr>
        <p:spPr>
          <a:xfrm>
            <a:off x="8655978" y="4581294"/>
            <a:ext cx="312056" cy="31205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6</a:t>
            </a:r>
            <a:endParaRPr lang="zh-CN" altLang="en-US" dirty="0"/>
          </a:p>
        </p:txBody>
      </p:sp>
      <p:cxnSp>
        <p:nvCxnSpPr>
          <p:cNvPr id="28" name="直接连接符 27">
            <a:extLst>
              <a:ext uri="{FF2B5EF4-FFF2-40B4-BE49-F238E27FC236}">
                <a16:creationId xmlns:a16="http://schemas.microsoft.com/office/drawing/2014/main" id="{5FC91646-1130-4F5E-A90B-28B792FE1F96}"/>
              </a:ext>
            </a:extLst>
          </p:cNvPr>
          <p:cNvCxnSpPr>
            <a:stCxn id="26" idx="4"/>
            <a:endCxn id="27" idx="0"/>
          </p:cNvCxnSpPr>
          <p:nvPr/>
        </p:nvCxnSpPr>
        <p:spPr>
          <a:xfrm>
            <a:off x="8812006" y="4336818"/>
            <a:ext cx="0" cy="244476"/>
          </a:xfrm>
          <a:prstGeom prst="line">
            <a:avLst/>
          </a:prstGeom>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0298277C-5E55-46C4-B010-1CCC824D5397}"/>
              </a:ext>
            </a:extLst>
          </p:cNvPr>
          <p:cNvSpPr/>
          <p:nvPr/>
        </p:nvSpPr>
        <p:spPr>
          <a:xfrm>
            <a:off x="8121026" y="4581294"/>
            <a:ext cx="312056" cy="31205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4</a:t>
            </a:r>
            <a:endParaRPr lang="zh-CN" altLang="en-US" dirty="0"/>
          </a:p>
        </p:txBody>
      </p:sp>
      <p:sp>
        <p:nvSpPr>
          <p:cNvPr id="30" name="椭圆 29">
            <a:extLst>
              <a:ext uri="{FF2B5EF4-FFF2-40B4-BE49-F238E27FC236}">
                <a16:creationId xmlns:a16="http://schemas.microsoft.com/office/drawing/2014/main" id="{39D83948-23ED-4C7F-9A63-D87D83FAF4C9}"/>
              </a:ext>
            </a:extLst>
          </p:cNvPr>
          <p:cNvSpPr/>
          <p:nvPr/>
        </p:nvSpPr>
        <p:spPr>
          <a:xfrm>
            <a:off x="8121026" y="5137826"/>
            <a:ext cx="312056" cy="31205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7</a:t>
            </a:r>
            <a:endParaRPr lang="zh-CN" altLang="en-US" dirty="0"/>
          </a:p>
        </p:txBody>
      </p:sp>
      <p:cxnSp>
        <p:nvCxnSpPr>
          <p:cNvPr id="31" name="直接连接符 30">
            <a:extLst>
              <a:ext uri="{FF2B5EF4-FFF2-40B4-BE49-F238E27FC236}">
                <a16:creationId xmlns:a16="http://schemas.microsoft.com/office/drawing/2014/main" id="{6484BEEC-D50D-439C-926A-04008BDA11EC}"/>
              </a:ext>
            </a:extLst>
          </p:cNvPr>
          <p:cNvCxnSpPr>
            <a:stCxn id="29" idx="4"/>
            <a:endCxn id="30" idx="0"/>
          </p:cNvCxnSpPr>
          <p:nvPr/>
        </p:nvCxnSpPr>
        <p:spPr>
          <a:xfrm>
            <a:off x="8277054" y="4893350"/>
            <a:ext cx="0" cy="2444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72CD118-BA66-4DF6-90C5-DA5247AABC31}"/>
              </a:ext>
            </a:extLst>
          </p:cNvPr>
          <p:cNvCxnSpPr>
            <a:cxnSpLocks/>
            <a:stCxn id="26" idx="3"/>
            <a:endCxn id="29" idx="7"/>
          </p:cNvCxnSpPr>
          <p:nvPr/>
        </p:nvCxnSpPr>
        <p:spPr>
          <a:xfrm flipH="1">
            <a:off x="8387382" y="4291118"/>
            <a:ext cx="314296" cy="335876"/>
          </a:xfrm>
          <a:prstGeom prst="line">
            <a:avLst/>
          </a:prstGeom>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id="{43F3A23B-F9FD-454D-BF3E-B831B6BBFCC3}"/>
              </a:ext>
            </a:extLst>
          </p:cNvPr>
          <p:cNvSpPr/>
          <p:nvPr/>
        </p:nvSpPr>
        <p:spPr>
          <a:xfrm>
            <a:off x="7540971" y="4585867"/>
            <a:ext cx="312056" cy="31205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3</a:t>
            </a:r>
            <a:endParaRPr lang="zh-CN" altLang="en-US" dirty="0"/>
          </a:p>
        </p:txBody>
      </p:sp>
      <p:sp>
        <p:nvSpPr>
          <p:cNvPr id="34" name="椭圆 33">
            <a:extLst>
              <a:ext uri="{FF2B5EF4-FFF2-40B4-BE49-F238E27FC236}">
                <a16:creationId xmlns:a16="http://schemas.microsoft.com/office/drawing/2014/main" id="{8447BA7E-0A66-48AD-96C2-3ACB3C547061}"/>
              </a:ext>
            </a:extLst>
          </p:cNvPr>
          <p:cNvSpPr/>
          <p:nvPr/>
        </p:nvSpPr>
        <p:spPr>
          <a:xfrm>
            <a:off x="7540971" y="5142399"/>
            <a:ext cx="312056" cy="31205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5</a:t>
            </a:r>
            <a:endParaRPr lang="zh-CN" altLang="en-US" dirty="0"/>
          </a:p>
        </p:txBody>
      </p:sp>
      <p:cxnSp>
        <p:nvCxnSpPr>
          <p:cNvPr id="35" name="直接连接符 34">
            <a:extLst>
              <a:ext uri="{FF2B5EF4-FFF2-40B4-BE49-F238E27FC236}">
                <a16:creationId xmlns:a16="http://schemas.microsoft.com/office/drawing/2014/main" id="{01A2E677-2D17-48C4-B385-9EC14FD8C63E}"/>
              </a:ext>
            </a:extLst>
          </p:cNvPr>
          <p:cNvCxnSpPr>
            <a:stCxn id="33" idx="4"/>
            <a:endCxn id="34" idx="0"/>
          </p:cNvCxnSpPr>
          <p:nvPr/>
        </p:nvCxnSpPr>
        <p:spPr>
          <a:xfrm>
            <a:off x="7696999" y="4897923"/>
            <a:ext cx="0" cy="244476"/>
          </a:xfrm>
          <a:prstGeom prst="line">
            <a:avLst/>
          </a:prstGeom>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F4F6DB6E-3565-42A7-A533-FC52F9BB01EC}"/>
              </a:ext>
            </a:extLst>
          </p:cNvPr>
          <p:cNvSpPr/>
          <p:nvPr/>
        </p:nvSpPr>
        <p:spPr>
          <a:xfrm>
            <a:off x="7006019" y="5142399"/>
            <a:ext cx="312056" cy="31205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6</a:t>
            </a:r>
            <a:endParaRPr lang="zh-CN" altLang="en-US" dirty="0"/>
          </a:p>
        </p:txBody>
      </p:sp>
      <p:sp>
        <p:nvSpPr>
          <p:cNvPr id="37" name="椭圆 36">
            <a:extLst>
              <a:ext uri="{FF2B5EF4-FFF2-40B4-BE49-F238E27FC236}">
                <a16:creationId xmlns:a16="http://schemas.microsoft.com/office/drawing/2014/main" id="{07AED2A3-E3B4-4AFD-BE7A-29A93BC782F0}"/>
              </a:ext>
            </a:extLst>
          </p:cNvPr>
          <p:cNvSpPr/>
          <p:nvPr/>
        </p:nvSpPr>
        <p:spPr>
          <a:xfrm>
            <a:off x="7006019" y="5698931"/>
            <a:ext cx="312056" cy="31205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8</a:t>
            </a:r>
            <a:endParaRPr lang="zh-CN" altLang="en-US" dirty="0"/>
          </a:p>
        </p:txBody>
      </p:sp>
      <p:cxnSp>
        <p:nvCxnSpPr>
          <p:cNvPr id="38" name="直接连接符 37">
            <a:extLst>
              <a:ext uri="{FF2B5EF4-FFF2-40B4-BE49-F238E27FC236}">
                <a16:creationId xmlns:a16="http://schemas.microsoft.com/office/drawing/2014/main" id="{78536E9C-C03B-4B4B-A604-C49DF4FDFF61}"/>
              </a:ext>
            </a:extLst>
          </p:cNvPr>
          <p:cNvCxnSpPr>
            <a:stCxn id="36" idx="4"/>
            <a:endCxn id="37" idx="0"/>
          </p:cNvCxnSpPr>
          <p:nvPr/>
        </p:nvCxnSpPr>
        <p:spPr>
          <a:xfrm>
            <a:off x="7162047" y="5454455"/>
            <a:ext cx="0" cy="2444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94DC091-20F8-434D-BA09-B5C5F014A89D}"/>
              </a:ext>
            </a:extLst>
          </p:cNvPr>
          <p:cNvCxnSpPr>
            <a:cxnSpLocks/>
            <a:stCxn id="33" idx="3"/>
            <a:endCxn id="36" idx="7"/>
          </p:cNvCxnSpPr>
          <p:nvPr/>
        </p:nvCxnSpPr>
        <p:spPr>
          <a:xfrm flipH="1">
            <a:off x="7272375" y="4852223"/>
            <a:ext cx="314296" cy="3358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CB91B06-3936-4AD2-9D09-769D68E8596E}"/>
              </a:ext>
            </a:extLst>
          </p:cNvPr>
          <p:cNvCxnSpPr>
            <a:cxnSpLocks/>
            <a:stCxn id="26" idx="2"/>
            <a:endCxn id="33" idx="7"/>
          </p:cNvCxnSpPr>
          <p:nvPr/>
        </p:nvCxnSpPr>
        <p:spPr>
          <a:xfrm flipH="1">
            <a:off x="7807327" y="4180790"/>
            <a:ext cx="848651" cy="4507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9178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二项堆的合并操作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6.5 </a:t>
            </a:r>
            <a:r>
              <a:rPr lang="zh-CN" altLang="en-US" dirty="0"/>
              <a:t>可并堆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r>
              <a:rPr lang="zh-CN" altLang="en-US" dirty="0"/>
              <a:t>二项堆的</a:t>
            </a:r>
            <a:r>
              <a:rPr lang="zh-CN" altLang="en-US" b="1" dirty="0">
                <a:solidFill>
                  <a:srgbClr val="009999"/>
                </a:solidFill>
              </a:rPr>
              <a:t>合并</a:t>
            </a:r>
            <a:r>
              <a:rPr lang="zh-CN" altLang="en-US" dirty="0"/>
              <a:t>操作：</a:t>
            </a:r>
            <a:endParaRPr lang="en-US" altLang="zh-CN" dirty="0"/>
          </a:p>
          <a:p>
            <a:r>
              <a:rPr lang="zh-CN" altLang="en-US" dirty="0"/>
              <a:t>由于二项堆是由多棵二项树组成的，那么可以将二项堆的合并操作转化为多次二项树的合并操作。</a:t>
            </a:r>
            <a:endParaRPr lang="en-US" altLang="zh-CN" dirty="0"/>
          </a:p>
          <a:p>
            <a:r>
              <a:rPr lang="zh-CN" altLang="en-US" dirty="0"/>
              <a:t>对于两个二项堆，我们取出其中所有的二项树，如果存在两棵二项树的度数相同，那么我们将它们合并为一棵度数更大的二项树，并重复这样的合并操作，直到不存在度数相同的二项树，即可得到合并后的二项堆。实际代码实现当中，可以从小到大考虑所有的度数。</a:t>
            </a:r>
            <a:endParaRPr lang="en-US" altLang="zh-CN" dirty="0"/>
          </a:p>
          <a:p>
            <a:r>
              <a:rPr lang="zh-CN" altLang="en-US" dirty="0"/>
              <a:t>由于每次合并两棵二项树的时间复杂度为 </a:t>
            </a:r>
            <a:r>
              <a:rPr lang="en-US" altLang="zh-CN" dirty="0"/>
              <a:t>O(1)</a:t>
            </a:r>
            <a:r>
              <a:rPr lang="zh-CN" altLang="en-US" dirty="0"/>
              <a:t>，而最多需要合并 </a:t>
            </a:r>
            <a:r>
              <a:rPr lang="en-US" altLang="zh-CN" dirty="0"/>
              <a:t>O(</a:t>
            </a:r>
            <a:r>
              <a:rPr lang="en-US" altLang="zh-CN" dirty="0" err="1"/>
              <a:t>logn</a:t>
            </a:r>
            <a:r>
              <a:rPr lang="en-US" altLang="zh-CN" dirty="0"/>
              <a:t>)</a:t>
            </a:r>
            <a:r>
              <a:rPr lang="zh-CN" altLang="en-US" dirty="0"/>
              <a:t>次，因此二项堆的合并操作的时间复杂度为</a:t>
            </a:r>
            <a:r>
              <a:rPr lang="en-US" altLang="zh-CN" dirty="0"/>
              <a:t>O(</a:t>
            </a:r>
            <a:r>
              <a:rPr lang="en-US" altLang="zh-CN" dirty="0" err="1"/>
              <a:t>logn</a:t>
            </a:r>
            <a:r>
              <a:rPr lang="en-US" altLang="zh-CN" dirty="0"/>
              <a:t>)</a:t>
            </a:r>
            <a:r>
              <a:rPr lang="zh-CN" altLang="en-US" dirty="0"/>
              <a:t>。</a:t>
            </a:r>
          </a:p>
        </p:txBody>
      </p:sp>
    </p:spTree>
    <p:extLst>
      <p:ext uri="{BB962C8B-B14F-4D97-AF65-F5344CB8AC3E}">
        <p14:creationId xmlns:p14="http://schemas.microsoft.com/office/powerpoint/2010/main" val="32644641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二项堆的其他操作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6.5 </a:t>
            </a:r>
            <a:r>
              <a:rPr lang="zh-CN" altLang="en-US" dirty="0"/>
              <a:t>可并堆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noAutofit/>
          </a:bodyPr>
          <a:lstStyle/>
          <a:p>
            <a:pPr marL="342900" indent="-342900">
              <a:buFont typeface="Arial" panose="020B0604020202020204" pitchFamily="34" charset="0"/>
              <a:buChar char="•"/>
            </a:pPr>
            <a:r>
              <a:rPr lang="zh-CN" altLang="en-US" b="1" dirty="0"/>
              <a:t>插入操作</a:t>
            </a:r>
            <a:r>
              <a:rPr lang="zh-CN" altLang="en-US" dirty="0"/>
              <a:t>：可以方便地转化为合并操作。我们将待插入的元素构造为只含有一个元素的二项堆，然后将这棵二项堆与原来的二项堆合并即可。由于合并操作的时间复杂度为</a:t>
            </a:r>
            <a:r>
              <a:rPr lang="en-US" altLang="zh-CN" dirty="0"/>
              <a:t>O(</a:t>
            </a:r>
            <a:r>
              <a:rPr lang="en-US" altLang="zh-CN" dirty="0" err="1"/>
              <a:t>logn</a:t>
            </a:r>
            <a:r>
              <a:rPr lang="en-US" altLang="zh-CN" dirty="0"/>
              <a:t>)</a:t>
            </a:r>
            <a:r>
              <a:rPr lang="zh-CN" altLang="en-US" dirty="0"/>
              <a:t>，因此插入操作的时间复杂度也</a:t>
            </a:r>
            <a:r>
              <a:rPr lang="en-US" altLang="zh-CN" dirty="0"/>
              <a:t>O(</a:t>
            </a:r>
            <a:r>
              <a:rPr lang="en-US" altLang="zh-CN" dirty="0" err="1"/>
              <a:t>logn</a:t>
            </a:r>
            <a:r>
              <a:rPr lang="en-US" altLang="zh-CN" dirty="0"/>
              <a:t>)</a:t>
            </a:r>
            <a:r>
              <a:rPr lang="zh-CN" altLang="en-US" dirty="0"/>
              <a:t>。</a:t>
            </a:r>
          </a:p>
          <a:p>
            <a:pPr marL="342900" indent="-342900">
              <a:buFont typeface="Arial" panose="020B0604020202020204" pitchFamily="34" charset="0"/>
              <a:buChar char="•"/>
            </a:pPr>
            <a:r>
              <a:rPr lang="zh-CN" altLang="en-US" b="1" dirty="0"/>
              <a:t>建堆操作</a:t>
            </a:r>
            <a:r>
              <a:rPr lang="zh-CN" altLang="en-US" dirty="0"/>
              <a:t>：可以转化为插入操作，我们将所有的元素依次插入到空的二项堆中即可。尽管单次插入操作的时间复杂度为</a:t>
            </a:r>
            <a:r>
              <a:rPr lang="en-US" altLang="zh-CN" dirty="0"/>
              <a:t>O(</a:t>
            </a:r>
            <a:r>
              <a:rPr lang="en-US" altLang="zh-CN" dirty="0" err="1"/>
              <a:t>logn</a:t>
            </a:r>
            <a:r>
              <a:rPr lang="en-US" altLang="zh-CN" dirty="0"/>
              <a:t>)</a:t>
            </a:r>
            <a:r>
              <a:rPr lang="zh-CN" altLang="en-US" dirty="0"/>
              <a:t>，但向空堆插入</a:t>
            </a:r>
            <a:r>
              <a:rPr lang="en-US" altLang="zh-CN" dirty="0"/>
              <a:t>n</a:t>
            </a:r>
            <a:r>
              <a:rPr lang="zh-CN" altLang="en-US" dirty="0"/>
              <a:t>个元素的总时间复杂度经分析为</a:t>
            </a:r>
            <a:r>
              <a:rPr lang="en-US" altLang="zh-CN" dirty="0"/>
              <a:t>O(n)</a:t>
            </a:r>
            <a:r>
              <a:rPr lang="zh-CN" altLang="en-US" dirty="0"/>
              <a:t>。</a:t>
            </a:r>
          </a:p>
          <a:p>
            <a:pPr marL="342900" indent="-342900">
              <a:buFont typeface="Arial" panose="020B0604020202020204" pitchFamily="34" charset="0"/>
              <a:buChar char="•"/>
            </a:pPr>
            <a:r>
              <a:rPr lang="zh-CN" altLang="en-US" b="1" dirty="0"/>
              <a:t>查询最小值操作</a:t>
            </a:r>
            <a:r>
              <a:rPr lang="zh-CN" altLang="en-US" dirty="0"/>
              <a:t>：由于二项堆是由多棵二项树组成的，那么我们只需要遍历所有的二项树，找到其中最小的根结点即可。由于至多有</a:t>
            </a:r>
            <a:r>
              <a:rPr lang="en-US" altLang="zh-CN" dirty="0"/>
              <a:t>O(</a:t>
            </a:r>
            <a:r>
              <a:rPr lang="en-US" altLang="zh-CN" dirty="0" err="1"/>
              <a:t>logn</a:t>
            </a:r>
            <a:r>
              <a:rPr lang="en-US" altLang="zh-CN" dirty="0"/>
              <a:t>)</a:t>
            </a:r>
            <a:r>
              <a:rPr lang="zh-CN" altLang="en-US" dirty="0"/>
              <a:t>棵二项树，因此查询最小值操作的时间复杂度为</a:t>
            </a:r>
            <a:r>
              <a:rPr lang="en-US" altLang="zh-CN" dirty="0"/>
              <a:t>O(</a:t>
            </a:r>
            <a:r>
              <a:rPr lang="en-US" altLang="zh-CN" dirty="0" err="1"/>
              <a:t>logn</a:t>
            </a:r>
            <a:r>
              <a:rPr lang="en-US" altLang="zh-CN" dirty="0"/>
              <a:t>)</a:t>
            </a:r>
            <a:r>
              <a:rPr lang="zh-CN" altLang="en-US" dirty="0"/>
              <a:t>。另外，也可以考虑维护一个指向最小根结点的指针，每次进行其他修改操作后均更新该指针，这样查询最小值操作的时间复杂度就可以降为 </a:t>
            </a:r>
            <a:r>
              <a:rPr lang="en-US" altLang="zh-CN" dirty="0"/>
              <a:t>O(1)</a:t>
            </a:r>
            <a:r>
              <a:rPr lang="zh-CN" altLang="en-US" dirty="0"/>
              <a:t>。</a:t>
            </a:r>
          </a:p>
        </p:txBody>
      </p:sp>
    </p:spTree>
    <p:extLst>
      <p:ext uri="{BB962C8B-B14F-4D97-AF65-F5344CB8AC3E}">
        <p14:creationId xmlns:p14="http://schemas.microsoft.com/office/powerpoint/2010/main" val="9346013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二项堆的其他操作</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6.5 </a:t>
            </a:r>
            <a:r>
              <a:rPr lang="zh-CN" altLang="en-US" dirty="0"/>
              <a:t>可并堆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noAutofit/>
          </a:bodyPr>
          <a:lstStyle/>
          <a:p>
            <a:pPr marL="342900" indent="-342900">
              <a:buFont typeface="Arial" panose="020B0604020202020204" pitchFamily="34" charset="0"/>
              <a:buChar char="•"/>
            </a:pPr>
            <a:r>
              <a:rPr lang="zh-CN" altLang="en-US" b="1" dirty="0"/>
              <a:t>删除最小值操作</a:t>
            </a:r>
            <a:r>
              <a:rPr lang="zh-CN" altLang="en-US" dirty="0"/>
              <a:t>：首先查询到最小值的位置，其必为某棵二项树的根结点。该二项树去除根结点后，会“分裂”为多棵二项树。我们将这些二项树视为一个临时二项堆，然后将这个临时二项堆与原来的二项堆合并即可。由于合并操作的时间复杂度为</a:t>
            </a:r>
            <a:r>
              <a:rPr lang="en-US" altLang="zh-CN" dirty="0"/>
              <a:t>O(</a:t>
            </a:r>
            <a:r>
              <a:rPr lang="en-US" altLang="zh-CN" dirty="0" err="1"/>
              <a:t>logn</a:t>
            </a:r>
            <a:r>
              <a:rPr lang="en-US" altLang="zh-CN" dirty="0"/>
              <a:t>)</a:t>
            </a:r>
            <a:r>
              <a:rPr lang="zh-CN" altLang="en-US" dirty="0"/>
              <a:t>，因此删除最小值操作的时间复杂度也为</a:t>
            </a:r>
            <a:r>
              <a:rPr lang="en-US" altLang="zh-CN" dirty="0"/>
              <a:t>O(</a:t>
            </a:r>
            <a:r>
              <a:rPr lang="en-US" altLang="zh-CN" dirty="0" err="1"/>
              <a:t>logn</a:t>
            </a:r>
            <a:r>
              <a:rPr lang="en-US" altLang="zh-CN" dirty="0"/>
              <a:t>)</a:t>
            </a:r>
            <a:r>
              <a:rPr lang="zh-CN" altLang="en-US" dirty="0"/>
              <a:t>。</a:t>
            </a:r>
          </a:p>
          <a:p>
            <a:pPr marL="342900" indent="-342900">
              <a:buFont typeface="Arial" panose="020B0604020202020204" pitchFamily="34" charset="0"/>
              <a:buChar char="•"/>
            </a:pPr>
            <a:r>
              <a:rPr lang="zh-CN" altLang="en-US" b="1" dirty="0"/>
              <a:t>减小关键字操作</a:t>
            </a:r>
            <a:r>
              <a:rPr lang="zh-CN" altLang="en-US" dirty="0"/>
              <a:t>：与二叉堆类似，先修改待操作结点的权值，然后将其与父结点进行比较，如果满足堆性质，则结束操作；否则，将其与父结点交换内容，并重复向上比较，直到满足堆性质或者到达根结点。由于二项树的高度为</a:t>
            </a:r>
            <a:r>
              <a:rPr lang="en-US" altLang="zh-CN" dirty="0"/>
              <a:t>O(</a:t>
            </a:r>
            <a:r>
              <a:rPr lang="en-US" altLang="zh-CN" dirty="0" err="1"/>
              <a:t>logn</a:t>
            </a:r>
            <a:r>
              <a:rPr lang="en-US" altLang="zh-CN" dirty="0"/>
              <a:t>)</a:t>
            </a:r>
            <a:r>
              <a:rPr lang="zh-CN" altLang="en-US" dirty="0"/>
              <a:t>，因此减小关键字操作的时间复杂度为</a:t>
            </a:r>
            <a:r>
              <a:rPr lang="en-US" altLang="zh-CN" dirty="0"/>
              <a:t>O(</a:t>
            </a:r>
            <a:r>
              <a:rPr lang="en-US" altLang="zh-CN" dirty="0" err="1"/>
              <a:t>logn</a:t>
            </a:r>
            <a:r>
              <a:rPr lang="en-US" altLang="zh-CN" dirty="0"/>
              <a:t>)</a:t>
            </a:r>
            <a:r>
              <a:rPr lang="zh-CN" altLang="en-US" dirty="0"/>
              <a:t>。</a:t>
            </a:r>
          </a:p>
          <a:p>
            <a:pPr marL="342900" indent="-342900">
              <a:buFont typeface="Arial" panose="020B0604020202020204" pitchFamily="34" charset="0"/>
              <a:buChar char="•"/>
            </a:pPr>
            <a:r>
              <a:rPr lang="zh-CN" altLang="en-US" b="1" dirty="0"/>
              <a:t>删除操作</a:t>
            </a:r>
            <a:r>
              <a:rPr lang="zh-CN" altLang="en-US" dirty="0"/>
              <a:t>：先将其权值减小为负无穷，再执行删除最小值操作，时间复杂度为</a:t>
            </a:r>
            <a:r>
              <a:rPr lang="en-US" altLang="zh-CN" dirty="0"/>
              <a:t>O(</a:t>
            </a:r>
            <a:r>
              <a:rPr lang="en-US" altLang="zh-CN" dirty="0" err="1"/>
              <a:t>logn</a:t>
            </a:r>
            <a:r>
              <a:rPr lang="en-US" altLang="zh-CN" dirty="0"/>
              <a:t>)</a:t>
            </a:r>
            <a:r>
              <a:rPr lang="zh-CN" altLang="en-US" dirty="0"/>
              <a:t>。</a:t>
            </a:r>
          </a:p>
          <a:p>
            <a:pPr marL="342900" indent="-342900">
              <a:buFont typeface="Arial" panose="020B0604020202020204" pitchFamily="34" charset="0"/>
              <a:buChar char="•"/>
            </a:pPr>
            <a:r>
              <a:rPr lang="zh-CN" altLang="en-US" b="1" dirty="0"/>
              <a:t>修改关键字操作</a:t>
            </a:r>
            <a:r>
              <a:rPr lang="zh-CN" altLang="en-US" dirty="0"/>
              <a:t>：先删除该元素，再插入新元素，时间复杂度为</a:t>
            </a:r>
            <a:r>
              <a:rPr lang="en-US" altLang="zh-CN" dirty="0"/>
              <a:t>O(</a:t>
            </a:r>
            <a:r>
              <a:rPr lang="en-US" altLang="zh-CN" dirty="0" err="1"/>
              <a:t>logn</a:t>
            </a:r>
            <a:r>
              <a:rPr lang="en-US" altLang="zh-CN" dirty="0"/>
              <a:t>)</a:t>
            </a:r>
            <a:r>
              <a:rPr lang="zh-CN" altLang="en-US" dirty="0"/>
              <a:t>。与二叉堆不同，由于二项堆的每个结点可能拥有多个子结点，因此直接通过父子间比较交换的方式修改关键字可能会造成复杂度的退化。</a:t>
            </a:r>
          </a:p>
        </p:txBody>
      </p:sp>
    </p:spTree>
    <p:extLst>
      <p:ext uri="{BB962C8B-B14F-4D97-AF65-F5344CB8AC3E}">
        <p14:creationId xmlns:p14="http://schemas.microsoft.com/office/powerpoint/2010/main" val="10875104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6.5.4 </a:t>
            </a:r>
            <a:r>
              <a:rPr lang="zh-CN" altLang="en-US" dirty="0"/>
              <a:t>均摊分析</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6.5 </a:t>
            </a:r>
            <a:r>
              <a:rPr lang="zh-CN" altLang="en-US" dirty="0"/>
              <a:t>可并堆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r>
              <a:rPr lang="zh-CN" altLang="en-US" dirty="0"/>
              <a:t>在进行数据结构和算法的时间复杂度分析时，有些场景下最坏情况的时间复杂度可能过于悲观，不能准确反映实际的运行时间。尤其是对于一些动态数据结构，在对其进行连续的某个特定操作时，每个操作的运行时间变化范围可以很大。</a:t>
            </a:r>
            <a:endParaRPr lang="en-US" altLang="zh-CN" dirty="0"/>
          </a:p>
          <a:p>
            <a:r>
              <a:rPr lang="zh-CN" altLang="en-US" dirty="0"/>
              <a:t>为了让复杂度分析更加具有实际意义，往往会更加看重一系列操作的平均时间复杂度。一般会使用均摊分析来计算这种场景下的时间复杂度。</a:t>
            </a:r>
            <a:endParaRPr lang="en-US" altLang="zh-CN" dirty="0"/>
          </a:p>
          <a:p>
            <a:r>
              <a:rPr lang="zh-CN" altLang="en-US" dirty="0"/>
              <a:t>常见的均摊分析方法有三种，分别是：</a:t>
            </a:r>
            <a:r>
              <a:rPr lang="zh-CN" altLang="en-US" b="1" dirty="0"/>
              <a:t>聚合法</a:t>
            </a:r>
            <a:r>
              <a:rPr lang="zh-CN" altLang="en-US" dirty="0"/>
              <a:t>、</a:t>
            </a:r>
            <a:r>
              <a:rPr lang="zh-CN" altLang="en-US" b="1" dirty="0"/>
              <a:t>记账法</a:t>
            </a:r>
            <a:r>
              <a:rPr lang="zh-CN" altLang="en-US" dirty="0"/>
              <a:t>、</a:t>
            </a:r>
            <a:r>
              <a:rPr lang="zh-CN" altLang="en-US" b="1" dirty="0"/>
              <a:t>势能法</a:t>
            </a:r>
            <a:r>
              <a:rPr lang="zh-CN" altLang="en-US" dirty="0"/>
              <a:t>。</a:t>
            </a:r>
          </a:p>
        </p:txBody>
      </p:sp>
    </p:spTree>
    <p:extLst>
      <p:ext uri="{BB962C8B-B14F-4D97-AF65-F5344CB8AC3E}">
        <p14:creationId xmlns:p14="http://schemas.microsoft.com/office/powerpoint/2010/main" val="41509723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聚合法</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6.5 </a:t>
            </a:r>
            <a:r>
              <a:rPr lang="zh-CN" altLang="en-US" dirty="0"/>
              <a:t>可并堆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r>
              <a:rPr lang="zh-CN" altLang="en-US" b="1" dirty="0">
                <a:solidFill>
                  <a:srgbClr val="009999"/>
                </a:solidFill>
              </a:rPr>
              <a:t>聚合法</a:t>
            </a:r>
            <a:r>
              <a:rPr lang="zh-CN" altLang="en-US" dirty="0"/>
              <a:t>的核心思想：先求出</a:t>
            </a:r>
            <a:r>
              <a:rPr lang="en-US" altLang="zh-CN" dirty="0"/>
              <a:t>n</a:t>
            </a:r>
            <a:r>
              <a:rPr lang="zh-CN" altLang="en-US" dirty="0"/>
              <a:t>个操作的总时间上限为</a:t>
            </a:r>
            <a:r>
              <a:rPr lang="en-US" altLang="zh-CN" dirty="0"/>
              <a:t>T(n)</a:t>
            </a:r>
            <a:r>
              <a:rPr lang="zh-CN" altLang="en-US" dirty="0"/>
              <a:t>，然后得出均摊复杂度为</a:t>
            </a:r>
            <a:r>
              <a:rPr lang="en-US" altLang="zh-CN" dirty="0"/>
              <a:t>T(n)/n</a:t>
            </a:r>
            <a:r>
              <a:rPr lang="zh-CN" altLang="en-US" dirty="0"/>
              <a:t>。</a:t>
            </a:r>
          </a:p>
          <a:p>
            <a:r>
              <a:rPr lang="zh-CN" altLang="en-US" dirty="0"/>
              <a:t>以二项堆为例，尽管二项堆的各项操作通常都具有 </a:t>
            </a:r>
            <a:r>
              <a:rPr lang="en-US" altLang="zh-CN" dirty="0"/>
              <a:t>O(log n) </a:t>
            </a:r>
            <a:r>
              <a:rPr lang="zh-CN" altLang="en-US" dirty="0"/>
              <a:t>的时间复杂度，但在一些场景下可以用均摊分析得出更准确的复杂度。</a:t>
            </a:r>
            <a:endParaRPr lang="en-US" altLang="zh-CN" dirty="0"/>
          </a:p>
          <a:p>
            <a:r>
              <a:rPr lang="zh-CN" altLang="en-US" dirty="0"/>
              <a:t>考虑如下的场景：向空的二项堆通过逐个插入的方式共插入 </a:t>
            </a:r>
            <a:r>
              <a:rPr lang="en-US" altLang="zh-CN" dirty="0"/>
              <a:t>n </a:t>
            </a:r>
            <a:r>
              <a:rPr lang="zh-CN" altLang="en-US" dirty="0"/>
              <a:t>个元素，按上述结论总时间复杂度为 </a:t>
            </a:r>
            <a:r>
              <a:rPr lang="en-US" altLang="zh-CN" dirty="0"/>
              <a:t>O(n log n)</a:t>
            </a:r>
            <a:r>
              <a:rPr lang="zh-CN" altLang="en-US" dirty="0"/>
              <a:t>，但通过更加细致的分析可以得到一个更紧的界为 </a:t>
            </a:r>
            <a:r>
              <a:rPr lang="en-US" altLang="zh-CN" dirty="0"/>
              <a:t>O(n)</a:t>
            </a:r>
            <a:r>
              <a:rPr lang="zh-CN" altLang="en-US" dirty="0"/>
              <a:t>。用均摊分析的语言讲，每次插入的均摊时间复杂度为 </a:t>
            </a:r>
            <a:r>
              <a:rPr lang="en-US" altLang="zh-CN" dirty="0"/>
              <a:t>O(1)</a:t>
            </a:r>
            <a:r>
              <a:rPr lang="zh-CN" altLang="en-US" dirty="0"/>
              <a:t>。</a:t>
            </a:r>
            <a:endParaRPr lang="en-US" altLang="zh-CN" dirty="0"/>
          </a:p>
          <a:p>
            <a:r>
              <a:rPr lang="zh-CN" altLang="en-US" dirty="0"/>
              <a:t>下面我们来解释这个结论。</a:t>
            </a:r>
          </a:p>
        </p:txBody>
      </p:sp>
    </p:spTree>
    <p:extLst>
      <p:ext uri="{BB962C8B-B14F-4D97-AF65-F5344CB8AC3E}">
        <p14:creationId xmlns:p14="http://schemas.microsoft.com/office/powerpoint/2010/main" val="31396762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聚合法</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6.5 </a:t>
            </a:r>
            <a:r>
              <a:rPr lang="zh-CN" altLang="en-US" dirty="0"/>
              <a:t>可并堆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noAutofit/>
          </a:bodyPr>
          <a:lstStyle/>
          <a:p>
            <a:r>
              <a:rPr lang="zh-CN" altLang="en-US" dirty="0"/>
              <a:t>向二项堆插入元素分为增加结点和合并两个步骤。由于每次增加结点的时间复杂度都是</a:t>
            </a:r>
            <a:r>
              <a:rPr lang="en-US" altLang="zh-CN" dirty="0"/>
              <a:t>O(1)</a:t>
            </a:r>
            <a:r>
              <a:rPr lang="zh-CN" altLang="en-US" dirty="0"/>
              <a:t>，我们主要分析合并所花费的时间。先观察向空二项堆插入若干次元素时，引起的二项树合并情况和插入后的二项树列表（注意到二项堆的形态仅与其中元素个数有关，无须考虑具体元素内容），如下表所示：</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可以观察到这样的结论：所有奇数次插入不会引起任何二项树合并，偶数次插入会引起两棵规模为 </a:t>
            </a:r>
            <a:r>
              <a:rPr lang="en-US" altLang="zh-CN" dirty="0"/>
              <a:t>20 </a:t>
            </a:r>
            <a:r>
              <a:rPr lang="zh-CN" altLang="en-US" dirty="0"/>
              <a:t>的二项树的合并，每 </a:t>
            </a:r>
            <a:r>
              <a:rPr lang="en-US" altLang="zh-CN" dirty="0"/>
              <a:t>4 </a:t>
            </a:r>
            <a:r>
              <a:rPr lang="zh-CN" altLang="en-US" dirty="0"/>
              <a:t>次插入会引起两棵规模为 </a:t>
            </a:r>
            <a:r>
              <a:rPr lang="en-US" altLang="zh-CN" dirty="0"/>
              <a:t>21 </a:t>
            </a:r>
            <a:r>
              <a:rPr lang="zh-CN" altLang="en-US" dirty="0"/>
              <a:t>的二项树的合并，以此类推。</a:t>
            </a:r>
          </a:p>
        </p:txBody>
      </p:sp>
      <p:graphicFrame>
        <p:nvGraphicFramePr>
          <p:cNvPr id="2" name="表格 1">
            <a:extLst>
              <a:ext uri="{FF2B5EF4-FFF2-40B4-BE49-F238E27FC236}">
                <a16:creationId xmlns:a16="http://schemas.microsoft.com/office/drawing/2014/main" id="{AD89E5A9-681D-4300-8255-00EB70DD2A2F}"/>
              </a:ext>
            </a:extLst>
          </p:cNvPr>
          <p:cNvGraphicFramePr>
            <a:graphicFrameLocks noGrp="1"/>
          </p:cNvGraphicFramePr>
          <p:nvPr>
            <p:extLst>
              <p:ext uri="{D42A27DB-BD31-4B8C-83A1-F6EECF244321}">
                <p14:modId xmlns:p14="http://schemas.microsoft.com/office/powerpoint/2010/main" val="2146787868"/>
              </p:ext>
            </p:extLst>
          </p:nvPr>
        </p:nvGraphicFramePr>
        <p:xfrm>
          <a:off x="814320" y="2717800"/>
          <a:ext cx="10563361" cy="2566992"/>
        </p:xfrm>
        <a:graphic>
          <a:graphicData uri="http://schemas.openxmlformats.org/drawingml/2006/table">
            <a:tbl>
              <a:tblPr firstRow="1" firstCol="1" bandRow="1">
                <a:tableStyleId>{5C22544A-7EE6-4342-B048-85BDC9FD1C3A}</a:tableStyleId>
              </a:tblPr>
              <a:tblGrid>
                <a:gridCol w="3520696">
                  <a:extLst>
                    <a:ext uri="{9D8B030D-6E8A-4147-A177-3AD203B41FA5}">
                      <a16:colId xmlns:a16="http://schemas.microsoft.com/office/drawing/2014/main" val="23337068"/>
                    </a:ext>
                  </a:extLst>
                </a:gridCol>
                <a:gridCol w="3520696">
                  <a:extLst>
                    <a:ext uri="{9D8B030D-6E8A-4147-A177-3AD203B41FA5}">
                      <a16:colId xmlns:a16="http://schemas.microsoft.com/office/drawing/2014/main" val="1086130993"/>
                    </a:ext>
                  </a:extLst>
                </a:gridCol>
                <a:gridCol w="3521969">
                  <a:extLst>
                    <a:ext uri="{9D8B030D-6E8A-4147-A177-3AD203B41FA5}">
                      <a16:colId xmlns:a16="http://schemas.microsoft.com/office/drawing/2014/main" val="980160889"/>
                    </a:ext>
                  </a:extLst>
                </a:gridCol>
              </a:tblGrid>
              <a:tr h="320874">
                <a:tc>
                  <a:txBody>
                    <a:bodyPr/>
                    <a:lstStyle/>
                    <a:p>
                      <a:pPr algn="just"/>
                      <a:r>
                        <a:rPr lang="zh-CN" sz="2100" kern="100" dirty="0">
                          <a:effectLst/>
                        </a:rPr>
                        <a:t>第几次插入</a:t>
                      </a:r>
                      <a:endParaRPr lang="zh-CN" sz="2000" dirty="0">
                        <a:effectLst/>
                        <a:latin typeface="等线" panose="02010600030101010101" pitchFamily="2" charset="-122"/>
                        <a:ea typeface="等线" panose="02010600030101010101" pitchFamily="2" charset="-122"/>
                        <a:cs typeface="等线" panose="02010600030101010101" pitchFamily="2" charset="-122"/>
                      </a:endParaRPr>
                    </a:p>
                  </a:txBody>
                  <a:tcPr marL="137517" marR="137517" marT="0" marB="0"/>
                </a:tc>
                <a:tc>
                  <a:txBody>
                    <a:bodyPr/>
                    <a:lstStyle/>
                    <a:p>
                      <a:pPr algn="just"/>
                      <a:r>
                        <a:rPr lang="zh-CN" sz="2100" kern="100" dirty="0">
                          <a:effectLst/>
                        </a:rPr>
                        <a:t>引起的二项树合并</a:t>
                      </a:r>
                      <a:endParaRPr lang="zh-CN" sz="2000" dirty="0">
                        <a:effectLst/>
                        <a:latin typeface="等线" panose="02010600030101010101" pitchFamily="2" charset="-122"/>
                        <a:ea typeface="等线" panose="02010600030101010101" pitchFamily="2" charset="-122"/>
                        <a:cs typeface="等线" panose="02010600030101010101" pitchFamily="2" charset="-122"/>
                      </a:endParaRPr>
                    </a:p>
                  </a:txBody>
                  <a:tcPr marL="137517" marR="137517" marT="0" marB="0"/>
                </a:tc>
                <a:tc>
                  <a:txBody>
                    <a:bodyPr/>
                    <a:lstStyle/>
                    <a:p>
                      <a:pPr algn="just"/>
                      <a:r>
                        <a:rPr lang="zh-CN" sz="2100" kern="100">
                          <a:effectLst/>
                        </a:rPr>
                        <a:t>插入后的二项树列表</a:t>
                      </a:r>
                      <a:endParaRPr lang="zh-CN" sz="2000">
                        <a:effectLst/>
                        <a:latin typeface="等线" panose="02010600030101010101" pitchFamily="2" charset="-122"/>
                        <a:ea typeface="等线" panose="02010600030101010101" pitchFamily="2" charset="-122"/>
                        <a:cs typeface="等线" panose="02010600030101010101" pitchFamily="2" charset="-122"/>
                      </a:endParaRPr>
                    </a:p>
                  </a:txBody>
                  <a:tcPr marL="137517" marR="137517" marT="0" marB="0"/>
                </a:tc>
                <a:extLst>
                  <a:ext uri="{0D108BD9-81ED-4DB2-BD59-A6C34878D82A}">
                    <a16:rowId xmlns:a16="http://schemas.microsoft.com/office/drawing/2014/main" val="1594350101"/>
                  </a:ext>
                </a:extLst>
              </a:tr>
              <a:tr h="320874">
                <a:tc>
                  <a:txBody>
                    <a:bodyPr/>
                    <a:lstStyle/>
                    <a:p>
                      <a:pPr algn="just"/>
                      <a:r>
                        <a:rPr lang="en-US" sz="2100" kern="100">
                          <a:effectLst/>
                        </a:rPr>
                        <a:t>1</a:t>
                      </a:r>
                      <a:endParaRPr lang="zh-CN" sz="2000">
                        <a:effectLst/>
                        <a:latin typeface="等线" panose="02010600030101010101" pitchFamily="2" charset="-122"/>
                        <a:ea typeface="等线" panose="02010600030101010101" pitchFamily="2" charset="-122"/>
                        <a:cs typeface="等线" panose="02010600030101010101" pitchFamily="2" charset="-122"/>
                      </a:endParaRPr>
                    </a:p>
                  </a:txBody>
                  <a:tcPr marL="137517" marR="137517" marT="0" marB="0"/>
                </a:tc>
                <a:tc>
                  <a:txBody>
                    <a:bodyPr/>
                    <a:lstStyle/>
                    <a:p>
                      <a:pPr algn="just"/>
                      <a:r>
                        <a:rPr lang="zh-CN" sz="2100" kern="100">
                          <a:effectLst/>
                        </a:rPr>
                        <a:t>无</a:t>
                      </a:r>
                      <a:endParaRPr lang="zh-CN" sz="2000">
                        <a:effectLst/>
                        <a:latin typeface="等线" panose="02010600030101010101" pitchFamily="2" charset="-122"/>
                        <a:ea typeface="等线" panose="02010600030101010101" pitchFamily="2" charset="-122"/>
                        <a:cs typeface="等线" panose="02010600030101010101" pitchFamily="2" charset="-122"/>
                      </a:endParaRPr>
                    </a:p>
                  </a:txBody>
                  <a:tcPr marL="137517" marR="137517" marT="0" marB="0"/>
                </a:tc>
                <a:tc>
                  <a:txBody>
                    <a:bodyPr/>
                    <a:lstStyle/>
                    <a:p>
                      <a:pPr algn="just"/>
                      <a:r>
                        <a:rPr lang="en-US" sz="2000">
                          <a:effectLst/>
                        </a:rPr>
                        <a:t>2</a:t>
                      </a:r>
                      <a:r>
                        <a:rPr lang="en-US" sz="2000" baseline="30000">
                          <a:effectLst/>
                        </a:rPr>
                        <a:t>0</a:t>
                      </a:r>
                      <a:r>
                        <a:rPr lang="en-US" sz="2000">
                          <a:effectLst/>
                        </a:rPr>
                        <a:t>=1</a:t>
                      </a:r>
                      <a:endParaRPr lang="zh-CN" sz="2000">
                        <a:effectLst/>
                        <a:latin typeface="等线" panose="02010600030101010101" pitchFamily="2" charset="-122"/>
                        <a:ea typeface="等线" panose="02010600030101010101" pitchFamily="2" charset="-122"/>
                        <a:cs typeface="等线" panose="02010600030101010101" pitchFamily="2" charset="-122"/>
                      </a:endParaRPr>
                    </a:p>
                  </a:txBody>
                  <a:tcPr marL="137517" marR="137517" marT="0" marB="0"/>
                </a:tc>
                <a:extLst>
                  <a:ext uri="{0D108BD9-81ED-4DB2-BD59-A6C34878D82A}">
                    <a16:rowId xmlns:a16="http://schemas.microsoft.com/office/drawing/2014/main" val="524976435"/>
                  </a:ext>
                </a:extLst>
              </a:tr>
              <a:tr h="320874">
                <a:tc>
                  <a:txBody>
                    <a:bodyPr/>
                    <a:lstStyle/>
                    <a:p>
                      <a:pPr algn="just"/>
                      <a:r>
                        <a:rPr lang="en-US" sz="2100" kern="100">
                          <a:effectLst/>
                        </a:rPr>
                        <a:t>2</a:t>
                      </a:r>
                      <a:endParaRPr lang="zh-CN" sz="2000">
                        <a:effectLst/>
                        <a:latin typeface="等线" panose="02010600030101010101" pitchFamily="2" charset="-122"/>
                        <a:ea typeface="等线" panose="02010600030101010101" pitchFamily="2" charset="-122"/>
                        <a:cs typeface="等线" panose="02010600030101010101" pitchFamily="2" charset="-122"/>
                      </a:endParaRPr>
                    </a:p>
                  </a:txBody>
                  <a:tcPr marL="137517" marR="137517" marT="0" marB="0"/>
                </a:tc>
                <a:tc>
                  <a:txBody>
                    <a:bodyPr/>
                    <a:lstStyle/>
                    <a:p>
                      <a:pPr algn="just"/>
                      <a:r>
                        <a:rPr lang="en-US" sz="2000">
                          <a:effectLst/>
                        </a:rPr>
                        <a:t>2</a:t>
                      </a:r>
                      <a:r>
                        <a:rPr lang="en-US" sz="2000" baseline="30000">
                          <a:effectLst/>
                        </a:rPr>
                        <a:t>0</a:t>
                      </a:r>
                      <a:r>
                        <a:rPr lang="en-US" sz="2000">
                          <a:effectLst/>
                        </a:rPr>
                        <a:t>+2</a:t>
                      </a:r>
                      <a:r>
                        <a:rPr lang="en-US" sz="2000" baseline="30000">
                          <a:effectLst/>
                        </a:rPr>
                        <a:t>0</a:t>
                      </a:r>
                      <a:r>
                        <a:rPr lang="en-US" sz="2000">
                          <a:effectLst/>
                        </a:rPr>
                        <a:t>→2</a:t>
                      </a:r>
                      <a:r>
                        <a:rPr lang="en-US" sz="2000" baseline="30000">
                          <a:effectLst/>
                        </a:rPr>
                        <a:t>1</a:t>
                      </a:r>
                      <a:endParaRPr lang="zh-CN" sz="2000">
                        <a:effectLst/>
                        <a:latin typeface="等线" panose="02010600030101010101" pitchFamily="2" charset="-122"/>
                        <a:ea typeface="等线" panose="02010600030101010101" pitchFamily="2" charset="-122"/>
                        <a:cs typeface="等线" panose="02010600030101010101" pitchFamily="2" charset="-122"/>
                      </a:endParaRPr>
                    </a:p>
                  </a:txBody>
                  <a:tcPr marL="137517" marR="137517" marT="0" marB="0"/>
                </a:tc>
                <a:tc>
                  <a:txBody>
                    <a:bodyPr/>
                    <a:lstStyle/>
                    <a:p>
                      <a:pPr algn="just"/>
                      <a:r>
                        <a:rPr lang="en-US" sz="2000">
                          <a:effectLst/>
                        </a:rPr>
                        <a:t>2</a:t>
                      </a:r>
                      <a:r>
                        <a:rPr lang="en-US" sz="2000" baseline="30000">
                          <a:effectLst/>
                        </a:rPr>
                        <a:t>1</a:t>
                      </a:r>
                      <a:r>
                        <a:rPr lang="en-US" sz="2000">
                          <a:effectLst/>
                        </a:rPr>
                        <a:t>=2</a:t>
                      </a:r>
                      <a:endParaRPr lang="zh-CN" sz="2000">
                        <a:effectLst/>
                        <a:latin typeface="等线" panose="02010600030101010101" pitchFamily="2" charset="-122"/>
                        <a:ea typeface="等线" panose="02010600030101010101" pitchFamily="2" charset="-122"/>
                        <a:cs typeface="等线" panose="02010600030101010101" pitchFamily="2" charset="-122"/>
                      </a:endParaRPr>
                    </a:p>
                  </a:txBody>
                  <a:tcPr marL="137517" marR="137517" marT="0" marB="0"/>
                </a:tc>
                <a:extLst>
                  <a:ext uri="{0D108BD9-81ED-4DB2-BD59-A6C34878D82A}">
                    <a16:rowId xmlns:a16="http://schemas.microsoft.com/office/drawing/2014/main" val="3390438075"/>
                  </a:ext>
                </a:extLst>
              </a:tr>
              <a:tr h="320874">
                <a:tc>
                  <a:txBody>
                    <a:bodyPr/>
                    <a:lstStyle/>
                    <a:p>
                      <a:pPr algn="just"/>
                      <a:r>
                        <a:rPr lang="en-US" sz="2100" kern="100">
                          <a:effectLst/>
                        </a:rPr>
                        <a:t>3</a:t>
                      </a:r>
                      <a:endParaRPr lang="zh-CN" sz="2000">
                        <a:effectLst/>
                        <a:latin typeface="等线" panose="02010600030101010101" pitchFamily="2" charset="-122"/>
                        <a:ea typeface="等线" panose="02010600030101010101" pitchFamily="2" charset="-122"/>
                        <a:cs typeface="等线" panose="02010600030101010101" pitchFamily="2" charset="-122"/>
                      </a:endParaRPr>
                    </a:p>
                  </a:txBody>
                  <a:tcPr marL="137517" marR="137517" marT="0" marB="0"/>
                </a:tc>
                <a:tc>
                  <a:txBody>
                    <a:bodyPr/>
                    <a:lstStyle/>
                    <a:p>
                      <a:pPr algn="just"/>
                      <a:r>
                        <a:rPr lang="zh-CN" sz="2100" kern="100">
                          <a:effectLst/>
                        </a:rPr>
                        <a:t>无</a:t>
                      </a:r>
                      <a:endParaRPr lang="zh-CN" sz="2000">
                        <a:effectLst/>
                        <a:latin typeface="等线" panose="02010600030101010101" pitchFamily="2" charset="-122"/>
                        <a:ea typeface="等线" panose="02010600030101010101" pitchFamily="2" charset="-122"/>
                        <a:cs typeface="等线" panose="02010600030101010101" pitchFamily="2" charset="-122"/>
                      </a:endParaRPr>
                    </a:p>
                  </a:txBody>
                  <a:tcPr marL="137517" marR="137517" marT="0" marB="0"/>
                </a:tc>
                <a:tc>
                  <a:txBody>
                    <a:bodyPr/>
                    <a:lstStyle/>
                    <a:p>
                      <a:pPr algn="just"/>
                      <a:r>
                        <a:rPr lang="en-US" sz="2000">
                          <a:effectLst/>
                        </a:rPr>
                        <a:t>2</a:t>
                      </a:r>
                      <a:r>
                        <a:rPr lang="en-US" sz="2000" baseline="30000">
                          <a:effectLst/>
                        </a:rPr>
                        <a:t>0</a:t>
                      </a:r>
                      <a:r>
                        <a:rPr lang="en-US" sz="2000">
                          <a:effectLst/>
                        </a:rPr>
                        <a:t>+2</a:t>
                      </a:r>
                      <a:r>
                        <a:rPr lang="en-US" sz="2000" baseline="30000">
                          <a:effectLst/>
                        </a:rPr>
                        <a:t>1</a:t>
                      </a:r>
                      <a:r>
                        <a:rPr lang="en-US" sz="2000">
                          <a:effectLst/>
                        </a:rPr>
                        <a:t>=3</a:t>
                      </a:r>
                      <a:endParaRPr lang="zh-CN" sz="2000">
                        <a:effectLst/>
                        <a:latin typeface="等线" panose="02010600030101010101" pitchFamily="2" charset="-122"/>
                        <a:ea typeface="等线" panose="02010600030101010101" pitchFamily="2" charset="-122"/>
                        <a:cs typeface="等线" panose="02010600030101010101" pitchFamily="2" charset="-122"/>
                      </a:endParaRPr>
                    </a:p>
                  </a:txBody>
                  <a:tcPr marL="137517" marR="137517" marT="0" marB="0"/>
                </a:tc>
                <a:extLst>
                  <a:ext uri="{0D108BD9-81ED-4DB2-BD59-A6C34878D82A}">
                    <a16:rowId xmlns:a16="http://schemas.microsoft.com/office/drawing/2014/main" val="3597624752"/>
                  </a:ext>
                </a:extLst>
              </a:tr>
              <a:tr h="320874">
                <a:tc>
                  <a:txBody>
                    <a:bodyPr/>
                    <a:lstStyle/>
                    <a:p>
                      <a:pPr algn="just"/>
                      <a:r>
                        <a:rPr lang="en-US" sz="2100" kern="100">
                          <a:effectLst/>
                        </a:rPr>
                        <a:t>4</a:t>
                      </a:r>
                      <a:endParaRPr lang="zh-CN" sz="2000">
                        <a:effectLst/>
                        <a:latin typeface="等线" panose="02010600030101010101" pitchFamily="2" charset="-122"/>
                        <a:ea typeface="等线" panose="02010600030101010101" pitchFamily="2" charset="-122"/>
                        <a:cs typeface="等线" panose="02010600030101010101" pitchFamily="2" charset="-122"/>
                      </a:endParaRPr>
                    </a:p>
                  </a:txBody>
                  <a:tcPr marL="137517" marR="137517" marT="0" marB="0"/>
                </a:tc>
                <a:tc>
                  <a:txBody>
                    <a:bodyPr/>
                    <a:lstStyle/>
                    <a:p>
                      <a:pPr algn="just"/>
                      <a:r>
                        <a:rPr lang="en-US" sz="2000">
                          <a:effectLst/>
                        </a:rPr>
                        <a:t>2</a:t>
                      </a:r>
                      <a:r>
                        <a:rPr lang="en-US" sz="2000" baseline="30000">
                          <a:effectLst/>
                        </a:rPr>
                        <a:t>0</a:t>
                      </a:r>
                      <a:r>
                        <a:rPr lang="en-US" sz="2000">
                          <a:effectLst/>
                        </a:rPr>
                        <a:t>+2</a:t>
                      </a:r>
                      <a:r>
                        <a:rPr lang="en-US" sz="2000" baseline="30000">
                          <a:effectLst/>
                        </a:rPr>
                        <a:t>0</a:t>
                      </a:r>
                      <a:r>
                        <a:rPr lang="en-US" sz="2000">
                          <a:effectLst/>
                        </a:rPr>
                        <a:t>→2</a:t>
                      </a:r>
                      <a:r>
                        <a:rPr lang="en-US" sz="2000" baseline="30000">
                          <a:effectLst/>
                        </a:rPr>
                        <a:t>1</a:t>
                      </a:r>
                      <a:r>
                        <a:rPr lang="zh-CN" sz="2000">
                          <a:effectLst/>
                        </a:rPr>
                        <a:t>，</a:t>
                      </a:r>
                      <a:r>
                        <a:rPr lang="en-US" sz="2000">
                          <a:effectLst/>
                        </a:rPr>
                        <a:t>2</a:t>
                      </a:r>
                      <a:r>
                        <a:rPr lang="en-US" sz="2000" baseline="30000">
                          <a:effectLst/>
                        </a:rPr>
                        <a:t>1</a:t>
                      </a:r>
                      <a:r>
                        <a:rPr lang="en-US" sz="2000">
                          <a:effectLst/>
                        </a:rPr>
                        <a:t>+2</a:t>
                      </a:r>
                      <a:r>
                        <a:rPr lang="en-US" sz="2000" baseline="30000">
                          <a:effectLst/>
                        </a:rPr>
                        <a:t>1</a:t>
                      </a:r>
                      <a:r>
                        <a:rPr lang="en-US" sz="2000">
                          <a:effectLst/>
                        </a:rPr>
                        <a:t>→2</a:t>
                      </a:r>
                      <a:r>
                        <a:rPr lang="en-US" sz="2000" baseline="30000">
                          <a:effectLst/>
                        </a:rPr>
                        <a:t>2</a:t>
                      </a:r>
                      <a:endParaRPr lang="zh-CN" sz="2000">
                        <a:effectLst/>
                        <a:latin typeface="等线" panose="02010600030101010101" pitchFamily="2" charset="-122"/>
                        <a:ea typeface="等线" panose="02010600030101010101" pitchFamily="2" charset="-122"/>
                        <a:cs typeface="等线" panose="02010600030101010101" pitchFamily="2" charset="-122"/>
                      </a:endParaRPr>
                    </a:p>
                  </a:txBody>
                  <a:tcPr marL="137517" marR="137517" marT="0" marB="0"/>
                </a:tc>
                <a:tc>
                  <a:txBody>
                    <a:bodyPr/>
                    <a:lstStyle/>
                    <a:p>
                      <a:pPr algn="just"/>
                      <a:r>
                        <a:rPr lang="en-US" sz="2000">
                          <a:effectLst/>
                        </a:rPr>
                        <a:t>2</a:t>
                      </a:r>
                      <a:r>
                        <a:rPr lang="en-US" sz="2000" baseline="30000">
                          <a:effectLst/>
                        </a:rPr>
                        <a:t>2</a:t>
                      </a:r>
                      <a:r>
                        <a:rPr lang="en-US" sz="2000">
                          <a:effectLst/>
                        </a:rPr>
                        <a:t>=4</a:t>
                      </a:r>
                      <a:endParaRPr lang="zh-CN" sz="2000">
                        <a:effectLst/>
                        <a:latin typeface="等线" panose="02010600030101010101" pitchFamily="2" charset="-122"/>
                        <a:ea typeface="等线" panose="02010600030101010101" pitchFamily="2" charset="-122"/>
                        <a:cs typeface="等线" panose="02010600030101010101" pitchFamily="2" charset="-122"/>
                      </a:endParaRPr>
                    </a:p>
                  </a:txBody>
                  <a:tcPr marL="137517" marR="137517" marT="0" marB="0"/>
                </a:tc>
                <a:extLst>
                  <a:ext uri="{0D108BD9-81ED-4DB2-BD59-A6C34878D82A}">
                    <a16:rowId xmlns:a16="http://schemas.microsoft.com/office/drawing/2014/main" val="493139125"/>
                  </a:ext>
                </a:extLst>
              </a:tr>
              <a:tr h="320874">
                <a:tc>
                  <a:txBody>
                    <a:bodyPr/>
                    <a:lstStyle/>
                    <a:p>
                      <a:pPr algn="just"/>
                      <a:r>
                        <a:rPr lang="en-US" sz="2100" kern="100">
                          <a:effectLst/>
                        </a:rPr>
                        <a:t>5</a:t>
                      </a:r>
                      <a:endParaRPr lang="zh-CN" sz="2000">
                        <a:effectLst/>
                        <a:latin typeface="等线" panose="02010600030101010101" pitchFamily="2" charset="-122"/>
                        <a:ea typeface="等线" panose="02010600030101010101" pitchFamily="2" charset="-122"/>
                        <a:cs typeface="等线" panose="02010600030101010101" pitchFamily="2" charset="-122"/>
                      </a:endParaRPr>
                    </a:p>
                  </a:txBody>
                  <a:tcPr marL="137517" marR="137517" marT="0" marB="0"/>
                </a:tc>
                <a:tc>
                  <a:txBody>
                    <a:bodyPr/>
                    <a:lstStyle/>
                    <a:p>
                      <a:pPr algn="just"/>
                      <a:r>
                        <a:rPr lang="zh-CN" sz="2100" kern="100">
                          <a:effectLst/>
                        </a:rPr>
                        <a:t>无</a:t>
                      </a:r>
                      <a:endParaRPr lang="zh-CN" sz="2000">
                        <a:effectLst/>
                        <a:latin typeface="等线" panose="02010600030101010101" pitchFamily="2" charset="-122"/>
                        <a:ea typeface="等线" panose="02010600030101010101" pitchFamily="2" charset="-122"/>
                        <a:cs typeface="等线" panose="02010600030101010101" pitchFamily="2" charset="-122"/>
                      </a:endParaRPr>
                    </a:p>
                  </a:txBody>
                  <a:tcPr marL="137517" marR="137517" marT="0" marB="0"/>
                </a:tc>
                <a:tc>
                  <a:txBody>
                    <a:bodyPr/>
                    <a:lstStyle/>
                    <a:p>
                      <a:pPr algn="just"/>
                      <a:r>
                        <a:rPr lang="en-US" sz="2000">
                          <a:effectLst/>
                        </a:rPr>
                        <a:t>2</a:t>
                      </a:r>
                      <a:r>
                        <a:rPr lang="en-US" sz="2000" baseline="30000">
                          <a:effectLst/>
                        </a:rPr>
                        <a:t>0</a:t>
                      </a:r>
                      <a:r>
                        <a:rPr lang="en-US" sz="2000">
                          <a:effectLst/>
                        </a:rPr>
                        <a:t>+2</a:t>
                      </a:r>
                      <a:r>
                        <a:rPr lang="en-US" sz="2000" baseline="30000">
                          <a:effectLst/>
                        </a:rPr>
                        <a:t>2</a:t>
                      </a:r>
                      <a:r>
                        <a:rPr lang="en-US" sz="2000">
                          <a:effectLst/>
                        </a:rPr>
                        <a:t>=5</a:t>
                      </a:r>
                      <a:endParaRPr lang="zh-CN" sz="2000">
                        <a:effectLst/>
                        <a:latin typeface="等线" panose="02010600030101010101" pitchFamily="2" charset="-122"/>
                        <a:ea typeface="等线" panose="02010600030101010101" pitchFamily="2" charset="-122"/>
                        <a:cs typeface="等线" panose="02010600030101010101" pitchFamily="2" charset="-122"/>
                      </a:endParaRPr>
                    </a:p>
                  </a:txBody>
                  <a:tcPr marL="137517" marR="137517" marT="0" marB="0"/>
                </a:tc>
                <a:extLst>
                  <a:ext uri="{0D108BD9-81ED-4DB2-BD59-A6C34878D82A}">
                    <a16:rowId xmlns:a16="http://schemas.microsoft.com/office/drawing/2014/main" val="4018343503"/>
                  </a:ext>
                </a:extLst>
              </a:tr>
              <a:tr h="320874">
                <a:tc>
                  <a:txBody>
                    <a:bodyPr/>
                    <a:lstStyle/>
                    <a:p>
                      <a:pPr algn="just"/>
                      <a:r>
                        <a:rPr lang="en-US" sz="2100" kern="100">
                          <a:effectLst/>
                        </a:rPr>
                        <a:t>6</a:t>
                      </a:r>
                      <a:endParaRPr lang="zh-CN" sz="2000">
                        <a:effectLst/>
                        <a:latin typeface="等线" panose="02010600030101010101" pitchFamily="2" charset="-122"/>
                        <a:ea typeface="等线" panose="02010600030101010101" pitchFamily="2" charset="-122"/>
                        <a:cs typeface="等线" panose="02010600030101010101" pitchFamily="2" charset="-122"/>
                      </a:endParaRPr>
                    </a:p>
                  </a:txBody>
                  <a:tcPr marL="137517" marR="137517" marT="0" marB="0"/>
                </a:tc>
                <a:tc>
                  <a:txBody>
                    <a:bodyPr/>
                    <a:lstStyle/>
                    <a:p>
                      <a:pPr algn="just"/>
                      <a:r>
                        <a:rPr lang="en-US" sz="2000">
                          <a:effectLst/>
                        </a:rPr>
                        <a:t>2</a:t>
                      </a:r>
                      <a:r>
                        <a:rPr lang="en-US" sz="2000" baseline="30000">
                          <a:effectLst/>
                        </a:rPr>
                        <a:t>0</a:t>
                      </a:r>
                      <a:r>
                        <a:rPr lang="en-US" sz="2000">
                          <a:effectLst/>
                        </a:rPr>
                        <a:t>+2</a:t>
                      </a:r>
                      <a:r>
                        <a:rPr lang="en-US" sz="2000" baseline="30000">
                          <a:effectLst/>
                        </a:rPr>
                        <a:t>0</a:t>
                      </a:r>
                      <a:r>
                        <a:rPr lang="en-US" sz="2000">
                          <a:effectLst/>
                        </a:rPr>
                        <a:t>→2</a:t>
                      </a:r>
                      <a:r>
                        <a:rPr lang="en-US" sz="2000" baseline="30000">
                          <a:effectLst/>
                        </a:rPr>
                        <a:t>1</a:t>
                      </a:r>
                      <a:endParaRPr lang="zh-CN" sz="2000">
                        <a:effectLst/>
                        <a:latin typeface="等线" panose="02010600030101010101" pitchFamily="2" charset="-122"/>
                        <a:ea typeface="等线" panose="02010600030101010101" pitchFamily="2" charset="-122"/>
                        <a:cs typeface="等线" panose="02010600030101010101" pitchFamily="2" charset="-122"/>
                      </a:endParaRPr>
                    </a:p>
                  </a:txBody>
                  <a:tcPr marL="137517" marR="137517" marT="0" marB="0"/>
                </a:tc>
                <a:tc>
                  <a:txBody>
                    <a:bodyPr/>
                    <a:lstStyle/>
                    <a:p>
                      <a:pPr algn="just"/>
                      <a:r>
                        <a:rPr lang="en-US" sz="2000">
                          <a:effectLst/>
                        </a:rPr>
                        <a:t>2</a:t>
                      </a:r>
                      <a:r>
                        <a:rPr lang="en-US" sz="2000" baseline="30000">
                          <a:effectLst/>
                        </a:rPr>
                        <a:t>1</a:t>
                      </a:r>
                      <a:r>
                        <a:rPr lang="en-US" sz="2000">
                          <a:effectLst/>
                        </a:rPr>
                        <a:t>+2</a:t>
                      </a:r>
                      <a:r>
                        <a:rPr lang="en-US" sz="2000" baseline="30000">
                          <a:effectLst/>
                        </a:rPr>
                        <a:t>2</a:t>
                      </a:r>
                      <a:r>
                        <a:rPr lang="en-US" sz="2000">
                          <a:effectLst/>
                        </a:rPr>
                        <a:t>=5</a:t>
                      </a:r>
                      <a:endParaRPr lang="zh-CN" sz="2000">
                        <a:effectLst/>
                        <a:latin typeface="等线" panose="02010600030101010101" pitchFamily="2" charset="-122"/>
                        <a:ea typeface="等线" panose="02010600030101010101" pitchFamily="2" charset="-122"/>
                        <a:cs typeface="等线" panose="02010600030101010101" pitchFamily="2" charset="-122"/>
                      </a:endParaRPr>
                    </a:p>
                  </a:txBody>
                  <a:tcPr marL="137517" marR="137517" marT="0" marB="0"/>
                </a:tc>
                <a:extLst>
                  <a:ext uri="{0D108BD9-81ED-4DB2-BD59-A6C34878D82A}">
                    <a16:rowId xmlns:a16="http://schemas.microsoft.com/office/drawing/2014/main" val="3551686497"/>
                  </a:ext>
                </a:extLst>
              </a:tr>
              <a:tr h="320874">
                <a:tc>
                  <a:txBody>
                    <a:bodyPr/>
                    <a:lstStyle/>
                    <a:p>
                      <a:pPr algn="just"/>
                      <a:r>
                        <a:rPr lang="zh-CN" sz="2100" kern="100">
                          <a:effectLst/>
                        </a:rPr>
                        <a:t>……</a:t>
                      </a:r>
                      <a:endParaRPr lang="zh-CN" sz="2000">
                        <a:effectLst/>
                        <a:latin typeface="等线" panose="02010600030101010101" pitchFamily="2" charset="-122"/>
                        <a:ea typeface="等线" panose="02010600030101010101" pitchFamily="2" charset="-122"/>
                        <a:cs typeface="等线" panose="02010600030101010101" pitchFamily="2" charset="-122"/>
                      </a:endParaRPr>
                    </a:p>
                  </a:txBody>
                  <a:tcPr marL="137517" marR="137517" marT="0" marB="0"/>
                </a:tc>
                <a:tc>
                  <a:txBody>
                    <a:bodyPr/>
                    <a:lstStyle/>
                    <a:p>
                      <a:pPr algn="just"/>
                      <a:r>
                        <a:rPr lang="zh-CN" sz="2100" kern="100">
                          <a:effectLst/>
                        </a:rPr>
                        <a:t>……</a:t>
                      </a:r>
                      <a:endParaRPr lang="zh-CN" sz="2000">
                        <a:effectLst/>
                        <a:latin typeface="等线" panose="02010600030101010101" pitchFamily="2" charset="-122"/>
                        <a:ea typeface="等线" panose="02010600030101010101" pitchFamily="2" charset="-122"/>
                        <a:cs typeface="等线" panose="02010600030101010101" pitchFamily="2" charset="-122"/>
                      </a:endParaRPr>
                    </a:p>
                  </a:txBody>
                  <a:tcPr marL="137517" marR="137517" marT="0" marB="0"/>
                </a:tc>
                <a:tc>
                  <a:txBody>
                    <a:bodyPr/>
                    <a:lstStyle/>
                    <a:p>
                      <a:pPr algn="just"/>
                      <a:r>
                        <a:rPr lang="zh-CN" sz="2100" kern="100" dirty="0">
                          <a:effectLst/>
                        </a:rPr>
                        <a:t>……</a:t>
                      </a:r>
                      <a:endParaRPr lang="zh-CN" sz="2000" dirty="0">
                        <a:effectLst/>
                        <a:latin typeface="等线" panose="02010600030101010101" pitchFamily="2" charset="-122"/>
                        <a:ea typeface="等线" panose="02010600030101010101" pitchFamily="2" charset="-122"/>
                        <a:cs typeface="等线" panose="02010600030101010101" pitchFamily="2" charset="-122"/>
                      </a:endParaRPr>
                    </a:p>
                  </a:txBody>
                  <a:tcPr marL="137517" marR="137517" marT="0" marB="0"/>
                </a:tc>
                <a:extLst>
                  <a:ext uri="{0D108BD9-81ED-4DB2-BD59-A6C34878D82A}">
                    <a16:rowId xmlns:a16="http://schemas.microsoft.com/office/drawing/2014/main" val="791739005"/>
                  </a:ext>
                </a:extLst>
              </a:tr>
            </a:tbl>
          </a:graphicData>
        </a:graphic>
      </p:graphicFrame>
    </p:spTree>
    <p:extLst>
      <p:ext uri="{BB962C8B-B14F-4D97-AF65-F5344CB8AC3E}">
        <p14:creationId xmlns:p14="http://schemas.microsoft.com/office/powerpoint/2010/main" val="35458703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聚合法</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6.5 </a:t>
            </a:r>
            <a:r>
              <a:rPr lang="zh-CN" altLang="en-US" dirty="0"/>
              <a:t>可并堆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noAutofit/>
              </a:bodyPr>
              <a:lstStyle/>
              <a:p>
                <a:r>
                  <a:rPr lang="zh-CN" altLang="en-US" dirty="0"/>
                  <a:t>一方面，二项堆插入元素的最坏情况 </a:t>
                </a:r>
                <a:r>
                  <a:rPr lang="en-US" altLang="zh-CN" dirty="0"/>
                  <a:t>O(log n) </a:t>
                </a:r>
                <a:r>
                  <a:rPr lang="zh-CN" altLang="en-US" dirty="0"/>
                  <a:t>的时间复杂度确实是有可能取到的：考虑第 </a:t>
                </a:r>
                <a14:m>
                  <m:oMath xmlns:m="http://schemas.openxmlformats.org/officeDocument/2006/math">
                    <m:sSup>
                      <m:sSupPr>
                        <m:ctrlPr>
                          <a:rPr lang="en-US" altLang="zh-CN" i="1" dirty="0" smtClean="0">
                            <a:latin typeface="Cambria Math" panose="02040503050406030204" pitchFamily="18" charset="0"/>
                          </a:rPr>
                        </m:ctrlPr>
                      </m:sSupPr>
                      <m:e>
                        <m:r>
                          <a:rPr lang="en-US" altLang="zh-CN" i="1" dirty="0" smtClean="0">
                            <a:latin typeface="Cambria Math" panose="02040503050406030204" pitchFamily="18" charset="0"/>
                          </a:rPr>
                          <m:t>2</m:t>
                        </m:r>
                      </m:e>
                      <m:sup>
                        <m:r>
                          <a:rPr lang="en-US" altLang="zh-CN" i="1" dirty="0" smtClean="0">
                            <a:latin typeface="Cambria Math" panose="02040503050406030204" pitchFamily="18" charset="0"/>
                          </a:rPr>
                          <m:t>𝑘</m:t>
                        </m:r>
                      </m:sup>
                    </m:sSup>
                  </m:oMath>
                </a14:m>
                <a:r>
                  <a:rPr lang="en-US" altLang="zh-CN" dirty="0"/>
                  <a:t> </a:t>
                </a:r>
                <a:r>
                  <a:rPr lang="zh-CN" altLang="en-US" dirty="0"/>
                  <a:t>次插入（</a:t>
                </a:r>
                <a:r>
                  <a:rPr lang="en-US" altLang="zh-CN" dirty="0"/>
                  <a:t>k </a:t>
                </a:r>
                <a:r>
                  <a:rPr lang="zh-CN" altLang="en-US" dirty="0"/>
                  <a:t>为正整数），其中恰好引起了 </a:t>
                </a:r>
                <a:r>
                  <a:rPr lang="en-US" altLang="zh-CN" dirty="0"/>
                  <a:t>k </a:t>
                </a:r>
                <a:r>
                  <a:rPr lang="zh-CN" altLang="en-US" dirty="0"/>
                  <a:t>次二项树合并；</a:t>
                </a:r>
                <a:endParaRPr lang="en-US" altLang="zh-CN" dirty="0"/>
              </a:p>
              <a:p>
                <a:r>
                  <a:rPr lang="zh-CN" altLang="en-US" dirty="0"/>
                  <a:t>另一方面，前 </a:t>
                </a:r>
                <a:r>
                  <a:rPr lang="en-US" altLang="zh-CN" dirty="0"/>
                  <a:t>n </a:t>
                </a:r>
                <a:r>
                  <a:rPr lang="zh-CN" altLang="en-US" dirty="0"/>
                  <a:t>次插入引起的总合并次数 </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/2</m:t>
                        </m:r>
                      </m:e>
                    </m:d>
                    <m:r>
                      <a:rPr lang="en-US" altLang="zh-CN" b="0"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/4</m:t>
                        </m:r>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/8</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𝑛</m:t>
                    </m:r>
                  </m:oMath>
                </a14:m>
                <a:r>
                  <a:rPr lang="zh-CN" altLang="en-US" dirty="0"/>
                  <a:t>，那么均摊到每一次插入引起的合并次数就是 </a:t>
                </a:r>
                <a:r>
                  <a:rPr lang="en-US" altLang="zh-CN" dirty="0"/>
                  <a:t>O(1) </a:t>
                </a:r>
                <a:r>
                  <a:rPr lang="zh-CN" altLang="en-US" dirty="0"/>
                  <a:t>的。</a:t>
                </a:r>
              </a:p>
              <a:p>
                <a:r>
                  <a:rPr lang="zh-CN" altLang="en-US" dirty="0"/>
                  <a:t>以上用聚合法说明了结论：向空的二项堆依次插入 </a:t>
                </a:r>
                <a:r>
                  <a:rPr lang="en-US" altLang="zh-CN" dirty="0"/>
                  <a:t>n </a:t>
                </a:r>
                <a:r>
                  <a:rPr lang="zh-CN" altLang="en-US" dirty="0"/>
                  <a:t>个元素，总时间复杂度为 </a:t>
                </a:r>
                <a:r>
                  <a:rPr lang="en-US" altLang="zh-CN" dirty="0"/>
                  <a:t>O(n)</a:t>
                </a:r>
                <a:r>
                  <a:rPr lang="zh-CN" altLang="en-US" dirty="0"/>
                  <a:t>，或者说插入每个元素的均摊复杂度为 </a:t>
                </a:r>
                <a:r>
                  <a:rPr lang="en-US" altLang="zh-CN" dirty="0"/>
                  <a:t>O(1)</a:t>
                </a:r>
                <a:r>
                  <a:rPr lang="zh-CN" altLang="en-US" dirty="0"/>
                  <a:t>。</a:t>
                </a:r>
              </a:p>
            </p:txBody>
          </p:sp>
        </mc:Choice>
        <mc:Fallback xmlns="">
          <p:sp>
            <p:nvSpPr>
              <p:cNvPr id="9" name="Content Placeholder 8">
                <a:extLst>
                  <a:ext uri="{FF2B5EF4-FFF2-40B4-BE49-F238E27FC236}">
                    <a16:creationId xmlns:a16="http://schemas.microsoft.com/office/drawing/2014/main" id="{F4440D90-0D27-57F8-FC5B-3114708EBA1C}"/>
                  </a:ext>
                </a:extLst>
              </p:cNvPr>
              <p:cNvSpPr>
                <a:spLocks noGrp="1" noRot="1" noChangeAspect="1" noMove="1" noResize="1" noEditPoints="1" noAdjustHandles="1" noChangeArrowheads="1" noChangeShapeType="1" noTextEdit="1"/>
              </p:cNvSpPr>
              <p:nvPr>
                <p:ph idx="11"/>
              </p:nvPr>
            </p:nvSpPr>
            <p:spPr>
              <a:blipFill>
                <a:blip r:embed="rId3"/>
                <a:stretch>
                  <a:fillRect l="-883" t="-1687" r="-31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55399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6.3</a:t>
            </a:r>
            <a:r>
              <a:rPr lang="zh-CN" altLang="en-US" dirty="0"/>
              <a:t> 二叉堆</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dirty="0"/>
              <a:t>6.3 </a:t>
            </a:r>
            <a:r>
              <a:rPr lang="zh-CN" altLang="en-US" dirty="0"/>
              <a:t>二叉堆</a:t>
            </a:r>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pPr marL="342900" indent="-342900">
              <a:buFont typeface="Arial" panose="020B0604020202020204" pitchFamily="34" charset="0"/>
              <a:buChar char="•"/>
            </a:pPr>
            <a:r>
              <a:rPr lang="zh-CN" altLang="en-US" b="1" dirty="0">
                <a:solidFill>
                  <a:srgbClr val="009999"/>
                </a:solidFill>
              </a:rPr>
              <a:t>二叉堆</a:t>
            </a:r>
            <a:r>
              <a:rPr lang="zh-CN" altLang="en-US" dirty="0"/>
              <a:t>是一种常见的堆，常用来实现优先级队列。二叉堆最早由 </a:t>
            </a:r>
            <a:r>
              <a:rPr lang="en-US" altLang="zh-CN" dirty="0"/>
              <a:t>J. W. J. Williams </a:t>
            </a:r>
            <a:r>
              <a:rPr lang="zh-CN" altLang="en-US" dirty="0"/>
              <a:t>于 </a:t>
            </a:r>
            <a:r>
              <a:rPr lang="en-US" altLang="zh-CN" dirty="0"/>
              <a:t>1964 </a:t>
            </a:r>
            <a:r>
              <a:rPr lang="zh-CN" altLang="en-US" dirty="0"/>
              <a:t>年提出，作为支持</a:t>
            </a:r>
            <a:r>
              <a:rPr lang="zh-CN" altLang="en-US" dirty="0">
                <a:solidFill>
                  <a:srgbClr val="C00000"/>
                </a:solidFill>
              </a:rPr>
              <a:t>堆排序</a:t>
            </a:r>
            <a:r>
              <a:rPr lang="zh-CN" altLang="en-US" dirty="0"/>
              <a:t>的一种数据结构。</a:t>
            </a:r>
            <a:endParaRPr lang="en-US" altLang="zh-CN" dirty="0"/>
          </a:p>
          <a:p>
            <a:endParaRPr lang="en-US" dirty="0"/>
          </a:p>
          <a:p>
            <a:pPr marL="342900" indent="-342900">
              <a:buFont typeface="Arial" panose="020B0604020202020204" pitchFamily="34" charset="0"/>
              <a:buChar char="•"/>
            </a:pPr>
            <a:r>
              <a:rPr lang="zh-CN" altLang="en-US" b="1" dirty="0">
                <a:solidFill>
                  <a:srgbClr val="009999"/>
                </a:solidFill>
              </a:rPr>
              <a:t>二叉堆</a:t>
            </a:r>
            <a:r>
              <a:rPr lang="zh-CN" altLang="en-US" dirty="0"/>
              <a:t>是父结点元素和子结点元素满足一定大小关系的</a:t>
            </a:r>
            <a:r>
              <a:rPr lang="zh-CN" altLang="en-US" b="1" dirty="0">
                <a:solidFill>
                  <a:srgbClr val="C00000"/>
                </a:solidFill>
              </a:rPr>
              <a:t>完全二叉树</a:t>
            </a:r>
            <a:r>
              <a:rPr lang="zh-CN" altLang="en-US" dirty="0"/>
              <a:t>。</a:t>
            </a:r>
            <a:endParaRPr lang="en-CN" dirty="0"/>
          </a:p>
        </p:txBody>
      </p:sp>
      <mc:AlternateContent xmlns:mc="http://schemas.openxmlformats.org/markup-compatibility/2006" xmlns:a14="http://schemas.microsoft.com/office/drawing/2010/main">
        <mc:Choice Requires="a14">
          <p:sp>
            <p:nvSpPr>
              <p:cNvPr id="2" name="任意多边形: 形状 28">
                <a:extLst>
                  <a:ext uri="{FF2B5EF4-FFF2-40B4-BE49-F238E27FC236}">
                    <a16:creationId xmlns:a16="http://schemas.microsoft.com/office/drawing/2014/main" id="{3B0C6AC3-EF13-75E0-D331-022F3E73C644}"/>
                  </a:ext>
                </a:extLst>
              </p:cNvPr>
              <p:cNvSpPr/>
              <p:nvPr/>
            </p:nvSpPr>
            <p:spPr>
              <a:xfrm>
                <a:off x="7476585" y="3095037"/>
                <a:ext cx="4318477" cy="345872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ts val="2880"/>
                  </a:lnSpc>
                  <a:spcBef>
                    <a:spcPts val="600"/>
                  </a:spcBef>
                  <a:spcAft>
                    <a:spcPts val="600"/>
                  </a:spcAft>
                </a:pPr>
                <a:r>
                  <a:rPr lang="zh-CN" altLang="en-US" sz="2000" b="1" dirty="0">
                    <a:latin typeface="微软雅黑" panose="020B0503020204020204" pitchFamily="34" charset="-122"/>
                    <a:ea typeface="微软雅黑" panose="020B0503020204020204" pitchFamily="34" charset="-122"/>
                  </a:rPr>
                  <a:t>高度</a:t>
                </a:r>
                <a14:m>
                  <m:oMath xmlns:m="http://schemas.openxmlformats.org/officeDocument/2006/math">
                    <m:r>
                      <a:rPr lang="en-US" altLang="zh-CN" sz="2000" b="1" i="1" smtClean="0">
                        <a:latin typeface="Cambria Math" panose="02040503050406030204" pitchFamily="18" charset="0"/>
                      </a:rPr>
                      <m:t>𝒅</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𝟑</m:t>
                    </m:r>
                  </m:oMath>
                </a14:m>
                <a:r>
                  <a:rPr lang="zh-CN" altLang="en-US" sz="2000" b="1" dirty="0">
                    <a:latin typeface="微软雅黑" panose="020B0503020204020204" pitchFamily="34" charset="-122"/>
                    <a:ea typeface="微软雅黑" panose="020B0503020204020204" pitchFamily="34" charset="-122"/>
                  </a:rPr>
                  <a:t>的完全二叉树基本形态</a:t>
                </a:r>
              </a:p>
              <a:p>
                <a:pPr defTabSz="1155700">
                  <a:lnSpc>
                    <a:spcPts val="2880"/>
                  </a:lnSpc>
                  <a:spcBef>
                    <a:spcPts val="600"/>
                  </a:spcBef>
                  <a:spcAft>
                    <a:spcPts val="600"/>
                  </a:spcAft>
                </a:pP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 从第</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层到第𝑑−</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层全是度为</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的中间结点</a:t>
                </a:r>
                <a:endParaRPr lang="zh-CN" altLang="zh-CN" sz="2000" dirty="0">
                  <a:latin typeface="微软雅黑" panose="020B0503020204020204" pitchFamily="34" charset="-122"/>
                  <a:ea typeface="微软雅黑" panose="020B0503020204020204" pitchFamily="34" charset="-122"/>
                </a:endParaRPr>
              </a:p>
              <a:p>
                <a:pPr defTabSz="1155700">
                  <a:lnSpc>
                    <a:spcPts val="2880"/>
                  </a:lnSpc>
                  <a:spcBef>
                    <a:spcPts val="600"/>
                  </a:spcBef>
                  <a:spcAft>
                    <a:spcPts val="600"/>
                  </a:spcAft>
                </a:pP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 第𝑑层的结点都是叶结点，度为</a:t>
                </a:r>
                <a:r>
                  <a:rPr lang="en-US" altLang="zh-CN" sz="2000" dirty="0">
                    <a:latin typeface="微软雅黑" panose="020B0503020204020204" pitchFamily="34" charset="-122"/>
                    <a:ea typeface="微软雅黑" panose="020B0503020204020204" pitchFamily="34" charset="-122"/>
                  </a:rPr>
                  <a:t>0</a:t>
                </a:r>
                <a:endParaRPr lang="zh-CN" altLang="zh-CN" sz="2000" dirty="0">
                  <a:latin typeface="微软雅黑" panose="020B0503020204020204" pitchFamily="34" charset="-122"/>
                  <a:ea typeface="微软雅黑" panose="020B0503020204020204" pitchFamily="34" charset="-122"/>
                </a:endParaRPr>
              </a:p>
              <a:p>
                <a:pPr defTabSz="1155700">
                  <a:lnSpc>
                    <a:spcPts val="2880"/>
                  </a:lnSpc>
                  <a:spcBef>
                    <a:spcPts val="600"/>
                  </a:spcBef>
                  <a:spcAft>
                    <a:spcPts val="600"/>
                  </a:spcAft>
                </a:pP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 在第𝑑−</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层，各结点的度从左向右单调非递增排列，同时度为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的结点要么没有，要么只有一个且该结点的左子树非空</a:t>
                </a:r>
                <a:endParaRPr lang="zh-CN" altLang="zh-CN" sz="2000" dirty="0">
                  <a:latin typeface="微软雅黑" panose="020B0503020204020204" pitchFamily="34" charset="-122"/>
                  <a:ea typeface="微软雅黑" panose="020B0503020204020204" pitchFamily="34" charset="-122"/>
                </a:endParaRPr>
              </a:p>
            </p:txBody>
          </p:sp>
        </mc:Choice>
        <mc:Fallback xmlns="">
          <p:sp>
            <p:nvSpPr>
              <p:cNvPr id="2" name="任意多边形: 形状 28">
                <a:extLst>
                  <a:ext uri="{FF2B5EF4-FFF2-40B4-BE49-F238E27FC236}">
                    <a16:creationId xmlns:a16="http://schemas.microsoft.com/office/drawing/2014/main" id="{3B0C6AC3-EF13-75E0-D331-022F3E73C644}"/>
                  </a:ext>
                </a:extLst>
              </p:cNvPr>
              <p:cNvSpPr>
                <a:spLocks noRot="1" noChangeAspect="1" noMove="1" noResize="1" noEditPoints="1" noAdjustHandles="1" noChangeArrowheads="1" noChangeShapeType="1" noTextEdit="1"/>
              </p:cNvSpPr>
              <p:nvPr/>
            </p:nvSpPr>
            <p:spPr>
              <a:xfrm>
                <a:off x="7476585" y="3095037"/>
                <a:ext cx="4318477" cy="345872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b="-328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2BC78296-35EF-5DA5-1E9F-2FF9A2D56B60}"/>
              </a:ext>
            </a:extLst>
          </p:cNvPr>
          <p:cNvPicPr>
            <a:picLocks noChangeAspect="1"/>
          </p:cNvPicPr>
          <p:nvPr/>
        </p:nvPicPr>
        <p:blipFill>
          <a:blip r:embed="rId4"/>
          <a:stretch>
            <a:fillRect/>
          </a:stretch>
        </p:blipFill>
        <p:spPr>
          <a:xfrm>
            <a:off x="584224" y="3999123"/>
            <a:ext cx="6554395" cy="1487277"/>
          </a:xfrm>
          <a:prstGeom prst="rect">
            <a:avLst/>
          </a:prstGeom>
        </p:spPr>
      </p:pic>
    </p:spTree>
    <p:extLst>
      <p:ext uri="{BB962C8B-B14F-4D97-AF65-F5344CB8AC3E}">
        <p14:creationId xmlns:p14="http://schemas.microsoft.com/office/powerpoint/2010/main" val="27357835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记账法</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6.5 </a:t>
            </a:r>
            <a:r>
              <a:rPr lang="zh-CN" altLang="en-US" dirty="0"/>
              <a:t>可并堆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noAutofit/>
              </a:bodyPr>
              <a:lstStyle/>
              <a:p>
                <a:r>
                  <a:rPr lang="zh-CN" altLang="en-US" b="1" dirty="0">
                    <a:solidFill>
                      <a:srgbClr val="009999"/>
                    </a:solidFill>
                  </a:rPr>
                  <a:t>记账法</a:t>
                </a:r>
                <a:r>
                  <a:rPr lang="zh-CN" altLang="en-US" dirty="0"/>
                  <a:t>的核心思想：</a:t>
                </a:r>
                <a:endParaRPr lang="en-US" altLang="zh-CN" dirty="0"/>
              </a:p>
              <a:p>
                <a:r>
                  <a:rPr lang="zh-CN" altLang="en-US" dirty="0"/>
                  <a:t>给每个操作</a:t>
                </a:r>
                <a:r>
                  <a:rPr lang="en-US" altLang="zh-CN" dirty="0"/>
                  <a:t>i</a:t>
                </a:r>
                <a:r>
                  <a:rPr lang="zh-CN" altLang="en-US" dirty="0"/>
                  <a:t>定义均摊代价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𝑖</m:t>
                        </m:r>
                      </m:sub>
                    </m:sSub>
                  </m:oMath>
                </a14:m>
                <a:r>
                  <a:rPr lang="zh-CN" altLang="en-US" dirty="0"/>
                  <a:t>，可以与实际代价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𝑐</m:t>
                        </m:r>
                      </m:e>
                      <m:sub>
                        <m:r>
                          <a:rPr lang="en-US" altLang="zh-CN" i="1" dirty="0" smtClean="0">
                            <a:latin typeface="Cambria Math" panose="02040503050406030204" pitchFamily="18" charset="0"/>
                          </a:rPr>
                          <m:t>𝑖</m:t>
                        </m:r>
                      </m:sub>
                    </m:sSub>
                  </m:oMath>
                </a14:m>
                <a:r>
                  <a:rPr lang="zh-CN" altLang="en-US" dirty="0"/>
                  <a:t> 有出入。考虑均摊代价与实际代价的差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𝑑</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𝑐</m:t>
                        </m:r>
                      </m:e>
                      <m:sub>
                        <m:r>
                          <a:rPr lang="en-US" altLang="zh-CN" i="1" dirty="0" smtClean="0">
                            <a:latin typeface="Cambria Math" panose="02040503050406030204" pitchFamily="18" charset="0"/>
                          </a:rPr>
                          <m:t>𝑖</m:t>
                        </m:r>
                      </m:sub>
                    </m:sSub>
                  </m:oMath>
                </a14:m>
                <a:r>
                  <a:rPr lang="zh-CN" altLang="en-US" dirty="0"/>
                  <a:t>。当</a:t>
                </a:r>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𝑑</m:t>
                        </m:r>
                      </m:e>
                      <m:sub>
                        <m:r>
                          <a:rPr lang="en-US" altLang="zh-CN" i="1" dirty="0">
                            <a:latin typeface="Cambria Math" panose="02040503050406030204" pitchFamily="18" charset="0"/>
                          </a:rPr>
                          <m:t>𝑖</m:t>
                        </m:r>
                      </m:sub>
                    </m:sSub>
                    <m:r>
                      <a:rPr lang="en-US" altLang="zh-CN" b="0" i="1" dirty="0" smtClean="0">
                        <a:latin typeface="Cambria Math" panose="02040503050406030204" pitchFamily="18" charset="0"/>
                      </a:rPr>
                      <m:t>&gt;0</m:t>
                    </m:r>
                  </m:oMath>
                </a14:m>
                <a:r>
                  <a:rPr lang="zh-CN" altLang="en-US" dirty="0"/>
                  <a:t> 时，表示给操作 </a:t>
                </a:r>
                <a14:m>
                  <m:oMath xmlns:m="http://schemas.openxmlformats.org/officeDocument/2006/math">
                    <m:r>
                      <a:rPr lang="en-US" altLang="zh-CN" i="1" dirty="0" smtClean="0">
                        <a:latin typeface="Cambria Math" panose="02040503050406030204" pitchFamily="18" charset="0"/>
                      </a:rPr>
                      <m:t>𝑖</m:t>
                    </m:r>
                  </m:oMath>
                </a14:m>
                <a:r>
                  <a:rPr lang="zh-CN" altLang="en-US" dirty="0"/>
                  <a:t> 多计了代价；反之，当</a:t>
                </a:r>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𝑑</m:t>
                        </m:r>
                      </m:e>
                      <m:sub>
                        <m:r>
                          <a:rPr lang="en-US" altLang="zh-CN" i="1" dirty="0">
                            <a:latin typeface="Cambria Math" panose="02040503050406030204" pitchFamily="18" charset="0"/>
                          </a:rPr>
                          <m:t>𝑖</m:t>
                        </m:r>
                      </m:sub>
                    </m:sSub>
                    <m:r>
                      <a:rPr lang="en-US" altLang="zh-CN" b="0" i="1" dirty="0" smtClean="0">
                        <a:latin typeface="Cambria Math" panose="02040503050406030204" pitchFamily="18" charset="0"/>
                      </a:rPr>
                      <m:t>&lt;</m:t>
                    </m:r>
                    <m:r>
                      <a:rPr lang="en-US" altLang="zh-CN" i="1" dirty="0">
                        <a:latin typeface="Cambria Math" panose="02040503050406030204" pitchFamily="18" charset="0"/>
                      </a:rPr>
                      <m:t>0</m:t>
                    </m:r>
                  </m:oMath>
                </a14:m>
                <a:r>
                  <a:rPr lang="zh-CN" altLang="en-US" dirty="0"/>
                  <a:t> 时，表示给操作</a:t>
                </a:r>
                <a:r>
                  <a:rPr lang="en-US" altLang="zh-CN" dirty="0"/>
                  <a:t>i</a:t>
                </a:r>
                <a:r>
                  <a:rPr lang="zh-CN" altLang="en-US" dirty="0"/>
                  <a:t>少计了代价。</a:t>
                </a:r>
                <a:endParaRPr lang="en-US" altLang="zh-CN" dirty="0"/>
              </a:p>
              <a:p>
                <a:r>
                  <a:rPr lang="zh-CN" altLang="en-US" dirty="0"/>
                  <a:t>令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𝑗</m:t>
                            </m:r>
                          </m:sub>
                        </m:sSub>
                      </m:e>
                    </m:nary>
                  </m:oMath>
                </a14:m>
                <a:r>
                  <a:rPr lang="zh-CN" altLang="en-US" dirty="0"/>
                  <a:t>，如果有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≥0</m:t>
                    </m:r>
                  </m:oMath>
                </a14:m>
                <a:r>
                  <a:rPr lang="zh-CN" altLang="en-US" dirty="0"/>
                  <a:t>，则说明这个均摊代价的估计是有效的，均摊复杂度为 </a:t>
                </a:r>
                <a14:m>
                  <m:oMath xmlns:m="http://schemas.openxmlformats.org/officeDocument/2006/math">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nary>
                  </m:oMath>
                </a14:m>
                <a:r>
                  <a:rPr lang="zh-CN" altLang="en-US" dirty="0"/>
                  <a:t>。</a:t>
                </a:r>
                <a:endParaRPr lang="en-US" altLang="zh-CN" dirty="0"/>
              </a:p>
              <a:p>
                <a:r>
                  <a:rPr lang="zh-CN" altLang="en-US" dirty="0"/>
                  <a:t>换句话说，这种方法设置了一个账户余额，起始时账户余额为 </a:t>
                </a:r>
                <a:r>
                  <a:rPr lang="en-US" altLang="zh-CN" dirty="0"/>
                  <a:t>0</a:t>
                </a:r>
                <a:r>
                  <a:rPr lang="zh-CN" altLang="en-US" dirty="0"/>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𝑑</m:t>
                        </m:r>
                      </m:e>
                      <m:sub>
                        <m:r>
                          <a:rPr lang="en-US" altLang="zh-CN" i="1" dirty="0">
                            <a:latin typeface="Cambria Math" panose="02040503050406030204" pitchFamily="18" charset="0"/>
                          </a:rPr>
                          <m:t>𝑖</m:t>
                        </m:r>
                      </m:sub>
                    </m:sSub>
                    <m:r>
                      <a:rPr lang="en-US" altLang="zh-CN" b="0" i="1" dirty="0" smtClean="0">
                        <a:latin typeface="Cambria Math" panose="02040503050406030204" pitchFamily="18" charset="0"/>
                      </a:rPr>
                      <m:t>&gt;0</m:t>
                    </m:r>
                  </m:oMath>
                </a14:m>
                <a:r>
                  <a:rPr lang="zh-CN" altLang="en-US" dirty="0"/>
                  <a:t> 相当于给账户存款，</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𝑑</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&lt;0</m:t>
                    </m:r>
                  </m:oMath>
                </a14:m>
                <a:r>
                  <a:rPr lang="zh-CN" altLang="en-US" dirty="0"/>
                  <a:t> 相当于从账户提款，只要账户最终不透支就能保证均摊的估计是准确的。</a:t>
                </a:r>
                <a:endParaRPr lang="en-US" altLang="zh-CN" dirty="0"/>
              </a:p>
              <a:p>
                <a:r>
                  <a:rPr lang="zh-CN" altLang="en-US" dirty="0"/>
                  <a:t>记账法是聚合法的一种特殊形式。</a:t>
                </a:r>
              </a:p>
            </p:txBody>
          </p:sp>
        </mc:Choice>
        <mc:Fallback xmlns="">
          <p:sp>
            <p:nvSpPr>
              <p:cNvPr id="9" name="Content Placeholder 8">
                <a:extLst>
                  <a:ext uri="{FF2B5EF4-FFF2-40B4-BE49-F238E27FC236}">
                    <a16:creationId xmlns:a16="http://schemas.microsoft.com/office/drawing/2014/main" id="{F4440D90-0D27-57F8-FC5B-3114708EBA1C}"/>
                  </a:ext>
                </a:extLst>
              </p:cNvPr>
              <p:cNvSpPr>
                <a:spLocks noGrp="1" noRot="1" noChangeAspect="1" noMove="1" noResize="1" noEditPoints="1" noAdjustHandles="1" noChangeArrowheads="1" noChangeShapeType="1" noTextEdit="1"/>
              </p:cNvSpPr>
              <p:nvPr>
                <p:ph idx="11"/>
              </p:nvPr>
            </p:nvSpPr>
            <p:spPr>
              <a:blipFill>
                <a:blip r:embed="rId3"/>
                <a:stretch>
                  <a:fillRect l="-883" t="-16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94086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记账法</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6.5 </a:t>
            </a:r>
            <a:r>
              <a:rPr lang="zh-CN" altLang="en-US" dirty="0"/>
              <a:t>可并堆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noAutofit/>
          </a:bodyPr>
          <a:lstStyle/>
          <a:p>
            <a:r>
              <a:rPr lang="zh-CN" altLang="en-US" dirty="0"/>
              <a:t>采用记账法来分析二项堆元素插入的过程，可以取第 </a:t>
            </a:r>
            <a:r>
              <a:rPr lang="en-US" altLang="zh-CN" dirty="0"/>
              <a:t>i </a:t>
            </a:r>
            <a:r>
              <a:rPr lang="zh-CN" altLang="en-US" dirty="0"/>
              <a:t>次插入操作的均摊代价 </a:t>
            </a:r>
            <a:r>
              <a:rPr lang="en-US" altLang="zh-CN" dirty="0"/>
              <a:t>bi =1</a:t>
            </a:r>
            <a:r>
              <a:rPr lang="zh-CN" altLang="en-US" dirty="0"/>
              <a:t>。</a:t>
            </a:r>
            <a:endParaRPr lang="en-US" altLang="zh-CN" dirty="0"/>
          </a:p>
          <a:p>
            <a:r>
              <a:rPr lang="zh-CN" altLang="en-US" dirty="0"/>
              <a:t>由于该操作的实际代价 </a:t>
            </a:r>
            <a:r>
              <a:rPr lang="en-US" altLang="zh-CN" dirty="0"/>
              <a:t>ci </a:t>
            </a:r>
            <a:r>
              <a:rPr lang="zh-CN" altLang="en-US" dirty="0"/>
              <a:t>为该次插入操作引起的合并次数，那么两者之差 </a:t>
            </a:r>
            <a:r>
              <a:rPr lang="en-US" altLang="zh-CN" dirty="0"/>
              <a:t>di=1−(</a:t>
            </a:r>
            <a:r>
              <a:rPr lang="zh-CN" altLang="en-US" dirty="0"/>
              <a:t>第 </a:t>
            </a:r>
            <a:r>
              <a:rPr lang="en-US" altLang="zh-CN" dirty="0"/>
              <a:t>i </a:t>
            </a:r>
            <a:r>
              <a:rPr lang="zh-CN" altLang="en-US" dirty="0"/>
              <a:t>次操作的合并次数</a:t>
            </a:r>
            <a:r>
              <a:rPr lang="en-US" altLang="zh-CN" dirty="0"/>
              <a:t>)</a:t>
            </a:r>
            <a:r>
              <a:rPr lang="zh-CN" altLang="en-US" dirty="0"/>
              <a:t>。</a:t>
            </a:r>
            <a:endParaRPr lang="en-US" altLang="zh-CN" dirty="0"/>
          </a:p>
          <a:p>
            <a:r>
              <a:rPr lang="zh-CN" altLang="en-US" dirty="0"/>
              <a:t>对于任意的 </a:t>
            </a:r>
            <a:r>
              <a:rPr lang="en-US" altLang="zh-CN" dirty="0"/>
              <a:t>n</a:t>
            </a:r>
            <a:r>
              <a:rPr lang="zh-CN" altLang="en-US" dirty="0"/>
              <a:t>，前 </a:t>
            </a:r>
            <a:r>
              <a:rPr lang="en-US" altLang="zh-CN" dirty="0"/>
              <a:t>n </a:t>
            </a:r>
            <a:r>
              <a:rPr lang="zh-CN" altLang="en-US" dirty="0"/>
              <a:t>次操作的记账总和 </a:t>
            </a:r>
            <a:r>
              <a:rPr lang="en-US" altLang="zh-CN" dirty="0"/>
              <a:t>Sn=n−(n </a:t>
            </a:r>
            <a:r>
              <a:rPr lang="zh-CN" altLang="en-US" dirty="0"/>
              <a:t>次操作的总合并次数</a:t>
            </a:r>
            <a:r>
              <a:rPr lang="en-US" altLang="zh-CN" dirty="0"/>
              <a:t>)</a:t>
            </a:r>
            <a:r>
              <a:rPr lang="zh-CN" altLang="en-US" dirty="0"/>
              <a:t>。</a:t>
            </a:r>
            <a:endParaRPr lang="en-US" altLang="zh-CN" dirty="0"/>
          </a:p>
          <a:p>
            <a:r>
              <a:rPr lang="zh-CN" altLang="en-US" dirty="0"/>
              <a:t>由聚合法中的分析可知，</a:t>
            </a:r>
            <a:r>
              <a:rPr lang="en-US" altLang="zh-CN" dirty="0"/>
              <a:t>n</a:t>
            </a:r>
            <a:r>
              <a:rPr lang="zh-CN" altLang="en-US" dirty="0"/>
              <a:t>次操作的总合并次数不超过</a:t>
            </a:r>
            <a:r>
              <a:rPr lang="en-US" altLang="zh-CN" dirty="0"/>
              <a:t>n</a:t>
            </a:r>
            <a:r>
              <a:rPr lang="zh-CN" altLang="en-US" dirty="0"/>
              <a:t>次，这就表明了</a:t>
            </a:r>
            <a:r>
              <a:rPr lang="en-US" altLang="zh-CN" dirty="0"/>
              <a:t>Sn⩾0</a:t>
            </a:r>
            <a:r>
              <a:rPr lang="zh-CN" altLang="en-US" dirty="0"/>
              <a:t>，该均摊代价的估计是有效的，均摊复杂度为 </a:t>
            </a:r>
            <a:r>
              <a:rPr lang="en-US" altLang="zh-CN" dirty="0"/>
              <a:t>O(1)</a:t>
            </a:r>
            <a:r>
              <a:rPr lang="zh-CN" altLang="en-US" dirty="0"/>
              <a:t>。</a:t>
            </a:r>
          </a:p>
        </p:txBody>
      </p:sp>
    </p:spTree>
    <p:extLst>
      <p:ext uri="{BB962C8B-B14F-4D97-AF65-F5344CB8AC3E}">
        <p14:creationId xmlns:p14="http://schemas.microsoft.com/office/powerpoint/2010/main" val="37417561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势能法</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6.5 </a:t>
            </a:r>
            <a:r>
              <a:rPr lang="zh-CN" altLang="en-US" dirty="0"/>
              <a:t>可并堆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noAutofit/>
              </a:bodyPr>
              <a:lstStyle/>
              <a:p>
                <a:r>
                  <a:rPr lang="zh-CN" altLang="en-US" b="1" dirty="0">
                    <a:solidFill>
                      <a:srgbClr val="009999"/>
                    </a:solidFill>
                  </a:rPr>
                  <a:t>势能法</a:t>
                </a:r>
                <a:r>
                  <a:rPr lang="zh-CN" altLang="en-US" dirty="0"/>
                  <a:t>的核心思想：</a:t>
                </a:r>
                <a:endParaRPr lang="en-US" altLang="zh-CN" dirty="0"/>
              </a:p>
              <a:p>
                <a:r>
                  <a:rPr lang="zh-CN" altLang="en-US" dirty="0"/>
                  <a:t>势能法是记账法的一种特殊形式，为数据结构 </a:t>
                </a:r>
                <a14:m>
                  <m:oMath xmlns:m="http://schemas.openxmlformats.org/officeDocument/2006/math">
                    <m:r>
                      <a:rPr lang="en-US" altLang="zh-CN" i="1" dirty="0" smtClean="0">
                        <a:latin typeface="Cambria Math" panose="02040503050406030204" pitchFamily="18" charset="0"/>
                      </a:rPr>
                      <m:t>𝐷</m:t>
                    </m:r>
                  </m:oMath>
                </a14:m>
                <a:r>
                  <a:rPr lang="zh-CN" altLang="en-US" dirty="0"/>
                  <a:t> 的状态定义一个值为实数的势能函数 </a:t>
                </a:r>
                <a14:m>
                  <m:oMath xmlns:m="http://schemas.openxmlformats.org/officeDocument/2006/math">
                    <m:r>
                      <m:rPr>
                        <m:sty m:val="p"/>
                      </m:rPr>
                      <a:rPr lang="en-US" altLang="zh-CN" i="0" dirty="0" smtClean="0">
                        <a:latin typeface="Cambria Math" panose="02040503050406030204" pitchFamily="18" charset="0"/>
                      </a:rPr>
                      <m:t>Φ</m:t>
                    </m:r>
                    <m:d>
                      <m:dPr>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𝐷</m:t>
                        </m:r>
                      </m:e>
                    </m:d>
                  </m:oMath>
                </a14:m>
                <a:r>
                  <a:rPr lang="zh-CN" altLang="en-US" dirty="0"/>
                  <a:t>，用来表示记账法中的账户余额。</a:t>
                </a:r>
                <a:endParaRPr lang="en-US" altLang="zh-CN" dirty="0"/>
              </a:p>
              <a:p>
                <a:r>
                  <a:rPr lang="zh-CN" altLang="en-US" dirty="0"/>
                  <a:t>令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𝑖</m:t>
                        </m:r>
                      </m:sub>
                    </m:sSub>
                  </m:oMath>
                </a14:m>
                <a:r>
                  <a:rPr lang="zh-CN" altLang="en-US" dirty="0"/>
                  <a:t> 为操作 </a:t>
                </a:r>
                <a14:m>
                  <m:oMath xmlns:m="http://schemas.openxmlformats.org/officeDocument/2006/math">
                    <m:r>
                      <a:rPr lang="en-US" altLang="zh-CN" b="0" i="1" smtClean="0">
                        <a:latin typeface="Cambria Math" panose="02040503050406030204" pitchFamily="18" charset="0"/>
                      </a:rPr>
                      <m:t>𝑖</m:t>
                    </m:r>
                  </m:oMath>
                </a14:m>
                <a:r>
                  <a:rPr lang="zh-CN" altLang="en-US" dirty="0"/>
                  <a:t> 之后数据结构的状态，初始状态为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0</m:t>
                        </m:r>
                      </m:sub>
                    </m:sSub>
                  </m:oMath>
                </a14:m>
                <a:r>
                  <a:rPr lang="zh-CN" altLang="en-US" dirty="0"/>
                  <a:t>，则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𝑏</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𝑐</m:t>
                        </m:r>
                      </m:e>
                      <m:sub>
                        <m:r>
                          <a:rPr lang="en-US" altLang="zh-CN" i="1" dirty="0" err="1" smtClean="0">
                            <a:latin typeface="Cambria Math" panose="02040503050406030204" pitchFamily="18" charset="0"/>
                          </a:rPr>
                          <m:t>𝑖</m:t>
                        </m:r>
                      </m:sub>
                    </m:sSub>
                    <m:r>
                      <a:rPr lang="en-US" altLang="zh-CN" i="1" dirty="0" err="1" smtClean="0">
                        <a:latin typeface="Cambria Math" panose="02040503050406030204" pitchFamily="18" charset="0"/>
                      </a:rPr>
                      <m:t>+</m:t>
                    </m:r>
                    <m:r>
                      <m:rPr>
                        <m:sty m:val="p"/>
                      </m:rPr>
                      <a:rPr lang="en-US" altLang="zh-CN" i="0" dirty="0" err="1" smtClean="0">
                        <a:latin typeface="Cambria Math" panose="02040503050406030204" pitchFamily="18" charset="0"/>
                      </a:rPr>
                      <m:t>Φ</m:t>
                    </m:r>
                    <m:d>
                      <m:dPr>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𝐷</m:t>
                            </m:r>
                          </m:e>
                          <m:sub>
                            <m:r>
                              <a:rPr lang="en-US" altLang="zh-CN" i="1" dirty="0" smtClean="0">
                                <a:latin typeface="Cambria Math" panose="02040503050406030204" pitchFamily="18" charset="0"/>
                              </a:rPr>
                              <m:t>𝑖</m:t>
                            </m:r>
                          </m:sub>
                        </m:sSub>
                      </m:e>
                    </m:d>
                    <m:r>
                      <a:rPr lang="en-US" altLang="zh-CN" i="1" dirty="0" smtClean="0">
                        <a:latin typeface="Cambria Math" panose="02040503050406030204" pitchFamily="18" charset="0"/>
                      </a:rPr>
                      <m:t>−</m:t>
                    </m:r>
                    <m:r>
                      <m:rPr>
                        <m:sty m:val="p"/>
                      </m:rPr>
                      <a:rPr lang="en-US" altLang="zh-CN" i="0" dirty="0" smtClean="0">
                        <a:latin typeface="Cambria Math" panose="02040503050406030204" pitchFamily="18" charset="0"/>
                      </a:rPr>
                      <m:t>Φ</m:t>
                    </m:r>
                    <m:d>
                      <m:dPr>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𝐷</m:t>
                            </m:r>
                          </m:e>
                          <m:sub>
                            <m:r>
                              <a:rPr lang="en-US" altLang="zh-CN" i="1" dirty="0" smtClean="0">
                                <a:latin typeface="Cambria Math" panose="02040503050406030204" pitchFamily="18" charset="0"/>
                              </a:rPr>
                              <m:t>𝑖</m:t>
                            </m:r>
                            <m:r>
                              <a:rPr lang="en-US" altLang="zh-CN" b="0" i="1" dirty="0" smtClean="0">
                                <a:latin typeface="Cambria Math" panose="02040503050406030204" pitchFamily="18" charset="0"/>
                              </a:rPr>
                              <m:t>−1</m:t>
                            </m:r>
                          </m:sub>
                        </m:sSub>
                      </m:e>
                    </m:d>
                  </m:oMath>
                </a14:m>
                <a:r>
                  <a:rPr lang="zh-CN" altLang="en-US" dirty="0"/>
                  <a:t>。</a:t>
                </a:r>
                <a:endParaRPr lang="en-US" altLang="zh-CN" dirty="0"/>
              </a:p>
              <a:p>
                <a:r>
                  <a:rPr lang="zh-CN" altLang="en-US" dirty="0"/>
                  <a:t>考虑 </a:t>
                </a:r>
                <a14:m>
                  <m:oMath xmlns:m="http://schemas.openxmlformats.org/officeDocument/2006/math">
                    <m:r>
                      <a:rPr lang="en-US" altLang="zh-CN" b="0" i="1" smtClean="0">
                        <a:latin typeface="Cambria Math" panose="02040503050406030204" pitchFamily="18" charset="0"/>
                      </a:rPr>
                      <m:t>𝑛</m:t>
                    </m:r>
                  </m:oMath>
                </a14:m>
                <a:r>
                  <a:rPr lang="en-US" altLang="zh-CN" dirty="0"/>
                  <a:t> </a:t>
                </a:r>
                <a:r>
                  <a:rPr lang="zh-CN" altLang="en-US" dirty="0"/>
                  <a:t>个操作，对 </a:t>
                </a:r>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oMath>
                </a14:m>
                <a:r>
                  <a:rPr lang="zh-CN" altLang="en-US" dirty="0"/>
                  <a:t> 分别对等式两边求和，得到 </a:t>
                </a:r>
                <a14:m>
                  <m:oMath xmlns:m="http://schemas.openxmlformats.org/officeDocument/2006/math">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m:rPr>
                        <m:sty m:val="p"/>
                      </m:rPr>
                      <a:rPr lang="en-US" altLang="zh-CN" dirty="0">
                        <a:latin typeface="Cambria Math" panose="02040503050406030204" pitchFamily="18" charset="0"/>
                      </a:rPr>
                      <m:t>Φ</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r>
                      <m:rPr>
                        <m:sty m:val="p"/>
                      </m:rPr>
                      <a:rPr lang="en-US" altLang="zh-CN" dirty="0">
                        <a:latin typeface="Cambria Math" panose="02040503050406030204" pitchFamily="18" charset="0"/>
                      </a:rPr>
                      <m:t>Φ</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0</m:t>
                            </m:r>
                          </m:sub>
                        </m:sSub>
                      </m:e>
                    </m:d>
                  </m:oMath>
                </a14:m>
                <a:r>
                  <a:rPr lang="zh-CN" altLang="en-US" dirty="0"/>
                  <a:t>，其中 </a:t>
                </a:r>
                <a14:m>
                  <m:oMath xmlns:m="http://schemas.openxmlformats.org/officeDocument/2006/math">
                    <m:r>
                      <a:rPr lang="en-US" altLang="zh-CN" b="0" i="1" smtClean="0">
                        <a:latin typeface="Cambria Math" panose="02040503050406030204" pitchFamily="18" charset="0"/>
                      </a:rPr>
                      <m:t>𝐵</m:t>
                    </m:r>
                  </m:oMath>
                </a14:m>
                <a:r>
                  <a:rPr lang="zh-CN" altLang="en-US" dirty="0"/>
                  <a:t> 为 </a:t>
                </a:r>
                <a14:m>
                  <m:oMath xmlns:m="http://schemas.openxmlformats.org/officeDocument/2006/math">
                    <m:r>
                      <a:rPr lang="en-US" altLang="zh-CN" b="0" i="1" smtClean="0">
                        <a:latin typeface="Cambria Math" panose="02040503050406030204" pitchFamily="18" charset="0"/>
                      </a:rPr>
                      <m:t>𝑛</m:t>
                    </m:r>
                  </m:oMath>
                </a14:m>
                <a:r>
                  <a:rPr lang="en-US" altLang="zh-CN" dirty="0"/>
                  <a:t> </a:t>
                </a:r>
                <a:r>
                  <a:rPr lang="zh-CN" altLang="en-US" dirty="0"/>
                  <a:t>个操作的均摊代价之和，</a:t>
                </a:r>
                <a14:m>
                  <m:oMath xmlns:m="http://schemas.openxmlformats.org/officeDocument/2006/math">
                    <m:r>
                      <a:rPr lang="en-US" altLang="zh-CN" b="0" i="1" smtClean="0">
                        <a:latin typeface="Cambria Math" panose="02040503050406030204" pitchFamily="18" charset="0"/>
                      </a:rPr>
                      <m:t>𝐶</m:t>
                    </m:r>
                  </m:oMath>
                </a14:m>
                <a:r>
                  <a:rPr lang="zh-CN" altLang="en-US" dirty="0"/>
                  <a:t> 为实际代价之和。</a:t>
                </a:r>
                <a:endParaRPr lang="en-US" altLang="zh-CN" dirty="0"/>
              </a:p>
              <a:p>
                <a:r>
                  <a:rPr lang="zh-CN" altLang="en-US" dirty="0"/>
                  <a:t>于是，只要有</a:t>
                </a:r>
                <a:r>
                  <a:rPr lang="en-US" altLang="zh-CN" dirty="0"/>
                  <a:t> </a:t>
                </a:r>
                <a14:m>
                  <m:oMath xmlns:m="http://schemas.openxmlformats.org/officeDocument/2006/math">
                    <m:r>
                      <m:rPr>
                        <m:sty m:val="p"/>
                      </m:rPr>
                      <a:rPr lang="en-US" altLang="zh-CN" dirty="0">
                        <a:latin typeface="Cambria Math" panose="02040503050406030204" pitchFamily="18" charset="0"/>
                      </a:rPr>
                      <m:t>Φ</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𝑛</m:t>
                            </m:r>
                          </m:sub>
                        </m:sSub>
                      </m:e>
                    </m:d>
                    <m:r>
                      <a:rPr lang="en-US" altLang="zh-CN" i="1">
                        <a:latin typeface="Cambria Math" panose="02040503050406030204" pitchFamily="18" charset="0"/>
                      </a:rPr>
                      <m:t>−</m:t>
                    </m:r>
                    <m:r>
                      <m:rPr>
                        <m:sty m:val="p"/>
                      </m:rPr>
                      <a:rPr lang="en-US" altLang="zh-CN" dirty="0">
                        <a:latin typeface="Cambria Math" panose="02040503050406030204" pitchFamily="18" charset="0"/>
                      </a:rPr>
                      <m:t>Φ</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0</m:t>
                            </m:r>
                          </m:sub>
                        </m:sSub>
                      </m:e>
                    </m:d>
                    <m:r>
                      <a:rPr lang="en-US" altLang="zh-CN" b="0" i="1" smtClean="0">
                        <a:latin typeface="Cambria Math" panose="02040503050406030204" pitchFamily="18" charset="0"/>
                      </a:rPr>
                      <m:t>≥0</m:t>
                    </m:r>
                  </m:oMath>
                </a14:m>
                <a:r>
                  <a:rPr lang="en-US" altLang="zh-CN" dirty="0"/>
                  <a:t> </a:t>
                </a:r>
                <a:r>
                  <a:rPr lang="zh-CN" altLang="en-US" dirty="0"/>
                  <a:t>就能保证均摊代价的估计是正确的。</a:t>
                </a:r>
                <a:endParaRPr lang="en-US" altLang="zh-CN" dirty="0"/>
              </a:p>
            </p:txBody>
          </p:sp>
        </mc:Choice>
        <mc:Fallback xmlns="">
          <p:sp>
            <p:nvSpPr>
              <p:cNvPr id="9" name="Content Placeholder 8">
                <a:extLst>
                  <a:ext uri="{FF2B5EF4-FFF2-40B4-BE49-F238E27FC236}">
                    <a16:creationId xmlns:a16="http://schemas.microsoft.com/office/drawing/2014/main" id="{F4440D90-0D27-57F8-FC5B-3114708EBA1C}"/>
                  </a:ext>
                </a:extLst>
              </p:cNvPr>
              <p:cNvSpPr>
                <a:spLocks noGrp="1" noRot="1" noChangeAspect="1" noMove="1" noResize="1" noEditPoints="1" noAdjustHandles="1" noChangeArrowheads="1" noChangeShapeType="1" noTextEdit="1"/>
              </p:cNvSpPr>
              <p:nvPr>
                <p:ph idx="11"/>
              </p:nvPr>
            </p:nvSpPr>
            <p:spPr>
              <a:blipFill>
                <a:blip r:embed="rId3"/>
                <a:stretch>
                  <a:fillRect l="-883" t="-16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3419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势能法</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6.5 </a:t>
            </a:r>
            <a:r>
              <a:rPr lang="zh-CN" altLang="en-US" dirty="0"/>
              <a:t>可并堆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noAutofit/>
              </a:bodyPr>
              <a:lstStyle/>
              <a:p>
                <a:r>
                  <a:rPr lang="zh-CN" altLang="en-US" dirty="0"/>
                  <a:t>为了采用势能法分析二项堆插入元素的过程，可以对于二项堆 </a:t>
                </a:r>
                <a14:m>
                  <m:oMath xmlns:m="http://schemas.openxmlformats.org/officeDocument/2006/math">
                    <m:r>
                      <a:rPr lang="en-US" altLang="zh-CN" i="1" dirty="0" smtClean="0">
                        <a:latin typeface="Cambria Math" panose="02040503050406030204" pitchFamily="18" charset="0"/>
                      </a:rPr>
                      <m:t>𝐷</m:t>
                    </m:r>
                  </m:oMath>
                </a14:m>
                <a:r>
                  <a:rPr lang="en-US" altLang="zh-CN" dirty="0"/>
                  <a:t> </a:t>
                </a:r>
                <a:r>
                  <a:rPr lang="zh-CN" altLang="en-US" dirty="0"/>
                  <a:t>定义势能函数 </a:t>
                </a:r>
                <a14:m>
                  <m:oMath xmlns:m="http://schemas.openxmlformats.org/officeDocument/2006/math">
                    <m:r>
                      <m:rPr>
                        <m:sty m:val="p"/>
                      </m:rPr>
                      <a:rPr lang="en-US" altLang="zh-CN" i="0" dirty="0" smtClean="0">
                        <a:latin typeface="Cambria Math" panose="02040503050406030204" pitchFamily="18" charset="0"/>
                      </a:rPr>
                      <m:t>Φ</m:t>
                    </m:r>
                    <m:d>
                      <m:dPr>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𝐷</m:t>
                        </m:r>
                      </m:e>
                    </m:d>
                    <m:r>
                      <a:rPr lang="en-US" altLang="zh-CN" i="1" dirty="0" smtClean="0">
                        <a:latin typeface="Cambria Math" panose="02040503050406030204" pitchFamily="18" charset="0"/>
                      </a:rPr>
                      <m:t>=</m:t>
                    </m:r>
                  </m:oMath>
                </a14:m>
                <a:r>
                  <a:rPr lang="en-US" altLang="zh-CN" dirty="0"/>
                  <a:t>(D</a:t>
                </a:r>
                <a:r>
                  <a:rPr lang="zh-CN" altLang="en-US" dirty="0"/>
                  <a:t>的二项树的棵数</a:t>
                </a:r>
                <a:r>
                  <a:rPr lang="en-US" altLang="zh-CN" dirty="0"/>
                  <a:t>)</a:t>
                </a:r>
                <a:r>
                  <a:rPr lang="zh-CN" altLang="en-US" dirty="0"/>
                  <a:t>，实际代价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oMath>
                </a14:m>
                <a:r>
                  <a:rPr lang="en-US" altLang="zh-CN" dirty="0"/>
                  <a:t> </a:t>
                </a:r>
                <a:r>
                  <a:rPr lang="zh-CN" altLang="en-US" dirty="0"/>
                  <a:t>为该次插入操作引起的合并次数。</a:t>
                </a:r>
                <a:endParaRPr lang="en-US" altLang="zh-CN" dirty="0"/>
              </a:p>
              <a:p>
                <a:r>
                  <a:rPr lang="zh-CN" altLang="en-US" dirty="0"/>
                  <a:t>初始状态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0</m:t>
                        </m:r>
                      </m:sub>
                    </m:sSub>
                  </m:oMath>
                </a14:m>
                <a:r>
                  <a:rPr lang="en-US" altLang="zh-CN" dirty="0"/>
                  <a:t> </a:t>
                </a:r>
                <a:r>
                  <a:rPr lang="zh-CN" altLang="en-US" dirty="0"/>
                  <a:t>为空二叉堆，其势能 </a:t>
                </a:r>
                <a14:m>
                  <m:oMath xmlns:m="http://schemas.openxmlformats.org/officeDocument/2006/math">
                    <m:r>
                      <m:rPr>
                        <m:sty m:val="p"/>
                      </m:rPr>
                      <a:rPr lang="en-US" altLang="zh-CN" i="0" dirty="0" smtClean="0">
                        <a:latin typeface="Cambria Math" panose="02040503050406030204" pitchFamily="18" charset="0"/>
                      </a:rPr>
                      <m:t>Φ</m:t>
                    </m:r>
                    <m:d>
                      <m:dPr>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𝐷</m:t>
                            </m:r>
                          </m:e>
                          <m:sub>
                            <m:r>
                              <a:rPr lang="en-US" altLang="zh-CN" i="1" dirty="0" smtClean="0">
                                <a:latin typeface="Cambria Math" panose="02040503050406030204" pitchFamily="18" charset="0"/>
                              </a:rPr>
                              <m:t>0</m:t>
                            </m:r>
                          </m:sub>
                        </m:sSub>
                      </m:e>
                    </m:d>
                    <m:r>
                      <a:rPr lang="en-US" altLang="zh-CN" i="1" dirty="0" smtClean="0">
                        <a:latin typeface="Cambria Math" panose="02040503050406030204" pitchFamily="18" charset="0"/>
                      </a:rPr>
                      <m:t>=0</m:t>
                    </m:r>
                  </m:oMath>
                </a14:m>
                <a:r>
                  <a:rPr lang="zh-CN" altLang="en-US" dirty="0"/>
                  <a:t>；在 </a:t>
                </a:r>
                <a:r>
                  <a:rPr lang="en-US" altLang="zh-CN" dirty="0"/>
                  <a:t>n </a:t>
                </a:r>
                <a:r>
                  <a:rPr lang="zh-CN" altLang="en-US" dirty="0"/>
                  <a:t>次插入后，</a:t>
                </a:r>
                <a:r>
                  <a:rPr lang="en-US" altLang="zh-CN" dirty="0"/>
                  <a:t> </a:t>
                </a:r>
                <a14:m>
                  <m:oMath xmlns:m="http://schemas.openxmlformats.org/officeDocument/2006/math">
                    <m:r>
                      <m:rPr>
                        <m:sty m:val="p"/>
                      </m:rPr>
                      <a:rPr lang="en-US" altLang="zh-CN" dirty="0">
                        <a:latin typeface="Cambria Math" panose="02040503050406030204" pitchFamily="18" charset="0"/>
                      </a:rPr>
                      <m:t>Φ</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𝑛</m:t>
                            </m:r>
                          </m:sub>
                        </m:sSub>
                      </m:e>
                    </m:d>
                    <m:r>
                      <a:rPr lang="en-US" altLang="zh-CN" i="1">
                        <a:latin typeface="Cambria Math" panose="02040503050406030204" pitchFamily="18" charset="0"/>
                      </a:rPr>
                      <m:t>−</m:t>
                    </m:r>
                    <m:r>
                      <m:rPr>
                        <m:sty m:val="p"/>
                      </m:rPr>
                      <a:rPr lang="en-US" altLang="zh-CN" dirty="0">
                        <a:latin typeface="Cambria Math" panose="02040503050406030204" pitchFamily="18" charset="0"/>
                      </a:rPr>
                      <m:t>Φ</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0</m:t>
                            </m:r>
                          </m:sub>
                        </m:sSub>
                      </m:e>
                    </m:d>
                    <m:r>
                      <a:rPr lang="en-US" altLang="zh-CN" i="1">
                        <a:latin typeface="Cambria Math" panose="02040503050406030204" pitchFamily="18" charset="0"/>
                      </a:rPr>
                      <m:t>≥0</m:t>
                    </m:r>
                  </m:oMath>
                </a14:m>
                <a:r>
                  <a:rPr lang="zh-CN" altLang="en-US" dirty="0"/>
                  <a:t> 也是显然的。</a:t>
                </a:r>
                <a:endParaRPr lang="en-US" altLang="zh-CN" dirty="0"/>
              </a:p>
              <a:p>
                <a:r>
                  <a:rPr lang="zh-CN" altLang="en-US" dirty="0"/>
                  <a:t>下面分析此时的均摊代价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dirty="0">
                        <a:latin typeface="Cambria Math" panose="02040503050406030204" pitchFamily="18" charset="0"/>
                      </a:rPr>
                      <m:t>Φ</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𝐷</m:t>
                            </m:r>
                          </m:e>
                          <m:sub>
                            <m:r>
                              <a:rPr lang="en-US" altLang="zh-CN" i="1" dirty="0">
                                <a:latin typeface="Cambria Math" panose="02040503050406030204" pitchFamily="18" charset="0"/>
                              </a:rPr>
                              <m:t>𝑖</m:t>
                            </m:r>
                          </m:sub>
                        </m:sSub>
                      </m:e>
                    </m:d>
                    <m:r>
                      <a:rPr lang="en-US" altLang="zh-CN" i="1" dirty="0">
                        <a:latin typeface="Cambria Math" panose="02040503050406030204" pitchFamily="18" charset="0"/>
                      </a:rPr>
                      <m:t>−</m:t>
                    </m:r>
                    <m:r>
                      <m:rPr>
                        <m:sty m:val="p"/>
                      </m:rPr>
                      <a:rPr lang="en-US" altLang="zh-CN" dirty="0">
                        <a:latin typeface="Cambria Math" panose="02040503050406030204" pitchFamily="18" charset="0"/>
                      </a:rPr>
                      <m:t>Φ</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𝐷</m:t>
                            </m:r>
                          </m:e>
                          <m:sub>
                            <m:r>
                              <a:rPr lang="en-US" altLang="zh-CN" i="1" dirty="0">
                                <a:latin typeface="Cambria Math" panose="02040503050406030204" pitchFamily="18" charset="0"/>
                              </a:rPr>
                              <m:t>𝑖</m:t>
                            </m:r>
                            <m:r>
                              <a:rPr lang="en-US" altLang="zh-CN" i="1" dirty="0">
                                <a:latin typeface="Cambria Math" panose="02040503050406030204" pitchFamily="18" charset="0"/>
                              </a:rPr>
                              <m:t>−1</m:t>
                            </m:r>
                          </m:sub>
                        </m:sSub>
                      </m:e>
                    </m:d>
                  </m:oMath>
                </a14:m>
                <a:r>
                  <a:rPr lang="zh-CN" altLang="en-US" dirty="0"/>
                  <a:t>：注意到向二项堆插入的过程是先建立一个仅含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0</m:t>
                        </m:r>
                      </m:sup>
                    </m:sSup>
                    <m:r>
                      <a:rPr lang="en-US" altLang="zh-CN" b="0" i="1" smtClean="0">
                        <a:latin typeface="Cambria Math" panose="02040503050406030204" pitchFamily="18" charset="0"/>
                      </a:rPr>
                      <m:t>=1</m:t>
                    </m:r>
                  </m:oMath>
                </a14:m>
                <a:r>
                  <a:rPr lang="zh-CN" altLang="en-US" dirty="0"/>
                  <a:t> 个元素的二项树，再进行若干次合并。假如未发生合并，那么本次操作新增的二项树棵数 </a:t>
                </a:r>
                <a14:m>
                  <m:oMath xmlns:m="http://schemas.openxmlformats.org/officeDocument/2006/math">
                    <m:r>
                      <m:rPr>
                        <m:sty m:val="p"/>
                      </m:rPr>
                      <a:rPr lang="en-US" altLang="zh-CN" dirty="0">
                        <a:latin typeface="Cambria Math" panose="02040503050406030204" pitchFamily="18" charset="0"/>
                      </a:rPr>
                      <m:t>Φ</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𝐷</m:t>
                            </m:r>
                          </m:e>
                          <m:sub>
                            <m:r>
                              <a:rPr lang="en-US" altLang="zh-CN" i="1" dirty="0">
                                <a:latin typeface="Cambria Math" panose="02040503050406030204" pitchFamily="18" charset="0"/>
                              </a:rPr>
                              <m:t>𝑖</m:t>
                            </m:r>
                          </m:sub>
                        </m:sSub>
                      </m:e>
                    </m:d>
                    <m:r>
                      <a:rPr lang="en-US" altLang="zh-CN" i="1" dirty="0">
                        <a:latin typeface="Cambria Math" panose="02040503050406030204" pitchFamily="18" charset="0"/>
                      </a:rPr>
                      <m:t>−</m:t>
                    </m:r>
                    <m:r>
                      <m:rPr>
                        <m:sty m:val="p"/>
                      </m:rPr>
                      <a:rPr lang="en-US" altLang="zh-CN" dirty="0">
                        <a:latin typeface="Cambria Math" panose="02040503050406030204" pitchFamily="18" charset="0"/>
                      </a:rPr>
                      <m:t>Φ</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𝐷</m:t>
                            </m:r>
                          </m:e>
                          <m:sub>
                            <m:r>
                              <a:rPr lang="en-US" altLang="zh-CN" i="1" dirty="0">
                                <a:latin typeface="Cambria Math" panose="02040503050406030204" pitchFamily="18" charset="0"/>
                              </a:rPr>
                              <m:t>𝑖</m:t>
                            </m:r>
                            <m:r>
                              <a:rPr lang="en-US" altLang="zh-CN" i="1" dirty="0">
                                <a:latin typeface="Cambria Math" panose="02040503050406030204" pitchFamily="18" charset="0"/>
                              </a:rPr>
                              <m:t>−1</m:t>
                            </m:r>
                          </m:sub>
                        </m:sSub>
                      </m:e>
                    </m:d>
                  </m:oMath>
                </a14:m>
                <a:r>
                  <a:rPr lang="zh-CN" altLang="en-US" dirty="0"/>
                  <a:t> 应当等于 </a:t>
                </a:r>
                <a:r>
                  <a:rPr lang="en-US" altLang="zh-CN" dirty="0"/>
                  <a:t>1</a:t>
                </a:r>
                <a:r>
                  <a:rPr lang="zh-CN" altLang="en-US" dirty="0"/>
                  <a:t>；若发生合并，则每发生一次，二项树棵数应减少 </a:t>
                </a:r>
                <a:r>
                  <a:rPr lang="en-US" altLang="zh-CN" dirty="0"/>
                  <a:t>1</a:t>
                </a:r>
                <a:r>
                  <a:rPr lang="zh-CN" altLang="en-US" dirty="0"/>
                  <a:t>。共发生了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sub>
                    </m:sSub>
                  </m:oMath>
                </a14:m>
                <a:r>
                  <a:rPr lang="en-US" altLang="zh-CN" dirty="0"/>
                  <a:t> </a:t>
                </a:r>
                <a:r>
                  <a:rPr lang="zh-CN" altLang="en-US" dirty="0"/>
                  <a:t>次合并，那么本次操作新增的二项树棵数 </a:t>
                </a:r>
                <a14:m>
                  <m:oMath xmlns:m="http://schemas.openxmlformats.org/officeDocument/2006/math">
                    <m:r>
                      <m:rPr>
                        <m:sty m:val="p"/>
                      </m:rPr>
                      <a:rPr lang="en-US" altLang="zh-CN" dirty="0">
                        <a:latin typeface="Cambria Math" panose="02040503050406030204" pitchFamily="18" charset="0"/>
                      </a:rPr>
                      <m:t>Φ</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𝐷</m:t>
                            </m:r>
                          </m:e>
                          <m:sub>
                            <m:r>
                              <a:rPr lang="en-US" altLang="zh-CN" i="1" dirty="0">
                                <a:latin typeface="Cambria Math" panose="02040503050406030204" pitchFamily="18" charset="0"/>
                              </a:rPr>
                              <m:t>𝑖</m:t>
                            </m:r>
                          </m:sub>
                        </m:sSub>
                      </m:e>
                    </m:d>
                    <m:r>
                      <a:rPr lang="en-US" altLang="zh-CN" i="1" dirty="0">
                        <a:latin typeface="Cambria Math" panose="02040503050406030204" pitchFamily="18" charset="0"/>
                      </a:rPr>
                      <m:t>−</m:t>
                    </m:r>
                    <m:r>
                      <m:rPr>
                        <m:sty m:val="p"/>
                      </m:rPr>
                      <a:rPr lang="en-US" altLang="zh-CN" dirty="0">
                        <a:latin typeface="Cambria Math" panose="02040503050406030204" pitchFamily="18" charset="0"/>
                      </a:rPr>
                      <m:t>Φ</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𝐷</m:t>
                            </m:r>
                          </m:e>
                          <m:sub>
                            <m:r>
                              <a:rPr lang="en-US" altLang="zh-CN" i="1" dirty="0">
                                <a:latin typeface="Cambria Math" panose="02040503050406030204" pitchFamily="18" charset="0"/>
                              </a:rPr>
                              <m:t>𝑖</m:t>
                            </m:r>
                            <m:r>
                              <a:rPr lang="en-US" altLang="zh-CN" i="1" dirty="0">
                                <a:latin typeface="Cambria Math" panose="02040503050406030204" pitchFamily="18" charset="0"/>
                              </a:rPr>
                              <m:t>−1</m:t>
                            </m:r>
                          </m:sub>
                        </m:sSub>
                      </m:e>
                    </m:d>
                    <m:r>
                      <a:rPr lang="en-US" altLang="zh-CN" b="0" i="1" dirty="0" smtClean="0">
                        <a:latin typeface="Cambria Math" panose="02040503050406030204" pitchFamily="18" charset="0"/>
                      </a:rPr>
                      <m:t>=1−</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𝑖</m:t>
                        </m:r>
                      </m:sub>
                    </m:sSub>
                  </m:oMath>
                </a14:m>
                <a:r>
                  <a:rPr lang="zh-CN" altLang="en-US" b="0" dirty="0"/>
                  <a:t>。</a:t>
                </a:r>
                <a:endParaRPr lang="en-US" altLang="zh-CN" b="0" dirty="0"/>
              </a:p>
              <a:p>
                <a:r>
                  <a:rPr lang="zh-CN" altLang="en-US" dirty="0"/>
                  <a:t>这意味着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dirty="0">
                        <a:latin typeface="Cambria Math" panose="02040503050406030204" pitchFamily="18" charset="0"/>
                      </a:rPr>
                      <m:t>Φ</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𝐷</m:t>
                            </m:r>
                          </m:e>
                          <m:sub>
                            <m:r>
                              <a:rPr lang="en-US" altLang="zh-CN" i="1" dirty="0">
                                <a:latin typeface="Cambria Math" panose="02040503050406030204" pitchFamily="18" charset="0"/>
                              </a:rPr>
                              <m:t>𝑖</m:t>
                            </m:r>
                          </m:sub>
                        </m:sSub>
                      </m:e>
                    </m:d>
                    <m:r>
                      <a:rPr lang="en-US" altLang="zh-CN" i="1" dirty="0">
                        <a:latin typeface="Cambria Math" panose="02040503050406030204" pitchFamily="18" charset="0"/>
                      </a:rPr>
                      <m:t>−</m:t>
                    </m:r>
                    <m:r>
                      <m:rPr>
                        <m:sty m:val="p"/>
                      </m:rPr>
                      <a:rPr lang="en-US" altLang="zh-CN" dirty="0">
                        <a:latin typeface="Cambria Math" panose="02040503050406030204" pitchFamily="18" charset="0"/>
                      </a:rPr>
                      <m:t>Φ</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𝐷</m:t>
                            </m:r>
                          </m:e>
                          <m:sub>
                            <m:r>
                              <a:rPr lang="en-US" altLang="zh-CN" i="1" dirty="0">
                                <a:latin typeface="Cambria Math" panose="02040503050406030204" pitchFamily="18" charset="0"/>
                              </a:rPr>
                              <m:t>𝑖</m:t>
                            </m:r>
                            <m:r>
                              <a:rPr lang="en-US" altLang="zh-CN" i="1" dirty="0">
                                <a:latin typeface="Cambria Math" panose="02040503050406030204" pitchFamily="18" charset="0"/>
                              </a:rPr>
                              <m:t>−1</m:t>
                            </m:r>
                          </m:sub>
                        </m:sSub>
                      </m:e>
                    </m:d>
                    <m:r>
                      <a:rPr lang="en-US" altLang="zh-CN" b="0" i="1" dirty="0" smtClean="0">
                        <a:latin typeface="Cambria Math" panose="02040503050406030204" pitchFamily="18" charset="0"/>
                      </a:rPr>
                      <m:t>=1</m:t>
                    </m:r>
                  </m:oMath>
                </a14:m>
                <a:r>
                  <a:rPr lang="zh-CN" altLang="en-US" dirty="0"/>
                  <a:t>，即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m:t>
                    </m:r>
                  </m:oMath>
                </a14:m>
                <a:r>
                  <a:rPr lang="zh-CN" altLang="en-US" dirty="0"/>
                  <a:t>。从而根据势能法得到，每次操作的均摊复杂度为 </a:t>
                </a:r>
                <a:r>
                  <a:rPr lang="en-US" altLang="zh-CN" dirty="0"/>
                  <a:t>O(1)</a:t>
                </a:r>
                <a:r>
                  <a:rPr lang="zh-CN" altLang="en-US" dirty="0"/>
                  <a:t>。</a:t>
                </a:r>
                <a:endParaRPr lang="en-US" altLang="zh-CN" dirty="0"/>
              </a:p>
            </p:txBody>
          </p:sp>
        </mc:Choice>
        <mc:Fallback xmlns="">
          <p:sp>
            <p:nvSpPr>
              <p:cNvPr id="9" name="Content Placeholder 8">
                <a:extLst>
                  <a:ext uri="{FF2B5EF4-FFF2-40B4-BE49-F238E27FC236}">
                    <a16:creationId xmlns:a16="http://schemas.microsoft.com/office/drawing/2014/main" id="{F4440D90-0D27-57F8-FC5B-3114708EBA1C}"/>
                  </a:ext>
                </a:extLst>
              </p:cNvPr>
              <p:cNvSpPr>
                <a:spLocks noGrp="1" noRot="1" noChangeAspect="1" noMove="1" noResize="1" noEditPoints="1" noAdjustHandles="1" noChangeArrowheads="1" noChangeShapeType="1" noTextEdit="1"/>
              </p:cNvSpPr>
              <p:nvPr>
                <p:ph idx="11"/>
              </p:nvPr>
            </p:nvSpPr>
            <p:spPr>
              <a:blipFill>
                <a:blip r:embed="rId3"/>
                <a:stretch>
                  <a:fillRect l="-883" t="-1687" r="-35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195344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zh-CN" altLang="en-US" dirty="0"/>
              <a:t>势能法</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6.5 </a:t>
            </a:r>
            <a:r>
              <a:rPr lang="zh-CN" altLang="en-US" dirty="0"/>
              <a:t>可并堆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noAutofit/>
          </a:bodyPr>
          <a:lstStyle/>
          <a:p>
            <a:r>
              <a:rPr lang="zh-CN" altLang="en-US" dirty="0"/>
              <a:t>对于涉及均摊复杂度的数据结构，使用中需要确认能否接受它的最坏情况。</a:t>
            </a:r>
            <a:endParaRPr lang="en-US" altLang="zh-CN" dirty="0"/>
          </a:p>
          <a:p>
            <a:r>
              <a:rPr lang="zh-CN" altLang="en-US" dirty="0"/>
              <a:t>以一个在线购物业务为例，如果每 </a:t>
            </a:r>
            <a:r>
              <a:rPr lang="en-US" altLang="zh-CN" dirty="0"/>
              <a:t>100 </a:t>
            </a:r>
            <a:r>
              <a:rPr lang="zh-CN" altLang="en-US" dirty="0"/>
              <a:t>个用户的前 </a:t>
            </a:r>
            <a:r>
              <a:rPr lang="en-US" altLang="zh-CN" dirty="0"/>
              <a:t>99 </a:t>
            </a:r>
            <a:r>
              <a:rPr lang="zh-CN" altLang="en-US" dirty="0"/>
              <a:t>个需要 </a:t>
            </a:r>
            <a:r>
              <a:rPr lang="en-US" altLang="zh-CN" dirty="0"/>
              <a:t>1 </a:t>
            </a:r>
            <a:r>
              <a:rPr lang="zh-CN" altLang="en-US" dirty="0"/>
              <a:t>秒的时间处理，第 </a:t>
            </a:r>
            <a:r>
              <a:rPr lang="en-US" altLang="zh-CN" dirty="0"/>
              <a:t>100 </a:t>
            </a:r>
            <a:r>
              <a:rPr lang="zh-CN" altLang="en-US" dirty="0"/>
              <a:t>个需要 </a:t>
            </a:r>
            <a:r>
              <a:rPr lang="en-US" altLang="zh-CN" dirty="0"/>
              <a:t>100 </a:t>
            </a:r>
            <a:r>
              <a:rPr lang="zh-CN" altLang="en-US" dirty="0"/>
              <a:t>秒的时间，我们可以认为处理每个用户的“均摊时间”为 </a:t>
            </a:r>
            <a:r>
              <a:rPr lang="en-US" altLang="zh-CN" dirty="0"/>
              <a:t>1.99 </a:t>
            </a:r>
            <a:r>
              <a:rPr lang="zh-CN" altLang="en-US" dirty="0"/>
              <a:t>秒，但实际上对于这个“倒霉的”第 </a:t>
            </a:r>
            <a:r>
              <a:rPr lang="en-US" altLang="zh-CN" dirty="0"/>
              <a:t>100 </a:t>
            </a:r>
            <a:r>
              <a:rPr lang="zh-CN" altLang="en-US" dirty="0"/>
              <a:t>个用户来说是不可接受的。</a:t>
            </a:r>
            <a:endParaRPr lang="en-US" altLang="zh-CN" dirty="0"/>
          </a:p>
          <a:p>
            <a:r>
              <a:rPr lang="zh-CN" altLang="en-US" dirty="0"/>
              <a:t>因此，在应用均摊复杂度的数据结构编写软件时，尤其需要注意系统中是否有实时性要求。</a:t>
            </a:r>
            <a:endParaRPr lang="en-US" altLang="zh-CN" dirty="0"/>
          </a:p>
        </p:txBody>
      </p:sp>
    </p:spTree>
    <p:extLst>
      <p:ext uri="{BB962C8B-B14F-4D97-AF65-F5344CB8AC3E}">
        <p14:creationId xmlns:p14="http://schemas.microsoft.com/office/powerpoint/2010/main" val="516290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6.6 </a:t>
            </a:r>
            <a:r>
              <a:rPr lang="zh-CN" altLang="en-US" dirty="0"/>
              <a:t>优先级队列应用：哈夫曼树的构建</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dirty="0"/>
              <a:t>6.6 </a:t>
            </a:r>
            <a:r>
              <a:rPr lang="zh-CN" altLang="en-US" dirty="0"/>
              <a:t>优先队列的应用</a:t>
            </a:r>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r>
              <a:rPr lang="zh-CN" altLang="en-US" dirty="0"/>
              <a:t>第</a:t>
            </a:r>
            <a:r>
              <a:rPr lang="en-US" altLang="zh-CN" dirty="0"/>
              <a:t>5.5</a:t>
            </a:r>
            <a:r>
              <a:rPr lang="zh-CN" altLang="en-US" dirty="0"/>
              <a:t>节讲了哈夫曼树。在构建哈夫曼树的过程中，算法</a:t>
            </a:r>
            <a:r>
              <a:rPr lang="en-US" altLang="zh-CN" dirty="0" err="1"/>
              <a:t>CreateHuffmanTree</a:t>
            </a:r>
            <a:r>
              <a:rPr lang="zh-CN" altLang="en-US" dirty="0"/>
              <a:t>会持续地从一个二叉树集合中取出带权路径长度最小和次小的两棵二叉树，并把合并后的树加回到集合里。</a:t>
            </a:r>
            <a:endParaRPr lang="en-US" altLang="zh-CN" dirty="0"/>
          </a:p>
          <a:p>
            <a:r>
              <a:rPr lang="zh-CN" altLang="en-US" dirty="0"/>
              <a:t>这个过程是优先级队列的典型应用，可以将</a:t>
            </a:r>
            <a:r>
              <a:rPr lang="zh-CN" altLang="en-US" dirty="0">
                <a:solidFill>
                  <a:srgbClr val="009999"/>
                </a:solidFill>
              </a:rPr>
              <a:t>二叉树的带权路径长度定为优先级</a:t>
            </a:r>
            <a:r>
              <a:rPr lang="zh-CN" altLang="en-US" dirty="0"/>
              <a:t>（带权路径长度越小优先级越高），分别使用</a:t>
            </a:r>
            <a:r>
              <a:rPr lang="en-US" altLang="zh-CN" dirty="0" err="1"/>
              <a:t>ExtractMin</a:t>
            </a:r>
            <a:r>
              <a:rPr lang="zh-CN" altLang="en-US" dirty="0"/>
              <a:t>和</a:t>
            </a:r>
            <a:r>
              <a:rPr lang="en-US" altLang="zh-CN" dirty="0"/>
              <a:t>Insert</a:t>
            </a:r>
            <a:r>
              <a:rPr lang="zh-CN" altLang="en-US" dirty="0"/>
              <a:t>来完成从集合取出最小、次小以及加回到集合的操作。</a:t>
            </a:r>
          </a:p>
          <a:p>
            <a:r>
              <a:rPr lang="zh-CN" altLang="en-US" dirty="0"/>
              <a:t>为了提高算法的效率，通常使用</a:t>
            </a:r>
            <a:r>
              <a:rPr lang="zh-CN" altLang="en-US" b="1" dirty="0"/>
              <a:t>二叉堆</a:t>
            </a:r>
            <a:r>
              <a:rPr lang="zh-CN" altLang="en-US" dirty="0"/>
              <a:t>作为优先级队列的实现。由于二叉堆的插入和删除元素操作都是</a:t>
            </a:r>
            <a:r>
              <a:rPr lang="en-US" altLang="zh-CN" dirty="0"/>
              <a:t>O(</a:t>
            </a:r>
            <a:r>
              <a:rPr lang="en-US" altLang="zh-CN" dirty="0" err="1"/>
              <a:t>logn</a:t>
            </a:r>
            <a:r>
              <a:rPr lang="en-US" altLang="zh-CN" dirty="0"/>
              <a:t>)</a:t>
            </a:r>
            <a:r>
              <a:rPr lang="zh-CN" altLang="en-US" dirty="0"/>
              <a:t>的时间复杂度，建堆的时间复杂度是</a:t>
            </a:r>
            <a:r>
              <a:rPr lang="en-US" altLang="zh-CN" dirty="0"/>
              <a:t>O(n)</a:t>
            </a:r>
            <a:r>
              <a:rPr lang="zh-CN" altLang="en-US" dirty="0"/>
              <a:t>，整个算法在建堆之后一共要进行</a:t>
            </a:r>
            <a:r>
              <a:rPr lang="en-US" altLang="zh-CN" dirty="0"/>
              <a:t>2n-2</a:t>
            </a:r>
            <a:r>
              <a:rPr lang="zh-CN" altLang="en-US" dirty="0"/>
              <a:t>次删除和</a:t>
            </a:r>
            <a:r>
              <a:rPr lang="en-US" altLang="zh-CN" dirty="0"/>
              <a:t>n-1</a:t>
            </a:r>
            <a:r>
              <a:rPr lang="zh-CN" altLang="en-US" dirty="0"/>
              <a:t>次插入操作，因此总的复杂度为</a:t>
            </a:r>
            <a:r>
              <a:rPr lang="en-US" altLang="zh-CN" dirty="0"/>
              <a:t>O(n log n)</a:t>
            </a:r>
            <a:r>
              <a:rPr lang="zh-CN" altLang="en-US" dirty="0"/>
              <a:t>。</a:t>
            </a:r>
            <a:endParaRPr lang="en-US" altLang="zh-CN" dirty="0"/>
          </a:p>
          <a:p>
            <a:r>
              <a:rPr lang="zh-CN" altLang="en-US" dirty="0"/>
              <a:t>用二叉堆实现的优先级队列能够高效地支持诸如构建哈夫曼树这样的算法。</a:t>
            </a:r>
          </a:p>
        </p:txBody>
      </p:sp>
    </p:spTree>
    <p:extLst>
      <p:ext uri="{BB962C8B-B14F-4D97-AF65-F5344CB8AC3E}">
        <p14:creationId xmlns:p14="http://schemas.microsoft.com/office/powerpoint/2010/main" val="3264719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838200" y="755807"/>
            <a:ext cx="10515600" cy="518958"/>
          </a:xfrm>
        </p:spPr>
        <p:txBody>
          <a:bodyPr>
            <a:normAutofit/>
          </a:bodyPr>
          <a:lstStyle/>
          <a:p>
            <a:r>
              <a:rPr lang="zh-CN" altLang="en-US" dirty="0"/>
              <a:t>基于最小堆创建哈夫曼树 </a:t>
            </a:r>
            <a:r>
              <a:rPr lang="en-US" altLang="zh-CN" dirty="0" err="1"/>
              <a:t>CreateHuffmanTree</a:t>
            </a:r>
            <a:r>
              <a:rPr lang="en-US" altLang="zh-CN" dirty="0"/>
              <a:t>(</a:t>
            </a:r>
            <a:r>
              <a:rPr lang="en-US" altLang="zh-CN" i="1" dirty="0"/>
              <a:t>w</a:t>
            </a:r>
            <a:r>
              <a:rPr lang="zh-CN" altLang="en-US" i="1" dirty="0"/>
              <a:t> </a:t>
            </a:r>
            <a:r>
              <a:rPr lang="en-US" altLang="zh-CN" dirty="0"/>
              <a:t>)</a:t>
            </a:r>
            <a:endParaRPr lang="zh-CN" altLang="en-US" dirty="0"/>
          </a:p>
        </p:txBody>
      </p:sp>
      <p:sp>
        <p:nvSpPr>
          <p:cNvPr id="14" name="副标题 13"/>
          <p:cNvSpPr>
            <a:spLocks noGrp="1"/>
          </p:cNvSpPr>
          <p:nvPr>
            <p:ph type="subTitle" idx="1"/>
          </p:nvPr>
        </p:nvSpPr>
        <p:spPr/>
        <p:txBody>
          <a:bodyPr/>
          <a:lstStyle/>
          <a:p>
            <a:r>
              <a:rPr lang="en-US" altLang="zh-CN" dirty="0"/>
              <a:t>6.6 </a:t>
            </a:r>
            <a:r>
              <a:rPr lang="zh-CN" altLang="en-US" dirty="0"/>
              <a:t> 优先队列的应用</a:t>
            </a:r>
          </a:p>
        </p:txBody>
      </p:sp>
      <p:sp>
        <p:nvSpPr>
          <p:cNvPr id="15" name="文本占位符 14"/>
          <p:cNvSpPr>
            <a:spLocks noGrp="1"/>
          </p:cNvSpPr>
          <p:nvPr>
            <p:ph type="body" idx="10"/>
          </p:nvPr>
        </p:nvSpPr>
        <p:spPr/>
        <p:txBody>
          <a:bodyPr/>
          <a:lstStyle/>
          <a:p>
            <a:endParaRPr lang="zh-CN" altLang="en-US" dirty="0"/>
          </a:p>
        </p:txBody>
      </p:sp>
      <p:sp>
        <p:nvSpPr>
          <p:cNvPr id="10" name="文本框 9"/>
          <p:cNvSpPr txBox="1"/>
          <p:nvPr/>
        </p:nvSpPr>
        <p:spPr>
          <a:xfrm>
            <a:off x="2032000" y="1349930"/>
            <a:ext cx="7975600" cy="4616648"/>
          </a:xfrm>
          <a:prstGeom prst="rect">
            <a:avLst/>
          </a:prstGeom>
          <a:noFill/>
          <a:ln>
            <a:solidFill>
              <a:schemeClr val="accent2">
                <a:lumMod val="40000"/>
                <a:lumOff val="60000"/>
              </a:schemeClr>
            </a:solidFill>
          </a:ln>
        </p:spPr>
        <p:txBody>
          <a:bodyPr wrap="square">
            <a:spAutoFit/>
          </a:bodyPr>
          <a:lstStyle/>
          <a:p>
            <a:pPr>
              <a:spcBef>
                <a:spcPts val="100"/>
              </a:spcBef>
              <a:spcAft>
                <a:spcPts val="300"/>
              </a:spcAft>
            </a:pPr>
            <a:r>
              <a:rPr lang="zh-CN" altLang="en-US" dirty="0">
                <a:solidFill>
                  <a:schemeClr val="bg1"/>
                </a:solidFill>
                <a:latin typeface="Times New Roman" panose="02020603050405020304" pitchFamily="18" charset="0"/>
                <a:cs typeface="Times New Roman" panose="02020603050405020304" pitchFamily="18" charset="0"/>
              </a:rPr>
              <a:t> </a:t>
            </a:r>
            <a:endParaRPr lang="en-US" altLang="zh-CN"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endParaRPr lang="en-US" altLang="zh-CN" i="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endParaRPr lang="en-US" altLang="zh-CN" i="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zh-CN" altLang="en-US" i="1" dirty="0">
                <a:solidFill>
                  <a:schemeClr val="bg1"/>
                </a:solidFill>
                <a:latin typeface="Times New Roman" panose="02020603050405020304" pitchFamily="18" charset="0"/>
                <a:cs typeface="Times New Roman" panose="02020603050405020304" pitchFamily="18" charset="0"/>
              </a:rPr>
              <a:t> </a:t>
            </a:r>
            <a:r>
              <a:rPr lang="en-US" altLang="zh-CN" dirty="0" err="1">
                <a:solidFill>
                  <a:schemeClr val="bg1"/>
                </a:solidFill>
                <a:latin typeface="Times New Roman" panose="02020603050405020304" pitchFamily="18" charset="0"/>
                <a:cs typeface="Times New Roman" panose="02020603050405020304" pitchFamily="18" charset="0"/>
              </a:rPr>
              <a:t>InitMinHeap</a:t>
            </a:r>
            <a:r>
              <a:rPr lang="en-US" altLang="zh-CN" i="1" dirty="0">
                <a:solidFill>
                  <a:schemeClr val="bg1"/>
                </a:solidFill>
                <a:latin typeface="Times New Roman" panose="02020603050405020304" pitchFamily="18" charset="0"/>
                <a:cs typeface="Times New Roman" panose="02020603050405020304" pitchFamily="18" charset="0"/>
              </a:rPr>
              <a:t>(</a:t>
            </a:r>
            <a:r>
              <a:rPr lang="en-GB" altLang="zh-CN" sz="2000" i="1" dirty="0" err="1">
                <a:solidFill>
                  <a:schemeClr val="bg1"/>
                </a:solidFill>
                <a:latin typeface="Times New Roman" panose="02020603050405020304" pitchFamily="18" charset="0"/>
                <a:cs typeface="Times New Roman" panose="02020603050405020304" pitchFamily="18" charset="0"/>
              </a:rPr>
              <a:t>tree_heap</a:t>
            </a:r>
            <a:r>
              <a:rPr lang="en-GB" altLang="zh-CN" sz="2000" i="1"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最小堆的初始化 </a:t>
            </a:r>
            <a:endParaRPr lang="en-US" altLang="zh-CN" sz="2000" b="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n</a:t>
            </a:r>
            <a:r>
              <a:rPr lang="en-GB" altLang="zh-CN" sz="2000" dirty="0">
                <a:solidFill>
                  <a:schemeClr val="bg1"/>
                </a:solidFill>
                <a:latin typeface="Times New Roman" panose="02020603050405020304" pitchFamily="18" charset="0"/>
                <a:cs typeface="Times New Roman" panose="02020603050405020304" pitchFamily="18" charset="0"/>
              </a:rPr>
              <a:t> ← Length(</a:t>
            </a:r>
            <a:r>
              <a:rPr lang="en-GB" altLang="zh-CN" sz="2000" i="1" dirty="0">
                <a:solidFill>
                  <a:schemeClr val="bg1"/>
                </a:solidFill>
                <a:latin typeface="Times New Roman" panose="02020603050405020304" pitchFamily="18" charset="0"/>
                <a:cs typeface="Times New Roman" panose="02020603050405020304" pitchFamily="18" charset="0"/>
              </a:rPr>
              <a:t>w</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n</a:t>
            </a:r>
            <a:r>
              <a:rPr lang="zh-CN" altLang="en-US" sz="2000" dirty="0">
                <a:solidFill>
                  <a:schemeClr val="bg1"/>
                </a:solidFill>
                <a:latin typeface="Times New Roman" panose="02020603050405020304" pitchFamily="18" charset="0"/>
                <a:cs typeface="Times New Roman" panose="02020603050405020304" pitchFamily="18" charset="0"/>
              </a:rPr>
              <a:t>个权重 </a:t>
            </a:r>
            <a:endParaRPr lang="en-GB" altLang="zh-CN" sz="2000" dirty="0">
              <a:solidFill>
                <a:schemeClr val="bg1"/>
              </a:solidFill>
              <a:latin typeface="Times New Roman" panose="02020603050405020304" pitchFamily="18" charset="0"/>
              <a:cs typeface="Times New Roman" panose="02020603050405020304" pitchFamily="18" charset="0"/>
            </a:endParaRPr>
          </a:p>
          <a:p>
            <a:pPr lvl="0">
              <a:spcBef>
                <a:spcPts val="100"/>
              </a:spcBef>
              <a:spcAft>
                <a:spcPts val="300"/>
              </a:spcAft>
            </a:pP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for</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err="1">
                <a:solidFill>
                  <a:schemeClr val="bg1"/>
                </a:solidFill>
                <a:latin typeface="Times New Roman" panose="02020603050405020304" pitchFamily="18" charset="0"/>
                <a:cs typeface="Times New Roman" panose="02020603050405020304" pitchFamily="18" charset="0"/>
              </a:rPr>
              <a:t>i</a:t>
            </a:r>
            <a:r>
              <a:rPr lang="en-GB" altLang="zh-CN" sz="2000" dirty="0">
                <a:solidFill>
                  <a:schemeClr val="bg1"/>
                </a:solidFill>
                <a:latin typeface="Times New Roman" panose="02020603050405020304" pitchFamily="18" charset="0"/>
                <a:cs typeface="Times New Roman" panose="02020603050405020304" pitchFamily="18" charset="0"/>
              </a:rPr>
              <a:t> ← 1 </a:t>
            </a:r>
            <a:r>
              <a:rPr lang="en-GB" altLang="zh-CN" sz="2000" b="1" dirty="0">
                <a:solidFill>
                  <a:schemeClr val="bg1"/>
                </a:solidFill>
                <a:latin typeface="Times New Roman" panose="02020603050405020304" pitchFamily="18" charset="0"/>
                <a:cs typeface="Times New Roman" panose="02020603050405020304" pitchFamily="18" charset="0"/>
              </a:rPr>
              <a:t>to</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n</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do</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初始化</a:t>
            </a:r>
            <a:r>
              <a:rPr lang="en-GB" altLang="zh-CN" sz="2000" i="1" dirty="0">
                <a:solidFill>
                  <a:schemeClr val="bg1"/>
                </a:solidFill>
                <a:latin typeface="Times New Roman" panose="02020603050405020304" pitchFamily="18" charset="0"/>
                <a:cs typeface="Times New Roman" panose="02020603050405020304" pitchFamily="18" charset="0"/>
              </a:rPr>
              <a:t>n</a:t>
            </a:r>
            <a:r>
              <a:rPr lang="zh-CN" altLang="en-US" sz="2000" dirty="0">
                <a:solidFill>
                  <a:schemeClr val="bg1"/>
                </a:solidFill>
                <a:latin typeface="Times New Roman" panose="02020603050405020304" pitchFamily="18" charset="0"/>
                <a:cs typeface="Times New Roman" panose="02020603050405020304" pitchFamily="18" charset="0"/>
              </a:rPr>
              <a:t>个二叉树</a:t>
            </a:r>
          </a:p>
          <a:p>
            <a:pPr lvl="0">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en-GB" altLang="zh-CN" sz="2000" dirty="0">
                <a:solidFill>
                  <a:schemeClr val="bg1"/>
                </a:solidFill>
                <a:latin typeface="Times New Roman" panose="02020603050405020304" pitchFamily="18" charset="0"/>
                <a:cs typeface="Times New Roman" panose="02020603050405020304" pitchFamily="18" charset="0"/>
              </a:rPr>
              <a:t> ← </a:t>
            </a:r>
            <a:r>
              <a:rPr lang="en-GB" altLang="zh-CN" sz="2000" b="1" dirty="0">
                <a:solidFill>
                  <a:schemeClr val="bg1"/>
                </a:solidFill>
                <a:latin typeface="Times New Roman" panose="02020603050405020304" pitchFamily="18" charset="0"/>
                <a:cs typeface="Times New Roman" panose="02020603050405020304" pitchFamily="18" charset="0"/>
              </a:rPr>
              <a:t>new</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dirty="0" err="1">
                <a:solidFill>
                  <a:schemeClr val="bg1"/>
                </a:solidFill>
                <a:latin typeface="Times New Roman" panose="02020603050405020304" pitchFamily="18" charset="0"/>
                <a:cs typeface="Times New Roman" panose="02020603050405020304" pitchFamily="18" charset="0"/>
              </a:rPr>
              <a:t>BinaryTreeNode</a:t>
            </a:r>
            <a:r>
              <a:rPr lang="en-GB" altLang="zh-CN" sz="2000" dirty="0">
                <a:solidFill>
                  <a:schemeClr val="bg1"/>
                </a:solidFill>
                <a:latin typeface="Times New Roman" panose="02020603050405020304" pitchFamily="18" charset="0"/>
                <a:cs typeface="Times New Roman" panose="02020603050405020304" pitchFamily="18" charset="0"/>
              </a:rPr>
              <a:t>( ) //</a:t>
            </a:r>
            <a:r>
              <a:rPr lang="zh-CN" altLang="en-US" sz="2000" dirty="0">
                <a:solidFill>
                  <a:schemeClr val="bg1"/>
                </a:solidFill>
                <a:latin typeface="Times New Roman" panose="02020603050405020304" pitchFamily="18" charset="0"/>
                <a:cs typeface="Times New Roman" panose="02020603050405020304" pitchFamily="18" charset="0"/>
              </a:rPr>
              <a:t>创建叶结点</a:t>
            </a:r>
          </a:p>
          <a:p>
            <a:pPr lvl="0">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err="1">
                <a:solidFill>
                  <a:schemeClr val="bg1"/>
                </a:solidFill>
                <a:latin typeface="Times New Roman" panose="02020603050405020304" pitchFamily="18" charset="0"/>
                <a:cs typeface="Times New Roman" panose="02020603050405020304" pitchFamily="18" charset="0"/>
              </a:rPr>
              <a:t>tree.left</a:t>
            </a:r>
            <a:r>
              <a:rPr lang="en-GB" altLang="zh-CN" sz="2000" dirty="0">
                <a:solidFill>
                  <a:schemeClr val="bg1"/>
                </a:solidFill>
                <a:latin typeface="Times New Roman" panose="02020603050405020304" pitchFamily="18" charset="0"/>
                <a:cs typeface="Times New Roman" panose="02020603050405020304" pitchFamily="18" charset="0"/>
              </a:rPr>
              <a:t>  ← NIL</a:t>
            </a:r>
          </a:p>
          <a:p>
            <a:pPr lvl="0">
              <a:spcBef>
                <a:spcPts val="100"/>
              </a:spcBef>
              <a:spcAft>
                <a:spcPts val="300"/>
              </a:spcAft>
            </a:pPr>
            <a:r>
              <a:rPr lang="zh-CN" altLang="en-US" sz="2000" i="1"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  </a:t>
            </a:r>
            <a:r>
              <a:rPr lang="en-GB" altLang="zh-CN" sz="2000" i="1" dirty="0" err="1">
                <a:solidFill>
                  <a:schemeClr val="bg1"/>
                </a:solidFill>
                <a:latin typeface="Times New Roman" panose="02020603050405020304" pitchFamily="18" charset="0"/>
                <a:cs typeface="Times New Roman" panose="02020603050405020304" pitchFamily="18" charset="0"/>
              </a:rPr>
              <a:t>tree.right</a:t>
            </a:r>
            <a:r>
              <a:rPr lang="en-GB" altLang="zh-CN" sz="2000" i="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NIL</a:t>
            </a:r>
          </a:p>
          <a:p>
            <a:pPr lvl="0">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err="1">
                <a:solidFill>
                  <a:schemeClr val="bg1"/>
                </a:solidFill>
                <a:latin typeface="Times New Roman" panose="02020603050405020304" pitchFamily="18" charset="0"/>
                <a:cs typeface="Times New Roman" panose="02020603050405020304" pitchFamily="18" charset="0"/>
              </a:rPr>
              <a:t>tree.weight</a:t>
            </a:r>
            <a:r>
              <a:rPr lang="en-GB" altLang="zh-CN" sz="2000" i="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Extract(</a:t>
            </a:r>
            <a:r>
              <a:rPr lang="en-GB" altLang="zh-CN" sz="2000" i="1" dirty="0">
                <a:solidFill>
                  <a:schemeClr val="bg1"/>
                </a:solidFill>
                <a:latin typeface="Times New Roman" panose="02020603050405020304" pitchFamily="18" charset="0"/>
                <a:cs typeface="Times New Roman" panose="02020603050405020304" pitchFamily="18" charset="0"/>
              </a:rPr>
              <a:t>w</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从数据集</a:t>
            </a:r>
            <a:r>
              <a:rPr lang="en-GB" altLang="zh-CN" sz="2000" i="1" dirty="0">
                <a:solidFill>
                  <a:schemeClr val="bg1"/>
                </a:solidFill>
                <a:latin typeface="Times New Roman" panose="02020603050405020304" pitchFamily="18" charset="0"/>
                <a:cs typeface="Times New Roman" panose="02020603050405020304" pitchFamily="18" charset="0"/>
              </a:rPr>
              <a:t>w</a:t>
            </a:r>
            <a:r>
              <a:rPr lang="zh-CN" altLang="en-US" sz="2000" dirty="0">
                <a:solidFill>
                  <a:schemeClr val="bg1"/>
                </a:solidFill>
                <a:latin typeface="Times New Roman" panose="02020603050405020304" pitchFamily="18" charset="0"/>
                <a:cs typeface="Times New Roman" panose="02020603050405020304" pitchFamily="18" charset="0"/>
              </a:rPr>
              <a:t>中取出一个值，作为结点权重</a:t>
            </a:r>
          </a:p>
          <a:p>
            <a:pPr lvl="0">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Insert(</a:t>
            </a:r>
            <a:r>
              <a:rPr lang="en-GB" altLang="zh-CN" sz="2000" i="1" dirty="0">
                <a:solidFill>
                  <a:schemeClr val="bg1"/>
                </a:solidFill>
                <a:latin typeface="Times New Roman" panose="02020603050405020304" pitchFamily="18" charset="0"/>
                <a:cs typeface="Times New Roman" panose="02020603050405020304" pitchFamily="18" charset="0"/>
              </a:rPr>
              <a:t>tree_</a:t>
            </a:r>
            <a:r>
              <a:rPr lang="en-US" altLang="zh-CN" sz="2000" i="1">
                <a:solidFill>
                  <a:schemeClr val="bg1"/>
                </a:solidFill>
                <a:latin typeface="Times New Roman" panose="02020603050405020304" pitchFamily="18" charset="0"/>
                <a:cs typeface="Times New Roman" panose="02020603050405020304" pitchFamily="18" charset="0"/>
              </a:rPr>
              <a:t>heap</a:t>
            </a:r>
            <a:r>
              <a:rPr lang="en-GB" altLang="zh-CN" sz="200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将单结点二叉树放入最小堆</a:t>
            </a:r>
            <a:endParaRPr lang="en-GB" altLang="zh-CN" sz="2000" dirty="0">
              <a:solidFill>
                <a:schemeClr val="bg1"/>
              </a:solidFill>
              <a:latin typeface="Times New Roman" panose="02020603050405020304" pitchFamily="18" charset="0"/>
              <a:cs typeface="Times New Roman" panose="02020603050405020304" pitchFamily="18" charset="0"/>
            </a:endParaRPr>
          </a:p>
          <a:p>
            <a:pPr lvl="0">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end  </a:t>
            </a:r>
          </a:p>
          <a:p>
            <a:pPr lvl="0">
              <a:spcBef>
                <a:spcPts val="100"/>
              </a:spcBef>
              <a:spcAft>
                <a:spcPts val="300"/>
              </a:spcAft>
            </a:pPr>
            <a:r>
              <a:rPr lang="zh-CN" altLang="en-US" sz="2000" b="1"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合并二叉树</a:t>
            </a:r>
            <a:endParaRPr lang="en-GB" altLang="zh-CN" sz="2000" dirty="0">
              <a:solidFill>
                <a:schemeClr val="bg1"/>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2032000" y="1349930"/>
            <a:ext cx="8077200" cy="461665"/>
          </a:xfrm>
          <a:prstGeom prst="rect">
            <a:avLst/>
          </a:prstGeom>
          <a:noFill/>
        </p:spPr>
        <p:txBody>
          <a:bodyPr wrap="square">
            <a:spAutoFit/>
          </a:bodyPr>
          <a:lstStyle/>
          <a:p>
            <a:r>
              <a:rPr lang="zh-CN" altLang="en-US" sz="2000" b="1" dirty="0">
                <a:solidFill>
                  <a:schemeClr val="bg1"/>
                </a:solidFill>
              </a:rPr>
              <a:t>输入</a:t>
            </a:r>
            <a:r>
              <a:rPr lang="zh-CN" altLang="en-US" sz="2000" dirty="0">
                <a:solidFill>
                  <a:schemeClr val="bg1"/>
                </a:solidFill>
              </a:rPr>
              <a:t>：</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权重值的数据集</a:t>
            </a:r>
            <a:r>
              <a:rPr lang="en-US" altLang="zh-CN" sz="2000" i="1" dirty="0">
                <a:solidFill>
                  <a:schemeClr val="bg1"/>
                </a:solidFill>
                <a:effectLst/>
                <a:latin typeface="Times New Roman" panose="02020603050405020304" pitchFamily="18" charset="0"/>
                <a:ea typeface="宋体" panose="02010600030101010101" pitchFamily="2" charset="-122"/>
              </a:rPr>
              <a:t>w</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solidFill>
                  <a:schemeClr val="bg1"/>
                </a:solidFill>
                <a:effectLst/>
                <a:latin typeface="Times New Roman" panose="02020603050405020304" pitchFamily="18" charset="0"/>
                <a:ea typeface="宋体" panose="02010600030101010101" pitchFamily="2" charset="-122"/>
              </a:rPr>
              <a:t>|</a:t>
            </a:r>
            <a:r>
              <a:rPr lang="en-US" altLang="zh-CN" sz="2000" i="1" dirty="0">
                <a:solidFill>
                  <a:schemeClr val="bg1"/>
                </a:solidFill>
                <a:effectLst/>
                <a:latin typeface="Times New Roman" panose="02020603050405020304" pitchFamily="18" charset="0"/>
                <a:ea typeface="宋体" panose="02010600030101010101" pitchFamily="2" charset="-122"/>
              </a:rPr>
              <a:t>w</a:t>
            </a:r>
            <a:r>
              <a:rPr lang="en-US" altLang="zh-CN" sz="2000" dirty="0">
                <a:solidFill>
                  <a:schemeClr val="bg1"/>
                </a:solidFill>
                <a:effectLst/>
                <a:latin typeface="Times New Roman" panose="02020603050405020304" pitchFamily="18" charset="0"/>
                <a:ea typeface="宋体" panose="02010600030101010101" pitchFamily="2" charset="-122"/>
              </a:rPr>
              <a:t>| ≥ 2</a:t>
            </a:r>
            <a:r>
              <a:rPr lang="zh-CN" altLang="zh-CN" sz="2400" dirty="0">
                <a:solidFill>
                  <a:schemeClr val="bg1"/>
                </a:solidFill>
                <a:effectLst/>
              </a:rPr>
              <a:t> </a:t>
            </a:r>
            <a:endParaRPr lang="en-GB" altLang="zh-CN" sz="2000" dirty="0">
              <a:solidFill>
                <a:schemeClr val="bg1"/>
              </a:solidFill>
            </a:endParaRPr>
          </a:p>
        </p:txBody>
      </p:sp>
      <p:sp>
        <p:nvSpPr>
          <p:cNvPr id="7" name="文本框 6"/>
          <p:cNvSpPr txBox="1"/>
          <p:nvPr/>
        </p:nvSpPr>
        <p:spPr>
          <a:xfrm>
            <a:off x="2032000" y="1734780"/>
            <a:ext cx="6096000" cy="400110"/>
          </a:xfrm>
          <a:prstGeom prst="rect">
            <a:avLst/>
          </a:prstGeom>
          <a:noFill/>
        </p:spPr>
        <p:txBody>
          <a:bodyPr wrap="square">
            <a:spAutoFit/>
          </a:bodyPr>
          <a:lstStyle/>
          <a:p>
            <a:pPr>
              <a:spcBef>
                <a:spcPts val="300"/>
              </a:spcBef>
              <a:spcAft>
                <a:spcPts val="300"/>
              </a:spcAft>
            </a:pPr>
            <a:r>
              <a:rPr lang="zh-CN" altLang="en-US" sz="2000" b="1" dirty="0">
                <a:solidFill>
                  <a:schemeClr val="bg1"/>
                </a:solidFill>
              </a:rPr>
              <a:t>输出</a:t>
            </a:r>
            <a:r>
              <a:rPr lang="zh-CN" altLang="en-US" sz="2000" dirty="0">
                <a:solidFill>
                  <a:schemeClr val="bg1"/>
                </a:solidFill>
              </a:rPr>
              <a:t>：哈夫曼树</a:t>
            </a:r>
          </a:p>
        </p:txBody>
      </p:sp>
      <p:cxnSp>
        <p:nvCxnSpPr>
          <p:cNvPr id="9" name="直线连接符 8"/>
          <p:cNvCxnSpPr/>
          <p:nvPr/>
        </p:nvCxnSpPr>
        <p:spPr>
          <a:xfrm>
            <a:off x="2032000" y="2152600"/>
            <a:ext cx="7975600" cy="0"/>
          </a:xfrm>
          <a:prstGeom prst="line">
            <a:avLst/>
          </a:prstGeom>
          <a:ln w="12700">
            <a:solidFill>
              <a:schemeClr val="accent4"/>
            </a:solidFill>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838200" y="755807"/>
            <a:ext cx="10515600" cy="518958"/>
          </a:xfrm>
        </p:spPr>
        <p:txBody>
          <a:bodyPr>
            <a:normAutofit/>
          </a:bodyPr>
          <a:lstStyle/>
          <a:p>
            <a:r>
              <a:rPr lang="zh-CN" altLang="en-US" dirty="0"/>
              <a:t>创建哈夫曼树 </a:t>
            </a:r>
            <a:r>
              <a:rPr lang="en-US" altLang="zh-CN" dirty="0" err="1"/>
              <a:t>CreateHuffmanTree</a:t>
            </a:r>
            <a:r>
              <a:rPr lang="en-US" altLang="zh-CN" dirty="0"/>
              <a:t>(</a:t>
            </a:r>
            <a:r>
              <a:rPr lang="en-US" altLang="zh-CN" i="1" dirty="0"/>
              <a:t>w</a:t>
            </a:r>
            <a:r>
              <a:rPr lang="zh-CN" altLang="en-US" i="1" dirty="0"/>
              <a:t> </a:t>
            </a:r>
            <a:r>
              <a:rPr lang="en-US" altLang="zh-CN" dirty="0"/>
              <a:t>)</a:t>
            </a:r>
            <a:endParaRPr lang="zh-CN" altLang="en-US" dirty="0"/>
          </a:p>
        </p:txBody>
      </p:sp>
      <p:sp>
        <p:nvSpPr>
          <p:cNvPr id="14" name="副标题 13"/>
          <p:cNvSpPr>
            <a:spLocks noGrp="1"/>
          </p:cNvSpPr>
          <p:nvPr>
            <p:ph type="subTitle" idx="1"/>
          </p:nvPr>
        </p:nvSpPr>
        <p:spPr/>
        <p:txBody>
          <a:bodyPr/>
          <a:lstStyle/>
          <a:p>
            <a:r>
              <a:rPr lang="en-US" altLang="zh-CN" dirty="0"/>
              <a:t>6.6</a:t>
            </a:r>
            <a:r>
              <a:rPr lang="zh-CN" altLang="en-US" dirty="0"/>
              <a:t> 优先队列的应用</a:t>
            </a:r>
          </a:p>
        </p:txBody>
      </p:sp>
      <p:sp>
        <p:nvSpPr>
          <p:cNvPr id="15" name="文本占位符 14"/>
          <p:cNvSpPr>
            <a:spLocks noGrp="1"/>
          </p:cNvSpPr>
          <p:nvPr>
            <p:ph type="body" idx="10"/>
          </p:nvPr>
        </p:nvSpPr>
        <p:spPr/>
        <p:txBody>
          <a:bodyPr/>
          <a:lstStyle/>
          <a:p>
            <a:endParaRPr lang="zh-CN" altLang="en-US" dirty="0"/>
          </a:p>
        </p:txBody>
      </p:sp>
      <p:sp>
        <p:nvSpPr>
          <p:cNvPr id="10" name="文本框 9"/>
          <p:cNvSpPr txBox="1"/>
          <p:nvPr/>
        </p:nvSpPr>
        <p:spPr>
          <a:xfrm>
            <a:off x="2031999" y="1349930"/>
            <a:ext cx="8448432" cy="3990836"/>
          </a:xfrm>
          <a:prstGeom prst="rect">
            <a:avLst/>
          </a:prstGeom>
          <a:noFill/>
          <a:ln>
            <a:solidFill>
              <a:schemeClr val="accent2">
                <a:lumMod val="40000"/>
                <a:lumOff val="60000"/>
              </a:schemeClr>
            </a:solidFill>
          </a:ln>
        </p:spPr>
        <p:txBody>
          <a:bodyPr wrap="square">
            <a:spAutoFit/>
          </a:bodyPr>
          <a:lstStyle/>
          <a:p>
            <a:pPr>
              <a:spcBef>
                <a:spcPts val="100"/>
              </a:spcBef>
              <a:spcAft>
                <a:spcPts val="300"/>
              </a:spcAft>
            </a:pPr>
            <a:r>
              <a:rPr lang="zh-CN" altLang="en-US"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p>
          <a:p>
            <a:pPr>
              <a:spcBef>
                <a:spcPts val="100"/>
              </a:spcBef>
              <a:spcAft>
                <a:spcPts val="300"/>
              </a:spcAft>
            </a:pPr>
            <a:r>
              <a:rPr lang="zh-CN" altLang="en-US" sz="2000" b="1"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for</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err="1">
                <a:solidFill>
                  <a:schemeClr val="bg1"/>
                </a:solidFill>
                <a:latin typeface="Times New Roman" panose="02020603050405020304" pitchFamily="18" charset="0"/>
                <a:cs typeface="Times New Roman" panose="02020603050405020304" pitchFamily="18" charset="0"/>
              </a:rPr>
              <a:t>i</a:t>
            </a:r>
            <a:r>
              <a:rPr lang="en-GB" altLang="zh-CN" sz="2000" dirty="0">
                <a:solidFill>
                  <a:schemeClr val="bg1"/>
                </a:solidFill>
                <a:latin typeface="Times New Roman" panose="02020603050405020304" pitchFamily="18" charset="0"/>
                <a:cs typeface="Times New Roman" panose="02020603050405020304" pitchFamily="18" charset="0"/>
              </a:rPr>
              <a:t> ← 1 </a:t>
            </a:r>
            <a:r>
              <a:rPr lang="en-GB" altLang="zh-CN" sz="2000" b="1" dirty="0">
                <a:solidFill>
                  <a:schemeClr val="bg1"/>
                </a:solidFill>
                <a:latin typeface="Times New Roman" panose="02020603050405020304" pitchFamily="18" charset="0"/>
                <a:cs typeface="Times New Roman" panose="02020603050405020304" pitchFamily="18" charset="0"/>
              </a:rPr>
              <a:t>to</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n</a:t>
            </a:r>
            <a:r>
              <a:rPr lang="en-GB" altLang="zh-CN" sz="2000" dirty="0">
                <a:solidFill>
                  <a:schemeClr val="bg1"/>
                </a:solidFill>
                <a:latin typeface="Times New Roman" panose="02020603050405020304" pitchFamily="18" charset="0"/>
                <a:cs typeface="Times New Roman" panose="02020603050405020304" pitchFamily="18" charset="0"/>
              </a:rPr>
              <a:t>-1 </a:t>
            </a:r>
            <a:r>
              <a:rPr lang="en-GB" altLang="zh-CN" sz="2000" b="1" dirty="0">
                <a:solidFill>
                  <a:schemeClr val="bg1"/>
                </a:solidFill>
                <a:latin typeface="Times New Roman" panose="02020603050405020304" pitchFamily="18" charset="0"/>
                <a:cs typeface="Times New Roman" panose="02020603050405020304" pitchFamily="18" charset="0"/>
              </a:rPr>
              <a:t>do</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合并二叉树，共</a:t>
            </a:r>
            <a:r>
              <a:rPr lang="en-GB" altLang="zh-CN" sz="2000" i="1" dirty="0">
                <a:solidFill>
                  <a:schemeClr val="bg1"/>
                </a:solidFill>
                <a:latin typeface="Times New Roman" panose="02020603050405020304" pitchFamily="18" charset="0"/>
                <a:cs typeface="Times New Roman" panose="02020603050405020304" pitchFamily="18" charset="0"/>
              </a:rPr>
              <a:t>n</a:t>
            </a:r>
            <a:r>
              <a:rPr lang="en-GB" altLang="zh-CN" sz="2000" dirty="0">
                <a:solidFill>
                  <a:schemeClr val="bg1"/>
                </a:solidFill>
                <a:latin typeface="Times New Roman" panose="02020603050405020304" pitchFamily="18" charset="0"/>
                <a:cs typeface="Times New Roman" panose="02020603050405020304" pitchFamily="18" charset="0"/>
              </a:rPr>
              <a:t>-1</a:t>
            </a:r>
            <a:r>
              <a:rPr lang="zh-CN" altLang="en-US" sz="2000" dirty="0">
                <a:solidFill>
                  <a:schemeClr val="bg1"/>
                </a:solidFill>
                <a:latin typeface="Times New Roman" panose="02020603050405020304" pitchFamily="18" charset="0"/>
                <a:cs typeface="Times New Roman" panose="02020603050405020304" pitchFamily="18" charset="0"/>
              </a:rPr>
              <a:t>次</a:t>
            </a:r>
          </a:p>
          <a:p>
            <a:pPr>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en-GB" altLang="zh-CN" sz="2000" dirty="0">
                <a:solidFill>
                  <a:schemeClr val="bg1"/>
                </a:solidFill>
                <a:latin typeface="Times New Roman" panose="02020603050405020304" pitchFamily="18" charset="0"/>
                <a:cs typeface="Times New Roman" panose="02020603050405020304" pitchFamily="18" charset="0"/>
              </a:rPr>
              <a:t> ← </a:t>
            </a:r>
            <a:r>
              <a:rPr lang="en-GB" altLang="zh-CN" sz="2000" b="1" dirty="0">
                <a:solidFill>
                  <a:schemeClr val="bg1"/>
                </a:solidFill>
                <a:latin typeface="Times New Roman" panose="02020603050405020304" pitchFamily="18" charset="0"/>
                <a:cs typeface="Times New Roman" panose="02020603050405020304" pitchFamily="18" charset="0"/>
              </a:rPr>
              <a:t>new</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dirty="0" err="1">
                <a:solidFill>
                  <a:schemeClr val="bg1"/>
                </a:solidFill>
                <a:latin typeface="Times New Roman" panose="02020603050405020304" pitchFamily="18" charset="0"/>
                <a:cs typeface="Times New Roman" panose="02020603050405020304" pitchFamily="18" charset="0"/>
              </a:rPr>
              <a:t>BinaryTreeNode</a:t>
            </a:r>
            <a:r>
              <a:rPr lang="en-GB" altLang="zh-CN" sz="2000" dirty="0">
                <a:solidFill>
                  <a:schemeClr val="bg1"/>
                </a:solidFill>
                <a:latin typeface="Times New Roman" panose="02020603050405020304" pitchFamily="18" charset="0"/>
                <a:cs typeface="Times New Roman" panose="02020603050405020304" pitchFamily="18" charset="0"/>
              </a:rPr>
              <a:t>( )       //</a:t>
            </a:r>
            <a:r>
              <a:rPr lang="zh-CN" altLang="en-US" sz="2000" dirty="0">
                <a:solidFill>
                  <a:schemeClr val="bg1"/>
                </a:solidFill>
                <a:latin typeface="Times New Roman" panose="02020603050405020304" pitchFamily="18" charset="0"/>
                <a:cs typeface="Times New Roman" panose="02020603050405020304" pitchFamily="18" charset="0"/>
              </a:rPr>
              <a:t>新建树根结点</a:t>
            </a:r>
          </a:p>
          <a:p>
            <a:pPr>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err="1">
                <a:solidFill>
                  <a:schemeClr val="bg1"/>
                </a:solidFill>
                <a:latin typeface="Times New Roman" panose="02020603050405020304" pitchFamily="18" charset="0"/>
                <a:cs typeface="Times New Roman" panose="02020603050405020304" pitchFamily="18" charset="0"/>
              </a:rPr>
              <a:t>tree.left</a:t>
            </a:r>
            <a:r>
              <a:rPr lang="en-GB" altLang="zh-CN" sz="2000" i="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dirty="0" err="1">
                <a:solidFill>
                  <a:schemeClr val="bg1"/>
                </a:solidFill>
                <a:latin typeface="Times New Roman" panose="02020603050405020304" pitchFamily="18" charset="0"/>
                <a:cs typeface="Times New Roman" panose="02020603050405020304" pitchFamily="18" charset="0"/>
              </a:rPr>
              <a:t>ExtractMin</a:t>
            </a:r>
            <a:r>
              <a:rPr lang="en-GB" altLang="zh-CN" sz="2000" dirty="0">
                <a:solidFill>
                  <a:schemeClr val="bg1"/>
                </a:solidFill>
                <a:latin typeface="Times New Roman" panose="02020603050405020304" pitchFamily="18" charset="0"/>
                <a:cs typeface="Times New Roman" panose="02020603050405020304" pitchFamily="18" charset="0"/>
              </a:rPr>
              <a:t>(</a:t>
            </a:r>
            <a:r>
              <a:rPr lang="en-GB" altLang="zh-CN" sz="2000" i="1" dirty="0">
                <a:solidFill>
                  <a:schemeClr val="bg1"/>
                </a:solidFill>
                <a:latin typeface="Times New Roman" panose="02020603050405020304" pitchFamily="18" charset="0"/>
                <a:cs typeface="Times New Roman" panose="02020603050405020304" pitchFamily="18" charset="0"/>
              </a:rPr>
              <a:t>tree_</a:t>
            </a:r>
            <a:r>
              <a:rPr lang="en-US" altLang="zh-CN" sz="2000" i="1" dirty="0">
                <a:solidFill>
                  <a:schemeClr val="bg1"/>
                </a:solidFill>
                <a:latin typeface="Times New Roman" panose="02020603050405020304" pitchFamily="18" charset="0"/>
                <a:cs typeface="Times New Roman" panose="02020603050405020304" pitchFamily="18" charset="0"/>
              </a:rPr>
              <a:t>heap</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取出根权重最小树作为左子树</a:t>
            </a:r>
          </a:p>
          <a:p>
            <a:pPr>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i="1" dirty="0">
                <a:solidFill>
                  <a:schemeClr val="bg1"/>
                </a:solidFill>
                <a:latin typeface="Times New Roman" panose="02020603050405020304" pitchFamily="18" charset="0"/>
                <a:cs typeface="Times New Roman" panose="02020603050405020304" pitchFamily="18" charset="0"/>
              </a:rPr>
              <a:t>|  </a:t>
            </a:r>
            <a:r>
              <a:rPr lang="en-GB" altLang="zh-CN" sz="2000" i="1" dirty="0" err="1">
                <a:solidFill>
                  <a:schemeClr val="bg1"/>
                </a:solidFill>
                <a:latin typeface="Times New Roman" panose="02020603050405020304" pitchFamily="18" charset="0"/>
                <a:cs typeface="Times New Roman" panose="02020603050405020304" pitchFamily="18" charset="0"/>
              </a:rPr>
              <a:t>tree.right</a:t>
            </a:r>
            <a:r>
              <a:rPr lang="en-GB" altLang="zh-CN" sz="2000" i="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dirty="0" err="1">
                <a:solidFill>
                  <a:schemeClr val="bg1"/>
                </a:solidFill>
                <a:latin typeface="Times New Roman" panose="02020603050405020304" pitchFamily="18" charset="0"/>
                <a:cs typeface="Times New Roman" panose="02020603050405020304" pitchFamily="18" charset="0"/>
              </a:rPr>
              <a:t>ExtractMin</a:t>
            </a:r>
            <a:r>
              <a:rPr lang="en-GB" altLang="zh-CN" sz="2000" dirty="0">
                <a:solidFill>
                  <a:schemeClr val="bg1"/>
                </a:solidFill>
                <a:latin typeface="Times New Roman" panose="02020603050405020304" pitchFamily="18" charset="0"/>
                <a:cs typeface="Times New Roman" panose="02020603050405020304" pitchFamily="18" charset="0"/>
              </a:rPr>
              <a:t>(</a:t>
            </a:r>
            <a:r>
              <a:rPr lang="en-GB" altLang="zh-CN" sz="2000" i="1" dirty="0">
                <a:solidFill>
                  <a:schemeClr val="bg1"/>
                </a:solidFill>
                <a:latin typeface="Times New Roman" panose="02020603050405020304" pitchFamily="18" charset="0"/>
                <a:cs typeface="Times New Roman" panose="02020603050405020304" pitchFamily="18" charset="0"/>
              </a:rPr>
              <a:t>tree_</a:t>
            </a:r>
            <a:r>
              <a:rPr lang="en-US" altLang="zh-CN" sz="2000" i="1" dirty="0">
                <a:solidFill>
                  <a:schemeClr val="bg1"/>
                </a:solidFill>
                <a:latin typeface="Times New Roman" panose="02020603050405020304" pitchFamily="18" charset="0"/>
                <a:cs typeface="Times New Roman" panose="02020603050405020304" pitchFamily="18" charset="0"/>
              </a:rPr>
              <a:t>heap</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取出根权重次小树作为右子树</a:t>
            </a:r>
          </a:p>
          <a:p>
            <a:pPr>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err="1">
                <a:solidFill>
                  <a:schemeClr val="bg1"/>
                </a:solidFill>
                <a:latin typeface="Times New Roman" panose="02020603050405020304" pitchFamily="18" charset="0"/>
                <a:cs typeface="Times New Roman" panose="02020603050405020304" pitchFamily="18" charset="0"/>
              </a:rPr>
              <a:t>tree.weight</a:t>
            </a:r>
            <a:r>
              <a:rPr lang="en-GB" altLang="zh-CN" sz="2000" i="1" dirty="0">
                <a:solidFill>
                  <a:schemeClr val="bg1"/>
                </a:solidFill>
                <a:latin typeface="Times New Roman" panose="02020603050405020304" pitchFamily="18" charset="0"/>
                <a:cs typeface="Times New Roman" panose="02020603050405020304" pitchFamily="18" charset="0"/>
              </a:rPr>
              <a:t> ← </a:t>
            </a:r>
            <a:r>
              <a:rPr lang="en-GB" altLang="zh-CN" sz="2000" i="1" dirty="0" err="1">
                <a:solidFill>
                  <a:schemeClr val="bg1"/>
                </a:solidFill>
                <a:latin typeface="Times New Roman" panose="02020603050405020304" pitchFamily="18" charset="0"/>
                <a:cs typeface="Times New Roman" panose="02020603050405020304" pitchFamily="18" charset="0"/>
              </a:rPr>
              <a:t>tree.left.weight</a:t>
            </a:r>
            <a:r>
              <a:rPr lang="en-GB" altLang="zh-CN" sz="2000" i="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err="1">
                <a:solidFill>
                  <a:schemeClr val="bg1"/>
                </a:solidFill>
                <a:latin typeface="Times New Roman" panose="02020603050405020304" pitchFamily="18" charset="0"/>
                <a:cs typeface="Times New Roman" panose="02020603050405020304" pitchFamily="18" charset="0"/>
              </a:rPr>
              <a:t>tree.right.weight</a:t>
            </a:r>
            <a:r>
              <a:rPr lang="en-GB" altLang="zh-CN" sz="2000" i="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设置新树的根权重</a:t>
            </a:r>
          </a:p>
          <a:p>
            <a:pPr>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Insert(</a:t>
            </a:r>
            <a:r>
              <a:rPr lang="en-GB" altLang="zh-CN" sz="2000" i="1" dirty="0">
                <a:solidFill>
                  <a:schemeClr val="bg1"/>
                </a:solidFill>
                <a:latin typeface="Times New Roman" panose="02020603050405020304" pitchFamily="18" charset="0"/>
                <a:cs typeface="Times New Roman" panose="02020603050405020304" pitchFamily="18" charset="0"/>
              </a:rPr>
              <a:t>tree_</a:t>
            </a:r>
            <a:r>
              <a:rPr lang="en-US" altLang="zh-CN" sz="2000" i="1" dirty="0">
                <a:solidFill>
                  <a:schemeClr val="bg1"/>
                </a:solidFill>
                <a:latin typeface="Times New Roman" panose="02020603050405020304" pitchFamily="18" charset="0"/>
                <a:cs typeface="Times New Roman" panose="02020603050405020304" pitchFamily="18" charset="0"/>
              </a:rPr>
              <a:t>h</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将新树插入最小堆</a:t>
            </a:r>
            <a:endParaRPr lang="en-GB" altLang="zh-CN"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end</a:t>
            </a:r>
          </a:p>
          <a:p>
            <a:pPr>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en-GB" altLang="zh-CN" sz="2000" dirty="0">
                <a:solidFill>
                  <a:schemeClr val="bg1"/>
                </a:solidFill>
                <a:latin typeface="Times New Roman" panose="02020603050405020304" pitchFamily="18" charset="0"/>
                <a:cs typeface="Times New Roman" panose="02020603050405020304" pitchFamily="18" charset="0"/>
              </a:rPr>
              <a:t> ← </a:t>
            </a:r>
            <a:r>
              <a:rPr lang="en-GB" altLang="zh-CN" sz="2000" dirty="0" err="1">
                <a:solidFill>
                  <a:schemeClr val="bg1"/>
                </a:solidFill>
                <a:latin typeface="Times New Roman" panose="02020603050405020304" pitchFamily="18" charset="0"/>
                <a:cs typeface="Times New Roman" panose="02020603050405020304" pitchFamily="18" charset="0"/>
              </a:rPr>
              <a:t>ExtractMin</a:t>
            </a:r>
            <a:r>
              <a:rPr lang="en-GB" altLang="zh-CN" sz="2000" dirty="0">
                <a:solidFill>
                  <a:schemeClr val="bg1"/>
                </a:solidFill>
                <a:latin typeface="Times New Roman" panose="02020603050405020304" pitchFamily="18" charset="0"/>
                <a:cs typeface="Times New Roman" panose="02020603050405020304" pitchFamily="18" charset="0"/>
              </a:rPr>
              <a:t>(</a:t>
            </a:r>
            <a:r>
              <a:rPr lang="en-GB" altLang="zh-CN" sz="2000" i="1" dirty="0" err="1">
                <a:solidFill>
                  <a:schemeClr val="bg1"/>
                </a:solidFill>
                <a:latin typeface="Times New Roman" panose="02020603050405020304" pitchFamily="18" charset="0"/>
                <a:cs typeface="Times New Roman" panose="02020603050405020304" pitchFamily="18" charset="0"/>
              </a:rPr>
              <a:t>tree_heap</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取出集合中唯一的二叉树，即哈夫曼树</a:t>
            </a:r>
          </a:p>
          <a:p>
            <a:pPr>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return</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en-GB" altLang="zh-CN" sz="2000" dirty="0">
                <a:solidFill>
                  <a:schemeClr val="bg1"/>
                </a:solidFill>
                <a:latin typeface="Times New Roman" panose="02020603050405020304" pitchFamily="18" charset="0"/>
                <a:cs typeface="Times New Roman" panose="02020603050405020304" pitchFamily="18" charset="0"/>
              </a:rPr>
              <a:t> </a:t>
            </a:r>
          </a:p>
          <a:p>
            <a:pPr lvl="0">
              <a:spcBef>
                <a:spcPts val="100"/>
              </a:spcBef>
              <a:spcAft>
                <a:spcPts val="300"/>
              </a:spcAft>
            </a:pPr>
            <a:endParaRPr lang="en-GB" altLang="zh-CN" sz="2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6.6 </a:t>
            </a:r>
            <a:r>
              <a:rPr lang="zh-CN" altLang="en-US" dirty="0"/>
              <a:t>优先级队列应用：堆排序</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dirty="0"/>
              <a:t>6.6 </a:t>
            </a:r>
            <a:r>
              <a:rPr lang="zh-CN" altLang="en-US" dirty="0"/>
              <a:t>优先队列的应用</a:t>
            </a:r>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pPr>
                  <a:lnSpc>
                    <a:spcPct val="120000"/>
                  </a:lnSpc>
                </a:pPr>
                <a:r>
                  <a:rPr lang="zh-CN" altLang="en-US" sz="2400" b="1" dirty="0"/>
                  <a:t>基本思想：</a:t>
                </a:r>
                <a:r>
                  <a:rPr lang="zh-CN" altLang="zh-CN" sz="2400" dirty="0"/>
                  <a:t>在简单选择排序中，从长度为</a:t>
                </a:r>
                <a14:m>
                  <m:oMath xmlns:m="http://schemas.openxmlformats.org/officeDocument/2006/math">
                    <m:r>
                      <a:rPr lang="en-US" altLang="zh-CN" sz="2400" i="1" dirty="0" smtClean="0">
                        <a:latin typeface="Cambria Math" panose="02040503050406030204" pitchFamily="18" charset="0"/>
                      </a:rPr>
                      <m:t>𝑘</m:t>
                    </m:r>
                  </m:oMath>
                </a14:m>
                <a:r>
                  <a:rPr lang="zh-CN" altLang="zh-CN" sz="2400" dirty="0"/>
                  <a:t>的待排序序列中选出键值最小的项时，所需的时间复杂度为</a:t>
                </a:r>
                <a14:m>
                  <m:oMath xmlns:m="http://schemas.openxmlformats.org/officeDocument/2006/math">
                    <m:r>
                      <a:rPr lang="en-US" altLang="zh-CN" sz="2400" i="1">
                        <a:latin typeface="Cambria Math" panose="02040503050406030204" pitchFamily="18" charset="0"/>
                      </a:rPr>
                      <m:t>𝑂</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𝑘</m:t>
                        </m:r>
                      </m:e>
                    </m:d>
                  </m:oMath>
                </a14:m>
                <a:r>
                  <a:rPr lang="zh-CN" altLang="en-US" sz="2400" b="1" dirty="0"/>
                  <a:t>。</a:t>
                </a:r>
                <a:endParaRPr lang="en-US" altLang="zh-CN" sz="2400" b="1" dirty="0"/>
              </a:p>
              <a:p>
                <a:pPr marL="342900" indent="-342900">
                  <a:lnSpc>
                    <a:spcPct val="120000"/>
                  </a:lnSpc>
                  <a:buFont typeface="Arial" panose="020B0604020202020204" pitchFamily="34" charset="0"/>
                  <a:buChar char="•"/>
                </a:pPr>
                <a:r>
                  <a:rPr lang="zh-CN" altLang="zh-CN" sz="2400" dirty="0"/>
                  <a:t>将待排序序列组成</a:t>
                </a:r>
                <a:r>
                  <a:rPr lang="zh-CN" altLang="zh-CN" sz="2400" dirty="0">
                    <a:solidFill>
                      <a:srgbClr val="009999"/>
                    </a:solidFill>
                  </a:rPr>
                  <a:t>优先级队列</a:t>
                </a:r>
                <a:r>
                  <a:rPr lang="zh-CN" altLang="zh-CN" sz="2400" dirty="0"/>
                  <a:t>，则可以优化这一步骤</a:t>
                </a:r>
                <a:endParaRPr lang="en-US" altLang="zh-CN" sz="2400" b="1" dirty="0"/>
              </a:p>
            </p:txBody>
          </p:sp>
        </mc:Choice>
        <mc:Fallback xmlns="">
          <p:sp>
            <p:nvSpPr>
              <p:cNvPr id="9" name="Content Placeholder 8">
                <a:extLst>
                  <a:ext uri="{FF2B5EF4-FFF2-40B4-BE49-F238E27FC236}">
                    <a16:creationId xmlns:a16="http://schemas.microsoft.com/office/drawing/2014/main" id="{F4440D90-0D27-57F8-FC5B-3114708EBA1C}"/>
                  </a:ext>
                </a:extLst>
              </p:cNvPr>
              <p:cNvSpPr>
                <a:spLocks noGrp="1" noRot="1" noChangeAspect="1" noMove="1" noResize="1" noEditPoints="1" noAdjustHandles="1" noChangeArrowheads="1" noChangeShapeType="1" noTextEdit="1"/>
              </p:cNvSpPr>
              <p:nvPr>
                <p:ph idx="11"/>
              </p:nvPr>
            </p:nvSpPr>
            <p:spPr>
              <a:blipFill>
                <a:blip r:embed="rId3"/>
                <a:stretch>
                  <a:fillRect l="-883" t="-241" r="-6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44607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64CCDD37-2344-4B5E-8534-B603D73D235A}"/>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设最大堆存放在顺序表</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a[1…n](n&gt;1)</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中，则该序列的所有前缀</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a[1…1], a[1…2],…,a[1...n-1]</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都是最大堆。</a:t>
            </a:r>
          </a:p>
        </p:txBody>
      </p:sp>
      <p:sp>
        <p:nvSpPr>
          <p:cNvPr id="9" name="文本框 8">
            <a:extLst>
              <a:ext uri="{FF2B5EF4-FFF2-40B4-BE49-F238E27FC236}">
                <a16:creationId xmlns:a16="http://schemas.microsoft.com/office/drawing/2014/main" id="{1E11AD34-90C9-4592-945A-966548DD3890}"/>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正确</a:t>
            </a:r>
          </a:p>
        </p:txBody>
      </p:sp>
      <p:sp>
        <p:nvSpPr>
          <p:cNvPr id="10" name="文本框 9">
            <a:extLst>
              <a:ext uri="{FF2B5EF4-FFF2-40B4-BE49-F238E27FC236}">
                <a16:creationId xmlns:a16="http://schemas.microsoft.com/office/drawing/2014/main" id="{3BD2DF50-4955-43BE-8CE6-876D518FCFDB}"/>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错误，可能有些前缀不是最大堆</a:t>
            </a:r>
          </a:p>
        </p:txBody>
      </p:sp>
      <p:sp>
        <p:nvSpPr>
          <p:cNvPr id="13" name="椭圆 12">
            <a:extLst>
              <a:ext uri="{FF2B5EF4-FFF2-40B4-BE49-F238E27FC236}">
                <a16:creationId xmlns:a16="http://schemas.microsoft.com/office/drawing/2014/main" id="{BBE3AA13-F28C-4113-AFAD-300186D26620}"/>
              </a:ext>
            </a:extLst>
          </p:cNvPr>
          <p:cNvSpPr>
            <a:spLocks noChangeAspect="1"/>
          </p:cNvSpPr>
          <p:nvPr>
            <p:custDataLst>
              <p:tags r:id="rId5"/>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44CC83D1-3881-4DE7-BC96-76CD5E98DDBE}"/>
              </a:ext>
            </a:extLst>
          </p:cNvPr>
          <p:cNvSpPr>
            <a:spLocks noChangeAspect="1"/>
          </p:cNvSpPr>
          <p:nvPr>
            <p:custDataLst>
              <p:tags r:id="rId6"/>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圆角 16">
            <a:extLst>
              <a:ext uri="{FF2B5EF4-FFF2-40B4-BE49-F238E27FC236}">
                <a16:creationId xmlns:a16="http://schemas.microsoft.com/office/drawing/2014/main" id="{AB56B6F8-9FE7-4FCB-8F7B-BE2AE0CB8AB5}"/>
              </a:ext>
            </a:extLst>
          </p:cNvPr>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a:extLst>
              <a:ext uri="{FF2B5EF4-FFF2-40B4-BE49-F238E27FC236}">
                <a16:creationId xmlns:a16="http://schemas.microsoft.com/office/drawing/2014/main" id="{412EBF9C-DF3F-453D-8E42-2575D368B4DD}"/>
              </a:ext>
            </a:extLst>
          </p:cNvPr>
          <p:cNvGrpSpPr/>
          <p:nvPr>
            <p:custDataLst>
              <p:tags r:id="rId8"/>
            </p:custDataLst>
          </p:nvPr>
        </p:nvGrpSpPr>
        <p:grpSpPr>
          <a:xfrm>
            <a:off x="0" y="0"/>
            <a:ext cx="12192000" cy="635000"/>
            <a:chOff x="0" y="0"/>
            <a:chExt cx="12192000" cy="635000"/>
          </a:xfrm>
        </p:grpSpPr>
        <p:sp>
          <p:nvSpPr>
            <p:cNvPr id="18" name="TitleBackground">
              <a:extLst>
                <a:ext uri="{FF2B5EF4-FFF2-40B4-BE49-F238E27FC236}">
                  <a16:creationId xmlns:a16="http://schemas.microsoft.com/office/drawing/2014/main" id="{6518465D-8337-46CF-896C-7D0BD72738A2}"/>
                </a:ext>
              </a:extLst>
            </p:cNvPr>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a:extLst>
                <a:ext uri="{FF2B5EF4-FFF2-40B4-BE49-F238E27FC236}">
                  <a16:creationId xmlns:a16="http://schemas.microsoft.com/office/drawing/2014/main" id="{A7EA2848-B92C-4F95-9E39-404E3E90A748}"/>
                </a:ext>
              </a:extLst>
            </p:cNvPr>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a:extLst>
                <a:ext uri="{FF2B5EF4-FFF2-40B4-BE49-F238E27FC236}">
                  <a16:creationId xmlns:a16="http://schemas.microsoft.com/office/drawing/2014/main" id="{5AE528E4-447C-4542-8E27-5CB661237038}"/>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1" name="TipText">
              <a:extLst>
                <a:ext uri="{FF2B5EF4-FFF2-40B4-BE49-F238E27FC236}">
                  <a16:creationId xmlns:a16="http://schemas.microsoft.com/office/drawing/2014/main" id="{F309EC80-09D3-4131-BF58-22093A3EAE81}"/>
                </a:ext>
              </a:extLst>
            </p:cNvPr>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6F7E8B25-D01A-44B8-BC40-D1402C713A75}"/>
              </a:ext>
            </a:extLst>
          </p:cNvPr>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281416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DB958382-DF71-83A9-501F-3CE9D1188699}"/>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对于完全二叉树，下面哪些描述是正确的？</a:t>
            </a:r>
          </a:p>
        </p:txBody>
      </p:sp>
      <p:sp>
        <p:nvSpPr>
          <p:cNvPr id="14" name="文本框 13">
            <a:extLst>
              <a:ext uri="{FF2B5EF4-FFF2-40B4-BE49-F238E27FC236}">
                <a16:creationId xmlns:a16="http://schemas.microsoft.com/office/drawing/2014/main" id="{47308136-1AEE-E12A-8C24-45928EAEDDF6}"/>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含</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个结点的所有二叉树中，完全二叉树的高度最小</a:t>
            </a:r>
          </a:p>
        </p:txBody>
      </p:sp>
      <p:sp>
        <p:nvSpPr>
          <p:cNvPr id="15" name="文本框 14">
            <a:extLst>
              <a:ext uri="{FF2B5EF4-FFF2-40B4-BE49-F238E27FC236}">
                <a16:creationId xmlns:a16="http://schemas.microsoft.com/office/drawing/2014/main" id="{F50EE4A8-1979-9D11-B0ED-32C3E3E2673E}"/>
              </a:ext>
            </a:extLst>
          </p:cNvPr>
          <p:cNvSpPr txBox="1"/>
          <p:nvPr>
            <p:custDataLst>
              <p:tags r:id="rId4"/>
            </p:custDataLst>
          </p:nvPr>
        </p:nvSpPr>
        <p:spPr>
          <a:xfrm>
            <a:off x="2438400" y="3643313"/>
            <a:ext cx="96266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如果完全二叉树的左子树非完美，则右子树一定完美，反之亦然</a:t>
            </a:r>
          </a:p>
        </p:txBody>
      </p:sp>
      <p:sp>
        <p:nvSpPr>
          <p:cNvPr id="16" name="文本框 15">
            <a:extLst>
              <a:ext uri="{FF2B5EF4-FFF2-40B4-BE49-F238E27FC236}">
                <a16:creationId xmlns:a16="http://schemas.microsoft.com/office/drawing/2014/main" id="{34D65F77-C7B8-DC12-DC11-D9484F62AA3C}"/>
              </a:ext>
            </a:extLst>
          </p:cNvPr>
          <p:cNvSpPr txBox="1"/>
          <p:nvPr>
            <p:custDataLst>
              <p:tags r:id="rId5"/>
            </p:custDataLst>
          </p:nvPr>
        </p:nvSpPr>
        <p:spPr>
          <a:xfrm>
            <a:off x="2438400" y="4500563"/>
            <a:ext cx="9351818"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如果完全二叉树有</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101</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个结点，则树中一定没有度为</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的结点</a:t>
            </a:r>
          </a:p>
        </p:txBody>
      </p:sp>
      <p:sp>
        <p:nvSpPr>
          <p:cNvPr id="17" name="文本框 16">
            <a:extLst>
              <a:ext uri="{FF2B5EF4-FFF2-40B4-BE49-F238E27FC236}">
                <a16:creationId xmlns:a16="http://schemas.microsoft.com/office/drawing/2014/main" id="{C48B0765-425B-136E-710D-7F53EECF3B76}"/>
              </a:ext>
            </a:extLst>
          </p:cNvPr>
          <p:cNvSpPr txBox="1"/>
          <p:nvPr>
            <p:custDataLst>
              <p:tags r:id="rId6"/>
            </p:custDataLst>
          </p:nvPr>
        </p:nvSpPr>
        <p:spPr>
          <a:xfrm>
            <a:off x="2438400" y="5357813"/>
            <a:ext cx="9351818"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顺序存储</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个结点的二叉树，完全二叉树需要的空间最小</a:t>
            </a:r>
          </a:p>
        </p:txBody>
      </p:sp>
      <p:sp>
        <p:nvSpPr>
          <p:cNvPr id="18" name="矩形 17">
            <a:extLst>
              <a:ext uri="{FF2B5EF4-FFF2-40B4-BE49-F238E27FC236}">
                <a16:creationId xmlns:a16="http://schemas.microsoft.com/office/drawing/2014/main" id="{792B7483-A74C-5E3E-42B9-8E58B35604CA}"/>
              </a:ext>
            </a:extLst>
          </p:cNvPr>
          <p:cNvSpPr>
            <a:spLocks noChangeAspect="1"/>
          </p:cNvSpPr>
          <p:nvPr>
            <p:custDataLst>
              <p:tags r:id="rId7"/>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矩形 18">
            <a:extLst>
              <a:ext uri="{FF2B5EF4-FFF2-40B4-BE49-F238E27FC236}">
                <a16:creationId xmlns:a16="http://schemas.microsoft.com/office/drawing/2014/main" id="{883F6244-3C1D-E51F-87BF-C6B04AFE6BBF}"/>
              </a:ext>
            </a:extLst>
          </p:cNvPr>
          <p:cNvSpPr>
            <a:spLocks noChangeAspect="1"/>
          </p:cNvSpPr>
          <p:nvPr>
            <p:custDataLst>
              <p:tags r:id="rId8"/>
            </p:custDataLst>
          </p:nvPr>
        </p:nvSpPr>
        <p:spPr>
          <a:xfrm>
            <a:off x="1571625" y="3707606"/>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矩形 19">
            <a:extLst>
              <a:ext uri="{FF2B5EF4-FFF2-40B4-BE49-F238E27FC236}">
                <a16:creationId xmlns:a16="http://schemas.microsoft.com/office/drawing/2014/main" id="{2EE293BF-B0C3-443D-FE55-F817E5C8D664}"/>
              </a:ext>
            </a:extLst>
          </p:cNvPr>
          <p:cNvSpPr>
            <a:spLocks noChangeAspect="1"/>
          </p:cNvSpPr>
          <p:nvPr>
            <p:custDataLst>
              <p:tags r:id="rId9"/>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矩形 20">
            <a:extLst>
              <a:ext uri="{FF2B5EF4-FFF2-40B4-BE49-F238E27FC236}">
                <a16:creationId xmlns:a16="http://schemas.microsoft.com/office/drawing/2014/main" id="{16FCEBD5-C7B6-F8C7-B1FB-2B83CACB1681}"/>
              </a:ext>
            </a:extLst>
          </p:cNvPr>
          <p:cNvSpPr>
            <a:spLocks noChangeAspect="1"/>
          </p:cNvSpPr>
          <p:nvPr>
            <p:custDataLst>
              <p:tags r:id="rId10"/>
            </p:custDataLst>
          </p:nvPr>
        </p:nvSpPr>
        <p:spPr>
          <a:xfrm>
            <a:off x="1571625" y="5422106"/>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1284F28E-3104-7DD7-F9B2-49BB73F807EF}"/>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2" name="组合 11">
            <a:extLst>
              <a:ext uri="{FF2B5EF4-FFF2-40B4-BE49-F238E27FC236}">
                <a16:creationId xmlns:a16="http://schemas.microsoft.com/office/drawing/2014/main" id="{0014DE3A-32AB-9ED8-7A3E-6B44A4557BD9}"/>
              </a:ext>
            </a:extLst>
          </p:cNvPr>
          <p:cNvGrpSpPr/>
          <p:nvPr>
            <p:custDataLst>
              <p:tags r:id="rId12"/>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B8FE18A4-2926-5C82-2504-5873DF465199}"/>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a:extLst>
                <a:ext uri="{FF2B5EF4-FFF2-40B4-BE49-F238E27FC236}">
                  <a16:creationId xmlns:a16="http://schemas.microsoft.com/office/drawing/2014/main" id="{8EF926A0-5061-F1C1-7E33-2998E8833C6C}"/>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a:extLst>
                <a:ext uri="{FF2B5EF4-FFF2-40B4-BE49-F238E27FC236}">
                  <a16:creationId xmlns:a16="http://schemas.microsoft.com/office/drawing/2014/main" id="{6BA26A73-6DEC-B735-6D09-E33567578749}"/>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1" name="TipText">
              <a:extLst>
                <a:ext uri="{FF2B5EF4-FFF2-40B4-BE49-F238E27FC236}">
                  <a16:creationId xmlns:a16="http://schemas.microsoft.com/office/drawing/2014/main" id="{ACFAAE88-B243-B113-AD96-4C040139EC9D}"/>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7D5523BC-3F30-5D09-649C-0691431704A3}"/>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5955258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6.6 </a:t>
            </a:r>
            <a:r>
              <a:rPr lang="zh-CN" altLang="en-US" dirty="0"/>
              <a:t>优先级队列应用：堆排序</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dirty="0"/>
              <a:t>6.6 </a:t>
            </a:r>
            <a:r>
              <a:rPr lang="zh-CN" altLang="en-US" dirty="0"/>
              <a:t>优先队列的应用</a:t>
            </a:r>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lstStyle/>
              <a:p>
                <a:pPr>
                  <a:lnSpc>
                    <a:spcPct val="120000"/>
                  </a:lnSpc>
                </a:pPr>
                <a:r>
                  <a:rPr lang="zh-CN" altLang="en-US" sz="2400" b="1" dirty="0"/>
                  <a:t>基本思想：</a:t>
                </a:r>
                <a:r>
                  <a:rPr lang="zh-CN" altLang="zh-CN" sz="2400" dirty="0"/>
                  <a:t>在简单选择排序中，从长度为</a:t>
                </a:r>
                <a14:m>
                  <m:oMath xmlns:m="http://schemas.openxmlformats.org/officeDocument/2006/math">
                    <m:r>
                      <a:rPr lang="en-US" altLang="zh-CN" sz="2400" i="1" dirty="0" smtClean="0">
                        <a:latin typeface="Cambria Math" panose="02040503050406030204" pitchFamily="18" charset="0"/>
                      </a:rPr>
                      <m:t>𝑘</m:t>
                    </m:r>
                  </m:oMath>
                </a14:m>
                <a:r>
                  <a:rPr lang="zh-CN" altLang="zh-CN" sz="2400" dirty="0"/>
                  <a:t>的待排序序列中选出键值最小的项时，所需的时间复杂度为</a:t>
                </a:r>
                <a14:m>
                  <m:oMath xmlns:m="http://schemas.openxmlformats.org/officeDocument/2006/math">
                    <m:r>
                      <a:rPr lang="en-US" altLang="zh-CN" sz="2400" i="1">
                        <a:latin typeface="Cambria Math" panose="02040503050406030204" pitchFamily="18" charset="0"/>
                      </a:rPr>
                      <m:t>𝑂</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𝑘</m:t>
                        </m:r>
                      </m:e>
                    </m:d>
                  </m:oMath>
                </a14:m>
                <a:r>
                  <a:rPr lang="zh-CN" altLang="en-US" sz="2400" b="1" dirty="0"/>
                  <a:t>。</a:t>
                </a:r>
                <a:endParaRPr lang="en-US" altLang="zh-CN" sz="2400" b="1" dirty="0"/>
              </a:p>
              <a:p>
                <a:pPr marL="342900" indent="-342900">
                  <a:lnSpc>
                    <a:spcPct val="120000"/>
                  </a:lnSpc>
                  <a:buFont typeface="Arial" panose="020B0604020202020204" pitchFamily="34" charset="0"/>
                  <a:buChar char="•"/>
                </a:pPr>
                <a:r>
                  <a:rPr lang="zh-CN" altLang="zh-CN" sz="2400" dirty="0"/>
                  <a:t>将待排序序列组成</a:t>
                </a:r>
                <a:r>
                  <a:rPr lang="zh-CN" altLang="zh-CN" sz="2400" dirty="0">
                    <a:solidFill>
                      <a:srgbClr val="009999"/>
                    </a:solidFill>
                  </a:rPr>
                  <a:t>优先级队列</a:t>
                </a:r>
                <a:r>
                  <a:rPr lang="zh-CN" altLang="zh-CN" sz="2400" dirty="0"/>
                  <a:t>，则可以优化这一步骤</a:t>
                </a:r>
                <a:endParaRPr lang="en-US" altLang="zh-CN" sz="2400" b="1" dirty="0"/>
              </a:p>
            </p:txBody>
          </p:sp>
        </mc:Choice>
        <mc:Fallback xmlns="">
          <p:sp>
            <p:nvSpPr>
              <p:cNvPr id="9" name="Content Placeholder 8">
                <a:extLst>
                  <a:ext uri="{FF2B5EF4-FFF2-40B4-BE49-F238E27FC236}">
                    <a16:creationId xmlns:a16="http://schemas.microsoft.com/office/drawing/2014/main" id="{F4440D90-0D27-57F8-FC5B-3114708EBA1C}"/>
                  </a:ext>
                </a:extLst>
              </p:cNvPr>
              <p:cNvSpPr>
                <a:spLocks noGrp="1" noRot="1" noChangeAspect="1" noMove="1" noResize="1" noEditPoints="1" noAdjustHandles="1" noChangeArrowheads="1" noChangeShapeType="1" noTextEdit="1"/>
              </p:cNvSpPr>
              <p:nvPr>
                <p:ph idx="11"/>
              </p:nvPr>
            </p:nvSpPr>
            <p:spPr>
              <a:blipFill>
                <a:blip r:embed="rId3"/>
                <a:stretch>
                  <a:fillRect l="-883" t="-241" r="-607"/>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9ED87062-0096-4A9C-859A-27D1DE93CC7D}"/>
              </a:ext>
            </a:extLst>
          </p:cNvPr>
          <p:cNvSpPr txBox="1"/>
          <p:nvPr/>
        </p:nvSpPr>
        <p:spPr>
          <a:xfrm>
            <a:off x="1109363" y="3198291"/>
            <a:ext cx="10005047"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在选择排序过程中，第</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论的操作是从序列（顺序表）</a:t>
            </a:r>
            <a:r>
              <a:rPr lang="en-US" altLang="zh-CN" dirty="0">
                <a:latin typeface="微软雅黑" panose="020B0503020204020204" pitchFamily="34" charset="-122"/>
                <a:ea typeface="微软雅黑" panose="020B0503020204020204" pitchFamily="34" charset="-122"/>
              </a:rPr>
              <a:t>a[k…n]</a:t>
            </a:r>
            <a:r>
              <a:rPr lang="zh-CN" altLang="en-US" dirty="0">
                <a:latin typeface="微软雅黑" panose="020B0503020204020204" pitchFamily="34" charset="-122"/>
                <a:ea typeface="微软雅黑" panose="020B0503020204020204" pitchFamily="34" charset="-122"/>
              </a:rPr>
              <a:t>中查找</a:t>
            </a:r>
            <a:r>
              <a:rPr lang="zh-CN" altLang="en-US" b="1" dirty="0">
                <a:solidFill>
                  <a:srgbClr val="009999"/>
                </a:solidFill>
                <a:latin typeface="微软雅黑" panose="020B0503020204020204" pitchFamily="34" charset="-122"/>
                <a:ea typeface="微软雅黑" panose="020B0503020204020204" pitchFamily="34" charset="-122"/>
              </a:rPr>
              <a:t>最小值</a:t>
            </a:r>
            <a:r>
              <a:rPr lang="zh-CN" altLang="en-US" dirty="0">
                <a:latin typeface="微软雅黑" panose="020B0503020204020204" pitchFamily="34" charset="-122"/>
                <a:ea typeface="微软雅黑" panose="020B0503020204020204" pitchFamily="34" charset="-122"/>
              </a:rPr>
              <a:t>，然后与</a:t>
            </a:r>
            <a:r>
              <a:rPr lang="en-US" altLang="zh-CN" dirty="0">
                <a:latin typeface="微软雅黑" panose="020B0503020204020204" pitchFamily="34" charset="-122"/>
                <a:ea typeface="微软雅黑" panose="020B0503020204020204" pitchFamily="34" charset="-122"/>
              </a:rPr>
              <a:t>a[k]</a:t>
            </a:r>
            <a:r>
              <a:rPr lang="zh-CN" altLang="en-US" dirty="0">
                <a:latin typeface="微软雅黑" panose="020B0503020204020204" pitchFamily="34" charset="-122"/>
                <a:ea typeface="微软雅黑" panose="020B0503020204020204" pitchFamily="34" charset="-122"/>
              </a:rPr>
              <a:t>进行交换</a:t>
            </a:r>
            <a:endParaRPr lang="en-US" altLang="zh-CN" dirty="0">
              <a:latin typeface="微软雅黑" panose="020B0503020204020204" pitchFamily="34" charset="-122"/>
              <a:ea typeface="微软雅黑" panose="020B0503020204020204" pitchFamily="34" charset="-122"/>
            </a:endParaRPr>
          </a:p>
        </p:txBody>
      </p:sp>
      <p:sp>
        <p:nvSpPr>
          <p:cNvPr id="3" name="箭头: 下 2">
            <a:extLst>
              <a:ext uri="{FF2B5EF4-FFF2-40B4-BE49-F238E27FC236}">
                <a16:creationId xmlns:a16="http://schemas.microsoft.com/office/drawing/2014/main" id="{340C77AB-3B81-471C-A9AB-DEFDD799B5D1}"/>
              </a:ext>
            </a:extLst>
          </p:cNvPr>
          <p:cNvSpPr/>
          <p:nvPr/>
        </p:nvSpPr>
        <p:spPr>
          <a:xfrm>
            <a:off x="5448584" y="3740850"/>
            <a:ext cx="1283292" cy="4729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转换</a:t>
            </a:r>
          </a:p>
        </p:txBody>
      </p:sp>
      <p:sp>
        <p:nvSpPr>
          <p:cNvPr id="10" name="文本框 9">
            <a:extLst>
              <a:ext uri="{FF2B5EF4-FFF2-40B4-BE49-F238E27FC236}">
                <a16:creationId xmlns:a16="http://schemas.microsoft.com/office/drawing/2014/main" id="{C5981227-D214-4102-A732-BB831B1B6D0D}"/>
              </a:ext>
            </a:extLst>
          </p:cNvPr>
          <p:cNvSpPr txBox="1"/>
          <p:nvPr/>
        </p:nvSpPr>
        <p:spPr>
          <a:xfrm>
            <a:off x="1502215" y="4443111"/>
            <a:ext cx="9005992"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论的操作是从序列（顺序表）</a:t>
            </a:r>
            <a:r>
              <a:rPr lang="en-US" altLang="zh-CN" dirty="0">
                <a:latin typeface="微软雅黑" panose="020B0503020204020204" pitchFamily="34" charset="-122"/>
                <a:ea typeface="微软雅黑" panose="020B0503020204020204" pitchFamily="34" charset="-122"/>
              </a:rPr>
              <a:t>a[1…n-k+1]</a:t>
            </a:r>
            <a:r>
              <a:rPr lang="zh-CN" altLang="en-US" dirty="0">
                <a:latin typeface="微软雅黑" panose="020B0503020204020204" pitchFamily="34" charset="-122"/>
                <a:ea typeface="微软雅黑" panose="020B0503020204020204" pitchFamily="34" charset="-122"/>
              </a:rPr>
              <a:t>中查找</a:t>
            </a:r>
            <a:r>
              <a:rPr lang="zh-CN" altLang="en-US" b="1" dirty="0">
                <a:solidFill>
                  <a:srgbClr val="00B0F0"/>
                </a:solidFill>
                <a:latin typeface="微软雅黑" panose="020B0503020204020204" pitchFamily="34" charset="-122"/>
                <a:ea typeface="微软雅黑" panose="020B0503020204020204" pitchFamily="34" charset="-122"/>
              </a:rPr>
              <a:t>最大值</a:t>
            </a:r>
            <a:r>
              <a:rPr lang="zh-CN" altLang="en-US" dirty="0">
                <a:latin typeface="微软雅黑" panose="020B0503020204020204" pitchFamily="34" charset="-122"/>
                <a:ea typeface="微软雅黑" panose="020B0503020204020204" pitchFamily="34" charset="-122"/>
              </a:rPr>
              <a:t>，然后与</a:t>
            </a:r>
            <a:r>
              <a:rPr lang="en-US" altLang="zh-CN" dirty="0">
                <a:latin typeface="微软雅黑" panose="020B0503020204020204" pitchFamily="34" charset="-122"/>
                <a:ea typeface="微软雅黑" panose="020B0503020204020204" pitchFamily="34" charset="-122"/>
              </a:rPr>
              <a:t>a[n-k+1]</a:t>
            </a:r>
            <a:r>
              <a:rPr lang="zh-CN" altLang="en-US" dirty="0">
                <a:latin typeface="微软雅黑" panose="020B0503020204020204" pitchFamily="34" charset="-122"/>
                <a:ea typeface="微软雅黑" panose="020B0503020204020204" pitchFamily="34" charset="-122"/>
              </a:rPr>
              <a:t>进行交换</a:t>
            </a:r>
            <a:endParaRPr lang="en-US" altLang="zh-CN" dirty="0">
              <a:latin typeface="微软雅黑" panose="020B0503020204020204" pitchFamily="34" charset="-122"/>
              <a:ea typeface="微软雅黑" panose="020B0503020204020204" pitchFamily="34" charset="-122"/>
            </a:endParaRPr>
          </a:p>
        </p:txBody>
      </p:sp>
      <p:sp>
        <p:nvSpPr>
          <p:cNvPr id="4" name="标注: 上箭头 3">
            <a:extLst>
              <a:ext uri="{FF2B5EF4-FFF2-40B4-BE49-F238E27FC236}">
                <a16:creationId xmlns:a16="http://schemas.microsoft.com/office/drawing/2014/main" id="{4B914745-E2BD-4260-B7D5-E95726233082}"/>
              </a:ext>
            </a:extLst>
          </p:cNvPr>
          <p:cNvSpPr/>
          <p:nvPr/>
        </p:nvSpPr>
        <p:spPr>
          <a:xfrm>
            <a:off x="5479891" y="4880009"/>
            <a:ext cx="2503969" cy="1386549"/>
          </a:xfrm>
          <a:prstGeom prst="upArrowCallout">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对顺序表</a:t>
            </a:r>
            <a:r>
              <a:rPr lang="en-US" altLang="zh-CN" dirty="0">
                <a:latin typeface="微软雅黑" panose="020B0503020204020204" pitchFamily="34" charset="-122"/>
                <a:ea typeface="微软雅黑" panose="020B0503020204020204" pitchFamily="34" charset="-122"/>
              </a:rPr>
              <a:t>a[1…n-k+1]</a:t>
            </a:r>
            <a:r>
              <a:rPr lang="zh-CN" altLang="en-US" dirty="0">
                <a:latin typeface="微软雅黑" panose="020B0503020204020204" pitchFamily="34" charset="-122"/>
                <a:ea typeface="微软雅黑" panose="020B0503020204020204" pitchFamily="34" charset="-122"/>
              </a:rPr>
              <a:t>建</a:t>
            </a:r>
            <a:r>
              <a:rPr lang="zh-CN" altLang="en-US" dirty="0">
                <a:solidFill>
                  <a:srgbClr val="FFFF00"/>
                </a:solidFill>
                <a:latin typeface="微软雅黑" panose="020B0503020204020204" pitchFamily="34" charset="-122"/>
                <a:ea typeface="微软雅黑" panose="020B0503020204020204" pitchFamily="34" charset="-122"/>
              </a:rPr>
              <a:t>最大堆</a:t>
            </a:r>
            <a:r>
              <a:rPr lang="zh-CN" altLang="en-US" dirty="0">
                <a:latin typeface="微软雅黑" panose="020B0503020204020204" pitchFamily="34" charset="-122"/>
                <a:ea typeface="微软雅黑" panose="020B0503020204020204" pitchFamily="34" charset="-122"/>
              </a:rPr>
              <a:t>，则最大值就在堆顶，即</a:t>
            </a:r>
            <a:r>
              <a:rPr lang="en-US" altLang="zh-CN" dirty="0">
                <a:latin typeface="微软雅黑" panose="020B0503020204020204" pitchFamily="34" charset="-122"/>
                <a:ea typeface="微软雅黑" panose="020B0503020204020204" pitchFamily="34" charset="-122"/>
              </a:rPr>
              <a:t>a[1]</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8FE6C3BF-F027-4C72-AEA8-95BE517F9628}"/>
              </a:ext>
            </a:extLst>
          </p:cNvPr>
          <p:cNvSpPr txBox="1"/>
          <p:nvPr/>
        </p:nvSpPr>
        <p:spPr>
          <a:xfrm>
            <a:off x="8414665" y="5451242"/>
            <a:ext cx="2794080" cy="64633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思考</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a[1]</a:t>
            </a:r>
            <a:r>
              <a:rPr lang="zh-CN" altLang="en-US"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a[n-k+1]</a:t>
            </a:r>
            <a:r>
              <a:rPr lang="zh-CN" altLang="en-US" dirty="0">
                <a:latin typeface="微软雅黑" panose="020B0503020204020204" pitchFamily="34" charset="-122"/>
                <a:ea typeface="微软雅黑" panose="020B0503020204020204" pitchFamily="34" charset="-122"/>
              </a:rPr>
              <a:t>交换后，如何调整最大堆？</a:t>
            </a:r>
          </a:p>
        </p:txBody>
      </p:sp>
    </p:spTree>
    <p:extLst>
      <p:ext uri="{BB962C8B-B14F-4D97-AF65-F5344CB8AC3E}">
        <p14:creationId xmlns:p14="http://schemas.microsoft.com/office/powerpoint/2010/main" val="44668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0" grpId="0"/>
      <p:bldP spid="4" grpId="0" animBg="1"/>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6.6 </a:t>
            </a:r>
            <a:r>
              <a:rPr lang="zh-CN" altLang="en-US" dirty="0"/>
              <a:t>优先级队列应用：堆排序</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dirty="0"/>
              <a:t>6.6 </a:t>
            </a:r>
            <a:r>
              <a:rPr lang="zh-CN" altLang="en-US" dirty="0"/>
              <a:t>优先队列的应用</a:t>
            </a:r>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normAutofit/>
              </a:bodyPr>
              <a:lstStyle/>
              <a:p>
                <a:pPr>
                  <a:lnSpc>
                    <a:spcPct val="120000"/>
                  </a:lnSpc>
                </a:pPr>
                <a:r>
                  <a:rPr lang="zh-CN" altLang="en-US" sz="2400" b="1" dirty="0"/>
                  <a:t>基本思想：</a:t>
                </a:r>
                <a:r>
                  <a:rPr lang="zh-CN" altLang="zh-CN" sz="2400" dirty="0"/>
                  <a:t>在简单选择排序中，从长度为</a:t>
                </a:r>
                <a14:m>
                  <m:oMath xmlns:m="http://schemas.openxmlformats.org/officeDocument/2006/math">
                    <m:r>
                      <a:rPr lang="en-US" altLang="zh-CN" sz="2400" i="1" dirty="0" smtClean="0">
                        <a:latin typeface="Cambria Math" panose="02040503050406030204" pitchFamily="18" charset="0"/>
                      </a:rPr>
                      <m:t>𝑘</m:t>
                    </m:r>
                  </m:oMath>
                </a14:m>
                <a:r>
                  <a:rPr lang="zh-CN" altLang="zh-CN" sz="2400" dirty="0"/>
                  <a:t>的待排序序列中选出键值最小的项时，所需的时间复杂度为</a:t>
                </a:r>
                <a14:m>
                  <m:oMath xmlns:m="http://schemas.openxmlformats.org/officeDocument/2006/math">
                    <m:r>
                      <a:rPr lang="en-US" altLang="zh-CN" sz="2400" i="1">
                        <a:latin typeface="Cambria Math" panose="02040503050406030204" pitchFamily="18" charset="0"/>
                      </a:rPr>
                      <m:t>𝑂</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𝑘</m:t>
                        </m:r>
                      </m:e>
                    </m:d>
                  </m:oMath>
                </a14:m>
                <a:r>
                  <a:rPr lang="zh-CN" altLang="en-US" sz="2400" b="1" dirty="0"/>
                  <a:t>。</a:t>
                </a:r>
                <a:r>
                  <a:rPr lang="zh-CN" altLang="zh-CN" sz="2400" dirty="0"/>
                  <a:t>将待排序序列组成优先级队列，则可以优化这一步骤</a:t>
                </a:r>
                <a:endParaRPr lang="en-US" altLang="zh-CN" sz="2400" b="1" dirty="0"/>
              </a:p>
              <a:p>
                <a:pPr>
                  <a:lnSpc>
                    <a:spcPct val="120000"/>
                  </a:lnSpc>
                </a:pPr>
                <a:r>
                  <a:rPr lang="zh-CN" altLang="en-US" sz="2400" b="1" dirty="0"/>
                  <a:t>排序步骤：</a:t>
                </a:r>
                <a:r>
                  <a:rPr lang="zh-CN" altLang="zh-CN" sz="2400" dirty="0"/>
                  <a:t>假设待排序序列为已经建好</a:t>
                </a:r>
                <a:r>
                  <a:rPr lang="zh-CN" altLang="en-US" sz="2400" dirty="0"/>
                  <a:t>（最大）</a:t>
                </a:r>
                <a:r>
                  <a:rPr lang="zh-CN" altLang="zh-CN" sz="2400" dirty="0"/>
                  <a:t>堆的序列</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𝑛</m:t>
                        </m:r>
                      </m:sub>
                    </m:sSub>
                  </m:oMath>
                </a14:m>
                <a:r>
                  <a:rPr lang="zh-CN" altLang="zh-CN" sz="2400" dirty="0"/>
                  <a:t>，依次对</a:t>
                </a:r>
                <a14:m>
                  <m:oMath xmlns:m="http://schemas.openxmlformats.org/officeDocument/2006/math">
                    <m: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−1,…,2 </m:t>
                    </m:r>
                  </m:oMath>
                </a14:m>
                <a:r>
                  <a:rPr lang="zh-CN" altLang="zh-CN" sz="2400" dirty="0"/>
                  <a:t>分别执行如下的选择步骤：</a:t>
                </a:r>
                <a:endParaRPr lang="en-US" altLang="zh-CN" sz="2400" dirty="0"/>
              </a:p>
              <a:p>
                <a:pPr marL="457200" indent="-457200">
                  <a:lnSpc>
                    <a:spcPct val="120000"/>
                  </a:lnSpc>
                  <a:buAutoNum type="arabicParenBoth"/>
                </a:pPr>
                <a:r>
                  <a:rPr lang="zh-CN" altLang="zh-CN" sz="2400" dirty="0"/>
                  <a:t>在</a:t>
                </a:r>
                <a:r>
                  <a:rPr lang="zh-CN" altLang="en-US" sz="2400" dirty="0"/>
                  <a:t>最大</a:t>
                </a:r>
                <a14:m>
                  <m:oMath xmlns:m="http://schemas.openxmlformats.org/officeDocument/2006/math">
                    <m:r>
                      <a:rPr lang="zh-CN" altLang="en-US" i="1" dirty="0">
                        <a:latin typeface="Cambria Math" panose="02040503050406030204" pitchFamily="18" charset="0"/>
                      </a:rPr>
                      <m:t>堆</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𝑖</m:t>
                        </m:r>
                      </m:sub>
                    </m:sSub>
                  </m:oMath>
                </a14:m>
                <a:r>
                  <a:rPr lang="zh-CN" altLang="zh-CN" sz="2400" dirty="0"/>
                  <a:t>中选择一个键值最大的项</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oMath>
                </a14:m>
                <a:r>
                  <a:rPr lang="zh-CN" altLang="zh-CN" sz="2400" dirty="0"/>
                  <a:t>（堆顶）</a:t>
                </a:r>
                <a:endParaRPr lang="en-US" altLang="zh-CN" sz="2400" dirty="0"/>
              </a:p>
              <a:p>
                <a:pPr marL="457200" indent="-457200">
                  <a:lnSpc>
                    <a:spcPct val="120000"/>
                  </a:lnSpc>
                  <a:buAutoNum type="arabicParenBoth"/>
                </a:pPr>
                <a:r>
                  <a:rPr lang="zh-CN" altLang="zh-CN" sz="2400" dirty="0"/>
                  <a:t>将</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𝑖</m:t>
                        </m:r>
                      </m:sub>
                    </m:sSub>
                  </m:oMath>
                </a14:m>
                <a:r>
                  <a:rPr lang="zh-CN" altLang="zh-CN" sz="2400" dirty="0"/>
                  <a:t>与</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oMath>
                </a14:m>
                <a:r>
                  <a:rPr lang="zh-CN" altLang="zh-CN" sz="2400" dirty="0"/>
                  <a:t>交换</a:t>
                </a:r>
                <a:endParaRPr lang="en-US" altLang="zh-CN" sz="2400" dirty="0"/>
              </a:p>
              <a:p>
                <a:pPr marL="457200" indent="-457200">
                  <a:lnSpc>
                    <a:spcPct val="120000"/>
                  </a:lnSpc>
                  <a:buAutoNum type="arabicParenBoth"/>
                </a:pPr>
                <a:r>
                  <a:rPr lang="zh-CN" altLang="en-US" dirty="0"/>
                  <a:t>从堆中删除</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sub>
                    </m:sSub>
                  </m:oMath>
                </a14:m>
                <a:r>
                  <a:rPr lang="zh-CN" altLang="en-US" dirty="0"/>
                  <a:t>（堆长度减</a:t>
                </a:r>
                <a:r>
                  <a:rPr lang="en-US" altLang="zh-CN" dirty="0"/>
                  <a:t>1</a:t>
                </a:r>
                <a:r>
                  <a:rPr lang="zh-CN" altLang="en-US" dirty="0"/>
                  <a:t>），同时</a:t>
                </a:r>
                <a:r>
                  <a:rPr lang="zh-CN" altLang="en-US" dirty="0">
                    <a:solidFill>
                      <a:srgbClr val="009999"/>
                    </a:solidFill>
                  </a:rPr>
                  <a:t>下调</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oMath>
                </a14:m>
                <a:r>
                  <a:rPr lang="zh-CN" altLang="en-US" dirty="0"/>
                  <a:t>，使</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r>
                          <a:rPr lang="en-US" altLang="zh-CN" b="0" i="1" smtClean="0">
                            <a:latin typeface="Cambria Math" panose="02040503050406030204" pitchFamily="18" charset="0"/>
                          </a:rPr>
                          <m:t>−1</m:t>
                        </m:r>
                      </m:sub>
                    </m:sSub>
                    <m:r>
                      <a:rPr lang="zh-CN" altLang="en-US" i="1">
                        <a:latin typeface="Cambria Math" panose="02040503050406030204" pitchFamily="18" charset="0"/>
                      </a:rPr>
                      <m:t>成为</m:t>
                    </m:r>
                  </m:oMath>
                </a14:m>
                <a:r>
                  <a:rPr lang="zh-CN" altLang="en-US" dirty="0"/>
                  <a:t>最大堆</a:t>
                </a:r>
                <a:endParaRPr lang="en-US" altLang="zh-CN" dirty="0"/>
              </a:p>
              <a:p>
                <a:pPr>
                  <a:lnSpc>
                    <a:spcPct val="120000"/>
                  </a:lnSpc>
                </a:pPr>
                <a:endParaRPr lang="en-US" altLang="zh-CN" dirty="0"/>
              </a:p>
              <a:p>
                <a:pPr>
                  <a:lnSpc>
                    <a:spcPct val="120000"/>
                  </a:lnSpc>
                </a:pPr>
                <a:endParaRPr lang="zh-CN" altLang="zh-CN" sz="2400" dirty="0"/>
              </a:p>
            </p:txBody>
          </p:sp>
        </mc:Choice>
        <mc:Fallback xmlns="">
          <p:sp>
            <p:nvSpPr>
              <p:cNvPr id="9" name="Content Placeholder 8">
                <a:extLst>
                  <a:ext uri="{FF2B5EF4-FFF2-40B4-BE49-F238E27FC236}">
                    <a16:creationId xmlns:a16="http://schemas.microsoft.com/office/drawing/2014/main" id="{F4440D90-0D27-57F8-FC5B-3114708EBA1C}"/>
                  </a:ext>
                </a:extLst>
              </p:cNvPr>
              <p:cNvSpPr>
                <a:spLocks noGrp="1" noRot="1" noChangeAspect="1" noMove="1" noResize="1" noEditPoints="1" noAdjustHandles="1" noChangeArrowheads="1" noChangeShapeType="1" noTextEdit="1"/>
              </p:cNvSpPr>
              <p:nvPr>
                <p:ph idx="11"/>
              </p:nvPr>
            </p:nvSpPr>
            <p:spPr>
              <a:blipFill>
                <a:blip r:embed="rId3"/>
                <a:stretch>
                  <a:fillRect l="-1048" t="-241" r="-6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9657B68-4426-4533-A65B-6DE57C15500C}"/>
                  </a:ext>
                </a:extLst>
              </p:cNvPr>
              <p:cNvSpPr txBox="1"/>
              <p:nvPr/>
            </p:nvSpPr>
            <p:spPr>
              <a:xfrm>
                <a:off x="2947637" y="5465224"/>
                <a:ext cx="6296726" cy="646331"/>
              </a:xfrm>
              <a:prstGeom prst="rect">
                <a:avLst/>
              </a:prstGeom>
              <a:solidFill>
                <a:srgbClr val="009999"/>
              </a:solid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根据堆性质，</a:t>
                </a:r>
                <a:r>
                  <a:rPr lang="zh-CN" altLang="zh-CN" dirty="0">
                    <a:solidFill>
                      <a:schemeClr val="bg1"/>
                    </a:solidFill>
                    <a:latin typeface="微软雅黑" panose="020B0503020204020204" pitchFamily="34" charset="-122"/>
                    <a:ea typeface="微软雅黑" panose="020B0503020204020204" pitchFamily="34" charset="-122"/>
                  </a:rPr>
                  <a:t> </a:t>
                </a:r>
                <a14:m>
                  <m:oMath xmlns:m="http://schemas.openxmlformats.org/officeDocument/2006/math">
                    <m:sSub>
                      <m:sSubPr>
                        <m:ctrlPr>
                          <a:rPr lang="zh-CN"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𝑎</m:t>
                        </m:r>
                      </m:e>
                      <m:sub>
                        <m:r>
                          <a:rPr lang="en-US" altLang="zh-CN" i="1">
                            <a:solidFill>
                              <a:schemeClr val="bg1"/>
                            </a:solidFill>
                            <a:latin typeface="Cambria Math" panose="02040503050406030204" pitchFamily="18" charset="0"/>
                          </a:rPr>
                          <m:t>𝑖</m:t>
                        </m:r>
                      </m:sub>
                    </m:sSub>
                  </m:oMath>
                </a14:m>
                <a:r>
                  <a:rPr lang="zh-CN" altLang="zh-CN" dirty="0">
                    <a:solidFill>
                      <a:schemeClr val="bg1"/>
                    </a:solidFill>
                    <a:latin typeface="微软雅黑" panose="020B0503020204020204" pitchFamily="34" charset="-122"/>
                    <a:ea typeface="微软雅黑" panose="020B0503020204020204" pitchFamily="34" charset="-122"/>
                  </a:rPr>
                  <a:t>与</a:t>
                </a:r>
                <a14:m>
                  <m:oMath xmlns:m="http://schemas.openxmlformats.org/officeDocument/2006/math">
                    <m:sSub>
                      <m:sSubPr>
                        <m:ctrlPr>
                          <a:rPr lang="zh-CN"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𝑎</m:t>
                        </m:r>
                      </m:e>
                      <m:sub>
                        <m:r>
                          <a:rPr lang="en-US" altLang="zh-CN" i="1">
                            <a:solidFill>
                              <a:schemeClr val="bg1"/>
                            </a:solidFill>
                            <a:latin typeface="Cambria Math" panose="02040503050406030204" pitchFamily="18" charset="0"/>
                          </a:rPr>
                          <m:t>1</m:t>
                        </m:r>
                      </m:sub>
                    </m:sSub>
                  </m:oMath>
                </a14:m>
                <a:r>
                  <a:rPr lang="zh-CN" altLang="zh-CN" dirty="0">
                    <a:solidFill>
                      <a:schemeClr val="bg1"/>
                    </a:solidFill>
                    <a:latin typeface="微软雅黑" panose="020B0503020204020204" pitchFamily="34" charset="-122"/>
                    <a:ea typeface="微软雅黑" panose="020B0503020204020204" pitchFamily="34" charset="-122"/>
                  </a:rPr>
                  <a:t>交换</a:t>
                </a:r>
                <a:r>
                  <a:rPr lang="zh-CN" altLang="en-US" dirty="0">
                    <a:solidFill>
                      <a:schemeClr val="bg1"/>
                    </a:solidFill>
                    <a:latin typeface="微软雅黑" panose="020B0503020204020204" pitchFamily="34" charset="-122"/>
                    <a:ea typeface="微软雅黑" panose="020B0503020204020204" pitchFamily="34" charset="-122"/>
                  </a:rPr>
                  <a:t>前，序列</a:t>
                </a:r>
                <a14:m>
                  <m:oMath xmlns:m="http://schemas.openxmlformats.org/officeDocument/2006/math">
                    <m:sSub>
                      <m:sSubPr>
                        <m:ctrlPr>
                          <a:rPr lang="zh-CN"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𝑎</m:t>
                        </m:r>
                      </m:e>
                      <m:sub>
                        <m:r>
                          <a:rPr lang="en-US" altLang="zh-CN" i="1">
                            <a:solidFill>
                              <a:schemeClr val="bg1"/>
                            </a:solidFill>
                            <a:latin typeface="Cambria Math" panose="02040503050406030204" pitchFamily="18" charset="0"/>
                          </a:rPr>
                          <m:t>1</m:t>
                        </m:r>
                      </m:sub>
                    </m:sSub>
                    <m:r>
                      <a:rPr lang="en-US" altLang="zh-CN" i="1">
                        <a:solidFill>
                          <a:schemeClr val="bg1"/>
                        </a:solidFill>
                        <a:latin typeface="Cambria Math" panose="02040503050406030204" pitchFamily="18" charset="0"/>
                      </a:rPr>
                      <m:t>,</m:t>
                    </m:r>
                    <m:sSub>
                      <m:sSubPr>
                        <m:ctrlPr>
                          <a:rPr lang="zh-CN"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𝑎</m:t>
                        </m:r>
                      </m:e>
                      <m:sub>
                        <m:r>
                          <a:rPr lang="en-US" altLang="zh-CN" i="1">
                            <a:solidFill>
                              <a:schemeClr val="bg1"/>
                            </a:solidFill>
                            <a:latin typeface="Cambria Math" panose="02040503050406030204" pitchFamily="18" charset="0"/>
                          </a:rPr>
                          <m:t>2</m:t>
                        </m:r>
                      </m:sub>
                    </m:sSub>
                    <m:r>
                      <a:rPr lang="en-US" altLang="zh-CN" i="1">
                        <a:solidFill>
                          <a:schemeClr val="bg1"/>
                        </a:solidFill>
                        <a:latin typeface="Cambria Math" panose="02040503050406030204" pitchFamily="18" charset="0"/>
                      </a:rPr>
                      <m:t>,…,</m:t>
                    </m:r>
                    <m:sSub>
                      <m:sSubPr>
                        <m:ctrlPr>
                          <a:rPr lang="zh-CN"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𝑎</m:t>
                        </m:r>
                      </m:e>
                      <m:sub>
                        <m:r>
                          <a:rPr lang="en-US" altLang="zh-CN" i="1">
                            <a:solidFill>
                              <a:schemeClr val="bg1"/>
                            </a:solidFill>
                            <a:latin typeface="Cambria Math" panose="02040503050406030204" pitchFamily="18" charset="0"/>
                          </a:rPr>
                          <m:t>𝑖</m:t>
                        </m:r>
                        <m:r>
                          <a:rPr lang="en-US" altLang="zh-CN" i="1">
                            <a:solidFill>
                              <a:schemeClr val="bg1"/>
                            </a:solidFill>
                            <a:latin typeface="Cambria Math" panose="02040503050406030204" pitchFamily="18" charset="0"/>
                          </a:rPr>
                          <m:t>−1</m:t>
                        </m:r>
                      </m:sub>
                    </m:sSub>
                  </m:oMath>
                </a14:m>
                <a:r>
                  <a:rPr lang="zh-CN" altLang="en-US" dirty="0">
                    <a:solidFill>
                      <a:schemeClr val="bg1"/>
                    </a:solidFill>
                    <a:latin typeface="微软雅黑" panose="020B0503020204020204" pitchFamily="34" charset="-122"/>
                    <a:ea typeface="微软雅黑" panose="020B0503020204020204" pitchFamily="34" charset="-122"/>
                  </a:rPr>
                  <a:t>已是</a:t>
                </a:r>
                <a:r>
                  <a:rPr lang="zh-CN" altLang="en-US" dirty="0">
                    <a:solidFill>
                      <a:srgbClr val="FFFF00"/>
                    </a:solidFill>
                    <a:latin typeface="微软雅黑" panose="020B0503020204020204" pitchFamily="34" charset="-122"/>
                    <a:ea typeface="微软雅黑" panose="020B0503020204020204" pitchFamily="34" charset="-122"/>
                  </a:rPr>
                  <a:t>最大堆</a:t>
                </a:r>
                <a:r>
                  <a:rPr lang="zh-CN" altLang="en-US" dirty="0">
                    <a:solidFill>
                      <a:schemeClr val="bg1"/>
                    </a:solidFill>
                    <a:latin typeface="微软雅黑" panose="020B0503020204020204" pitchFamily="34" charset="-122"/>
                    <a:ea typeface="微软雅黑" panose="020B0503020204020204" pitchFamily="34" charset="-122"/>
                  </a:rPr>
                  <a:t>。因此，交换后，</a:t>
                </a:r>
                <a:r>
                  <a:rPr lang="zh-CN" altLang="en-US" dirty="0">
                    <a:solidFill>
                      <a:srgbClr val="FFFF00"/>
                    </a:solidFill>
                    <a:latin typeface="微软雅黑" panose="020B0503020204020204" pitchFamily="34" charset="-122"/>
                    <a:ea typeface="微软雅黑" panose="020B0503020204020204" pitchFamily="34" charset="-122"/>
                  </a:rPr>
                  <a:t>只需下调</a:t>
                </a:r>
                <a14:m>
                  <m:oMath xmlns:m="http://schemas.openxmlformats.org/officeDocument/2006/math">
                    <m:sSub>
                      <m:sSubPr>
                        <m:ctrlPr>
                          <a:rPr lang="zh-CN" altLang="zh-CN" i="1">
                            <a:solidFill>
                              <a:srgbClr val="FFFF00"/>
                            </a:solidFill>
                            <a:latin typeface="Cambria Math" panose="02040503050406030204" pitchFamily="18" charset="0"/>
                          </a:rPr>
                        </m:ctrlPr>
                      </m:sSubPr>
                      <m:e>
                        <m:r>
                          <a:rPr lang="en-US" altLang="zh-CN" i="1">
                            <a:solidFill>
                              <a:srgbClr val="FFFF00"/>
                            </a:solidFill>
                            <a:latin typeface="Cambria Math" panose="02040503050406030204" pitchFamily="18" charset="0"/>
                          </a:rPr>
                          <m:t>𝑎</m:t>
                        </m:r>
                      </m:e>
                      <m:sub>
                        <m:r>
                          <a:rPr lang="en-US" altLang="zh-CN" i="1">
                            <a:solidFill>
                              <a:srgbClr val="FFFF00"/>
                            </a:solidFill>
                            <a:latin typeface="Cambria Math" panose="02040503050406030204" pitchFamily="18" charset="0"/>
                          </a:rPr>
                          <m:t>1</m:t>
                        </m:r>
                      </m:sub>
                    </m:sSub>
                  </m:oMath>
                </a14:m>
                <a:endParaRPr lang="zh-CN" altLang="en-US" dirty="0">
                  <a:solidFill>
                    <a:schemeClr val="bg1"/>
                  </a:solidFill>
                  <a:latin typeface="微软雅黑" panose="020B0503020204020204" pitchFamily="34" charset="-122"/>
                  <a:ea typeface="微软雅黑" panose="020B0503020204020204" pitchFamily="34" charset="-122"/>
                </a:endParaRPr>
              </a:p>
            </p:txBody>
          </p:sp>
        </mc:Choice>
        <mc:Fallback xmlns="">
          <p:sp>
            <p:nvSpPr>
              <p:cNvPr id="2" name="文本框 1">
                <a:extLst>
                  <a:ext uri="{FF2B5EF4-FFF2-40B4-BE49-F238E27FC236}">
                    <a16:creationId xmlns:a16="http://schemas.microsoft.com/office/drawing/2014/main" id="{09657B68-4426-4533-A65B-6DE57C15500C}"/>
                  </a:ext>
                </a:extLst>
              </p:cNvPr>
              <p:cNvSpPr txBox="1">
                <a:spLocks noRot="1" noChangeAspect="1" noMove="1" noResize="1" noEditPoints="1" noAdjustHandles="1" noChangeArrowheads="1" noChangeShapeType="1" noTextEdit="1"/>
              </p:cNvSpPr>
              <p:nvPr/>
            </p:nvSpPr>
            <p:spPr>
              <a:xfrm>
                <a:off x="2947637" y="5465224"/>
                <a:ext cx="6296726" cy="646331"/>
              </a:xfrm>
              <a:prstGeom prst="rect">
                <a:avLst/>
              </a:prstGeom>
              <a:blipFill>
                <a:blip r:embed="rId4"/>
                <a:stretch>
                  <a:fillRect l="-872" t="-5660" r="-4457" b="-14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479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6.6 </a:t>
            </a:r>
            <a:r>
              <a:rPr lang="zh-CN" altLang="en-US" dirty="0"/>
              <a:t>优先级队列应用：堆排序</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dirty="0"/>
              <a:t>6.6 </a:t>
            </a:r>
            <a:r>
              <a:rPr lang="zh-CN" altLang="en-US" dirty="0"/>
              <a:t>优先队列的应用</a:t>
            </a:r>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a:xfrm>
                <a:off x="584225" y="1276351"/>
                <a:ext cx="11055325" cy="1898650"/>
              </a:xfrm>
            </p:spPr>
            <p:txBody>
              <a:bodyPr>
                <a:noAutofit/>
              </a:bodyPr>
              <a:lstStyle/>
              <a:p>
                <a:pPr>
                  <a:lnSpc>
                    <a:spcPct val="120000"/>
                  </a:lnSpc>
                </a:pPr>
                <a:r>
                  <a:rPr lang="zh-CN" altLang="en-US" sz="2000" b="1" dirty="0"/>
                  <a:t>基本思想：</a:t>
                </a:r>
                <a:r>
                  <a:rPr lang="zh-CN" altLang="zh-CN" sz="2000" dirty="0"/>
                  <a:t>在简单选择排序中，从长度为</a:t>
                </a:r>
                <a14:m>
                  <m:oMath xmlns:m="http://schemas.openxmlformats.org/officeDocument/2006/math">
                    <m:r>
                      <a:rPr lang="en-US" altLang="zh-CN" sz="2000" i="1" dirty="0" smtClean="0">
                        <a:latin typeface="Cambria Math" panose="02040503050406030204" pitchFamily="18" charset="0"/>
                      </a:rPr>
                      <m:t>𝑘</m:t>
                    </m:r>
                  </m:oMath>
                </a14:m>
                <a:r>
                  <a:rPr lang="zh-CN" altLang="zh-CN" sz="2000" dirty="0"/>
                  <a:t>的待排序序列中选出键值最小的项时，所需的时间复杂度为</a:t>
                </a:r>
                <a14:m>
                  <m:oMath xmlns:m="http://schemas.openxmlformats.org/officeDocument/2006/math">
                    <m:r>
                      <a:rPr lang="en-US" altLang="zh-CN" sz="2000" i="1">
                        <a:latin typeface="Cambria Math" panose="02040503050406030204" pitchFamily="18" charset="0"/>
                      </a:rPr>
                      <m:t>𝑂</m:t>
                    </m:r>
                    <m:d>
                      <m:dPr>
                        <m:ctrlPr>
                          <a:rPr lang="zh-CN" altLang="zh-CN" sz="2000" i="1">
                            <a:latin typeface="Cambria Math" panose="02040503050406030204" pitchFamily="18" charset="0"/>
                          </a:rPr>
                        </m:ctrlPr>
                      </m:dPr>
                      <m:e>
                        <m:r>
                          <a:rPr lang="en-US" altLang="zh-CN" sz="2000" i="1">
                            <a:latin typeface="Cambria Math" panose="02040503050406030204" pitchFamily="18" charset="0"/>
                          </a:rPr>
                          <m:t>𝑘</m:t>
                        </m:r>
                      </m:e>
                    </m:d>
                  </m:oMath>
                </a14:m>
                <a:r>
                  <a:rPr lang="zh-CN" altLang="en-US" sz="2000" b="1" dirty="0"/>
                  <a:t>。</a:t>
                </a:r>
                <a:r>
                  <a:rPr lang="zh-CN" altLang="zh-CN" sz="2000" dirty="0"/>
                  <a:t>将待排序序列组成优先级队列，则可以优化这一步骤</a:t>
                </a:r>
                <a:endParaRPr lang="en-US" altLang="zh-CN" sz="2000" b="1" dirty="0"/>
              </a:p>
              <a:p>
                <a:pPr>
                  <a:lnSpc>
                    <a:spcPct val="120000"/>
                  </a:lnSpc>
                </a:pPr>
                <a:r>
                  <a:rPr lang="zh-CN" altLang="en-US" sz="2000" b="1" dirty="0"/>
                  <a:t>排序步骤：</a:t>
                </a:r>
                <a:r>
                  <a:rPr lang="zh-CN" altLang="zh-CN" sz="2000" dirty="0"/>
                  <a:t>假设待排序序列为已经建好堆的序列</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𝑛</m:t>
                        </m:r>
                      </m:sub>
                    </m:sSub>
                  </m:oMath>
                </a14:m>
                <a:r>
                  <a:rPr lang="zh-CN" altLang="zh-CN" sz="2000" dirty="0"/>
                  <a:t>，依次对</a:t>
                </a:r>
                <a14:m>
                  <m:oMath xmlns:m="http://schemas.openxmlformats.org/officeDocument/2006/math">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𝑛</m:t>
                    </m:r>
                    <m:r>
                      <a:rPr lang="en-US" altLang="zh-CN" sz="2000" i="1">
                        <a:latin typeface="Cambria Math" panose="02040503050406030204" pitchFamily="18" charset="0"/>
                      </a:rPr>
                      <m:t>,</m:t>
                    </m:r>
                    <m:r>
                      <a:rPr lang="en-US" altLang="zh-CN" sz="2000" i="1">
                        <a:latin typeface="Cambria Math" panose="02040503050406030204" pitchFamily="18" charset="0"/>
                      </a:rPr>
                      <m:t>𝑛</m:t>
                    </m:r>
                    <m:r>
                      <a:rPr lang="en-US" altLang="zh-CN" sz="2000" i="1">
                        <a:latin typeface="Cambria Math" panose="02040503050406030204" pitchFamily="18" charset="0"/>
                      </a:rPr>
                      <m:t>−1,…,2</m:t>
                    </m:r>
                  </m:oMath>
                </a14:m>
                <a:r>
                  <a:rPr lang="zh-CN" altLang="zh-CN" sz="2000" dirty="0"/>
                  <a:t>分别执行如下的选择步骤：在</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𝑖</m:t>
                        </m:r>
                      </m:sub>
                    </m:sSub>
                  </m:oMath>
                </a14:m>
                <a:r>
                  <a:rPr lang="zh-CN" altLang="zh-CN" sz="2000" dirty="0"/>
                  <a:t>中选择一个键值最大的项</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1</m:t>
                        </m:r>
                      </m:sub>
                    </m:sSub>
                  </m:oMath>
                </a14:m>
                <a:r>
                  <a:rPr lang="zh-CN" altLang="zh-CN" sz="2000" dirty="0"/>
                  <a:t>（堆顶），然后将</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𝑖</m:t>
                        </m:r>
                      </m:sub>
                    </m:sSub>
                  </m:oMath>
                </a14:m>
                <a:r>
                  <a:rPr lang="zh-CN" altLang="zh-CN" sz="2000" dirty="0"/>
                  <a:t>与</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1</m:t>
                        </m:r>
                      </m:sub>
                    </m:sSub>
                  </m:oMath>
                </a14:m>
                <a:r>
                  <a:rPr lang="zh-CN" altLang="zh-CN" sz="2000" dirty="0"/>
                  <a:t>交换并修复堆。</a:t>
                </a:r>
              </a:p>
            </p:txBody>
          </p:sp>
        </mc:Choice>
        <mc:Fallback xmlns="">
          <p:sp>
            <p:nvSpPr>
              <p:cNvPr id="9" name="Content Placeholder 8">
                <a:extLst>
                  <a:ext uri="{FF2B5EF4-FFF2-40B4-BE49-F238E27FC236}">
                    <a16:creationId xmlns:a16="http://schemas.microsoft.com/office/drawing/2014/main" id="{F4440D90-0D27-57F8-FC5B-3114708EBA1C}"/>
                  </a:ext>
                </a:extLst>
              </p:cNvPr>
              <p:cNvSpPr>
                <a:spLocks noGrp="1" noRot="1" noChangeAspect="1" noMove="1" noResize="1" noEditPoints="1" noAdjustHandles="1" noChangeArrowheads="1" noChangeShapeType="1" noTextEdit="1"/>
              </p:cNvSpPr>
              <p:nvPr>
                <p:ph idx="11"/>
              </p:nvPr>
            </p:nvSpPr>
            <p:spPr>
              <a:xfrm>
                <a:off x="584225" y="1276351"/>
                <a:ext cx="11055325" cy="1898650"/>
              </a:xfrm>
              <a:blipFill>
                <a:blip r:embed="rId3"/>
                <a:stretch>
                  <a:fillRect l="-689" r="-2870"/>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019C78AA-6478-E4FE-2588-812E4A0A48D9}"/>
              </a:ext>
            </a:extLst>
          </p:cNvPr>
          <p:cNvPicPr>
            <a:picLocks noChangeAspect="1"/>
          </p:cNvPicPr>
          <p:nvPr/>
        </p:nvPicPr>
        <p:blipFill>
          <a:blip r:embed="rId4"/>
          <a:stretch>
            <a:fillRect/>
          </a:stretch>
        </p:blipFill>
        <p:spPr>
          <a:xfrm>
            <a:off x="1117884" y="2955173"/>
            <a:ext cx="4330700" cy="3465943"/>
          </a:xfrm>
          <a:prstGeom prst="rect">
            <a:avLst/>
          </a:prstGeom>
        </p:spPr>
      </p:pic>
      <p:sp>
        <p:nvSpPr>
          <p:cNvPr id="3" name="文本框 2">
            <a:extLst>
              <a:ext uri="{FF2B5EF4-FFF2-40B4-BE49-F238E27FC236}">
                <a16:creationId xmlns:a16="http://schemas.microsoft.com/office/drawing/2014/main" id="{EC230569-EDDB-BBB7-11D0-52F201DD08D5}"/>
              </a:ext>
            </a:extLst>
          </p:cNvPr>
          <p:cNvSpPr txBox="1"/>
          <p:nvPr/>
        </p:nvSpPr>
        <p:spPr>
          <a:xfrm>
            <a:off x="2741160" y="6421116"/>
            <a:ext cx="1674495" cy="369332"/>
          </a:xfrm>
          <a:prstGeom prst="rect">
            <a:avLst/>
          </a:prstGeom>
          <a:noFill/>
        </p:spPr>
        <p:txBody>
          <a:bodyPr wrap="square" rtlCol="0">
            <a:spAutoFit/>
          </a:bodyPr>
          <a:lstStyle/>
          <a:p>
            <a:r>
              <a:rPr lang="zh-CN" altLang="en-US" dirty="0"/>
              <a:t>待排序序列</a:t>
            </a:r>
          </a:p>
        </p:txBody>
      </p:sp>
      <p:pic>
        <p:nvPicPr>
          <p:cNvPr id="4" name="Picture 2">
            <a:extLst>
              <a:ext uri="{FF2B5EF4-FFF2-40B4-BE49-F238E27FC236}">
                <a16:creationId xmlns:a16="http://schemas.microsoft.com/office/drawing/2014/main" id="{6623D606-2101-04DD-369D-B9CF8AEE39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8890" y="2919953"/>
            <a:ext cx="4484910" cy="345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3A0DB7B0-00D8-84F6-86E0-4137AB1B8A93}"/>
              </a:ext>
            </a:extLst>
          </p:cNvPr>
          <p:cNvSpPr txBox="1"/>
          <p:nvPr/>
        </p:nvSpPr>
        <p:spPr>
          <a:xfrm>
            <a:off x="8951460" y="6421116"/>
            <a:ext cx="1674495" cy="369332"/>
          </a:xfrm>
          <a:prstGeom prst="rect">
            <a:avLst/>
          </a:prstGeom>
          <a:noFill/>
        </p:spPr>
        <p:txBody>
          <a:bodyPr wrap="square" rtlCol="0">
            <a:spAutoFit/>
          </a:bodyPr>
          <a:lstStyle/>
          <a:p>
            <a:r>
              <a:rPr lang="zh-CN" altLang="en-US" dirty="0"/>
              <a:t>最大堆</a:t>
            </a:r>
          </a:p>
        </p:txBody>
      </p:sp>
      <p:sp>
        <p:nvSpPr>
          <p:cNvPr id="10" name="右箭头 9">
            <a:extLst>
              <a:ext uri="{FF2B5EF4-FFF2-40B4-BE49-F238E27FC236}">
                <a16:creationId xmlns:a16="http://schemas.microsoft.com/office/drawing/2014/main" id="{95DD778C-2373-7E23-F362-0A5631F5E8AA}"/>
              </a:ext>
            </a:extLst>
          </p:cNvPr>
          <p:cNvSpPr/>
          <p:nvPr/>
        </p:nvSpPr>
        <p:spPr>
          <a:xfrm>
            <a:off x="5676900" y="4292600"/>
            <a:ext cx="939800" cy="863600"/>
          </a:xfrm>
          <a:prstGeom prst="rightArrow">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建堆</a:t>
            </a:r>
          </a:p>
        </p:txBody>
      </p:sp>
    </p:spTree>
    <p:extLst>
      <p:ext uri="{BB962C8B-B14F-4D97-AF65-F5344CB8AC3E}">
        <p14:creationId xmlns:p14="http://schemas.microsoft.com/office/powerpoint/2010/main" val="19537589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6.6 </a:t>
            </a:r>
            <a:r>
              <a:rPr lang="zh-CN" altLang="en-US" dirty="0"/>
              <a:t>优先级队列应用：堆排序</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dirty="0"/>
              <a:t>6.6 </a:t>
            </a:r>
            <a:r>
              <a:rPr lang="zh-CN" altLang="en-US" dirty="0"/>
              <a:t>优先队列的应用</a:t>
            </a:r>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a:xfrm>
                <a:off x="584225" y="1276351"/>
                <a:ext cx="11055325" cy="1898650"/>
              </a:xfrm>
            </p:spPr>
            <p:txBody>
              <a:bodyPr>
                <a:noAutofit/>
              </a:bodyPr>
              <a:lstStyle/>
              <a:p>
                <a:pPr>
                  <a:lnSpc>
                    <a:spcPct val="120000"/>
                  </a:lnSpc>
                </a:pPr>
                <a:r>
                  <a:rPr lang="zh-CN" altLang="en-US" sz="2000" b="1" dirty="0"/>
                  <a:t>基本思想：</a:t>
                </a:r>
                <a:r>
                  <a:rPr lang="zh-CN" altLang="zh-CN" sz="2000" dirty="0"/>
                  <a:t>在简单选择排序中，从长度为</a:t>
                </a:r>
                <a14:m>
                  <m:oMath xmlns:m="http://schemas.openxmlformats.org/officeDocument/2006/math">
                    <m:r>
                      <a:rPr lang="en-US" altLang="zh-CN" sz="2000" i="1" dirty="0" smtClean="0">
                        <a:latin typeface="Cambria Math" panose="02040503050406030204" pitchFamily="18" charset="0"/>
                      </a:rPr>
                      <m:t>𝑘</m:t>
                    </m:r>
                  </m:oMath>
                </a14:m>
                <a:r>
                  <a:rPr lang="zh-CN" altLang="zh-CN" sz="2000" dirty="0"/>
                  <a:t>的待排序序列中选出键值最小的项时，所需的时间复杂度为</a:t>
                </a:r>
                <a14:m>
                  <m:oMath xmlns:m="http://schemas.openxmlformats.org/officeDocument/2006/math">
                    <m:r>
                      <a:rPr lang="en-US" altLang="zh-CN" sz="2000" i="1">
                        <a:latin typeface="Cambria Math" panose="02040503050406030204" pitchFamily="18" charset="0"/>
                      </a:rPr>
                      <m:t>𝑂</m:t>
                    </m:r>
                    <m:d>
                      <m:dPr>
                        <m:ctrlPr>
                          <a:rPr lang="zh-CN" altLang="zh-CN" sz="2000" i="1">
                            <a:latin typeface="Cambria Math" panose="02040503050406030204" pitchFamily="18" charset="0"/>
                          </a:rPr>
                        </m:ctrlPr>
                      </m:dPr>
                      <m:e>
                        <m:r>
                          <a:rPr lang="en-US" altLang="zh-CN" sz="2000" i="1">
                            <a:latin typeface="Cambria Math" panose="02040503050406030204" pitchFamily="18" charset="0"/>
                          </a:rPr>
                          <m:t>𝑘</m:t>
                        </m:r>
                      </m:e>
                    </m:d>
                  </m:oMath>
                </a14:m>
                <a:r>
                  <a:rPr lang="zh-CN" altLang="en-US" sz="2000" b="1" dirty="0"/>
                  <a:t>。</a:t>
                </a:r>
                <a:r>
                  <a:rPr lang="zh-CN" altLang="zh-CN" sz="2000" dirty="0"/>
                  <a:t>将待排序序列组成优先级队列，则可以优化这一步骤</a:t>
                </a:r>
                <a:endParaRPr lang="en-US" altLang="zh-CN" sz="2000" b="1" dirty="0"/>
              </a:p>
              <a:p>
                <a:pPr>
                  <a:lnSpc>
                    <a:spcPct val="120000"/>
                  </a:lnSpc>
                </a:pPr>
                <a:r>
                  <a:rPr lang="zh-CN" altLang="en-US" sz="2000" b="1" dirty="0"/>
                  <a:t>排序步骤：</a:t>
                </a:r>
                <a:r>
                  <a:rPr lang="zh-CN" altLang="zh-CN" sz="2000" dirty="0"/>
                  <a:t>假设待排序序列为已经建好堆的序列</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𝑛</m:t>
                        </m:r>
                      </m:sub>
                    </m:sSub>
                  </m:oMath>
                </a14:m>
                <a:r>
                  <a:rPr lang="zh-CN" altLang="zh-CN" sz="2000" dirty="0"/>
                  <a:t>，依次对</a:t>
                </a:r>
                <a14:m>
                  <m:oMath xmlns:m="http://schemas.openxmlformats.org/officeDocument/2006/math">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𝑛</m:t>
                    </m:r>
                    <m:r>
                      <a:rPr lang="en-US" altLang="zh-CN" sz="2000" i="1">
                        <a:latin typeface="Cambria Math" panose="02040503050406030204" pitchFamily="18" charset="0"/>
                      </a:rPr>
                      <m:t>,</m:t>
                    </m:r>
                    <m:r>
                      <a:rPr lang="en-US" altLang="zh-CN" sz="2000" i="1">
                        <a:latin typeface="Cambria Math" panose="02040503050406030204" pitchFamily="18" charset="0"/>
                      </a:rPr>
                      <m:t>𝑛</m:t>
                    </m:r>
                    <m:r>
                      <a:rPr lang="en-US" altLang="zh-CN" sz="2000" i="1">
                        <a:latin typeface="Cambria Math" panose="02040503050406030204" pitchFamily="18" charset="0"/>
                      </a:rPr>
                      <m:t>−1,…,2</m:t>
                    </m:r>
                  </m:oMath>
                </a14:m>
                <a:r>
                  <a:rPr lang="zh-CN" altLang="zh-CN" sz="2000" dirty="0"/>
                  <a:t>分别执行如下的选择步骤：在</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𝑖</m:t>
                        </m:r>
                      </m:sub>
                    </m:sSub>
                  </m:oMath>
                </a14:m>
                <a:r>
                  <a:rPr lang="zh-CN" altLang="zh-CN" sz="2000" dirty="0"/>
                  <a:t>中选择一个键值最大的项</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1</m:t>
                        </m:r>
                      </m:sub>
                    </m:sSub>
                  </m:oMath>
                </a14:m>
                <a:r>
                  <a:rPr lang="zh-CN" altLang="zh-CN" sz="2000" dirty="0"/>
                  <a:t>（堆顶），然后将</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𝑖</m:t>
                        </m:r>
                      </m:sub>
                    </m:sSub>
                  </m:oMath>
                </a14:m>
                <a:r>
                  <a:rPr lang="zh-CN" altLang="zh-CN" sz="2000" dirty="0"/>
                  <a:t>与</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1</m:t>
                        </m:r>
                      </m:sub>
                    </m:sSub>
                  </m:oMath>
                </a14:m>
                <a:r>
                  <a:rPr lang="zh-CN" altLang="zh-CN" sz="2000" dirty="0"/>
                  <a:t>交换并修复堆。</a:t>
                </a:r>
              </a:p>
            </p:txBody>
          </p:sp>
        </mc:Choice>
        <mc:Fallback xmlns="">
          <p:sp>
            <p:nvSpPr>
              <p:cNvPr id="9" name="Content Placeholder 8">
                <a:extLst>
                  <a:ext uri="{FF2B5EF4-FFF2-40B4-BE49-F238E27FC236}">
                    <a16:creationId xmlns:a16="http://schemas.microsoft.com/office/drawing/2014/main" id="{F4440D90-0D27-57F8-FC5B-3114708EBA1C}"/>
                  </a:ext>
                </a:extLst>
              </p:cNvPr>
              <p:cNvSpPr>
                <a:spLocks noGrp="1" noRot="1" noChangeAspect="1" noMove="1" noResize="1" noEditPoints="1" noAdjustHandles="1" noChangeArrowheads="1" noChangeShapeType="1" noTextEdit="1"/>
              </p:cNvSpPr>
              <p:nvPr>
                <p:ph idx="11"/>
              </p:nvPr>
            </p:nvSpPr>
            <p:spPr>
              <a:xfrm>
                <a:off x="584225" y="1276351"/>
                <a:ext cx="11055325" cy="1898650"/>
              </a:xfrm>
              <a:blipFill>
                <a:blip r:embed="rId3"/>
                <a:stretch>
                  <a:fillRect l="-689" r="-2870"/>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EC230569-EDDB-BBB7-11D0-52F201DD08D5}"/>
              </a:ext>
            </a:extLst>
          </p:cNvPr>
          <p:cNvSpPr txBox="1"/>
          <p:nvPr/>
        </p:nvSpPr>
        <p:spPr>
          <a:xfrm>
            <a:off x="838201" y="6352048"/>
            <a:ext cx="4022094" cy="369332"/>
          </a:xfrm>
          <a:prstGeom prst="rect">
            <a:avLst/>
          </a:prstGeom>
          <a:noFill/>
        </p:spPr>
        <p:txBody>
          <a:bodyPr wrap="square" rtlCol="0">
            <a:spAutoFit/>
          </a:bodyPr>
          <a:lstStyle/>
          <a:p>
            <a:r>
              <a:rPr lang="en-US" altLang="zh-CN" dirty="0"/>
              <a:t>(1)</a:t>
            </a:r>
            <a:r>
              <a:rPr lang="zh-CN" altLang="en-US" dirty="0"/>
              <a:t> 堆顶调整（交换堆顶和堆尾元素）</a:t>
            </a:r>
          </a:p>
        </p:txBody>
      </p:sp>
      <p:pic>
        <p:nvPicPr>
          <p:cNvPr id="11" name="图片 10">
            <a:extLst>
              <a:ext uri="{FF2B5EF4-FFF2-40B4-BE49-F238E27FC236}">
                <a16:creationId xmlns:a16="http://schemas.microsoft.com/office/drawing/2014/main" id="{9FEA2E17-999C-6652-C91C-1E6D2F878A53}"/>
              </a:ext>
            </a:extLst>
          </p:cNvPr>
          <p:cNvPicPr>
            <a:picLocks noChangeAspect="1"/>
          </p:cNvPicPr>
          <p:nvPr/>
        </p:nvPicPr>
        <p:blipFill>
          <a:blip r:embed="rId4"/>
          <a:stretch>
            <a:fillRect/>
          </a:stretch>
        </p:blipFill>
        <p:spPr>
          <a:xfrm>
            <a:off x="1047183" y="2960166"/>
            <a:ext cx="4275928" cy="3373099"/>
          </a:xfrm>
          <a:prstGeom prst="rect">
            <a:avLst/>
          </a:prstGeom>
        </p:spPr>
      </p:pic>
      <p:pic>
        <p:nvPicPr>
          <p:cNvPr id="12" name="图片 11">
            <a:extLst>
              <a:ext uri="{FF2B5EF4-FFF2-40B4-BE49-F238E27FC236}">
                <a16:creationId xmlns:a16="http://schemas.microsoft.com/office/drawing/2014/main" id="{02865E82-D8BD-7D61-1C95-D80926B33F6D}"/>
              </a:ext>
            </a:extLst>
          </p:cNvPr>
          <p:cNvPicPr>
            <a:picLocks noChangeAspect="1"/>
          </p:cNvPicPr>
          <p:nvPr/>
        </p:nvPicPr>
        <p:blipFill>
          <a:blip r:embed="rId5"/>
          <a:stretch>
            <a:fillRect/>
          </a:stretch>
        </p:blipFill>
        <p:spPr>
          <a:xfrm>
            <a:off x="6317777" y="2978949"/>
            <a:ext cx="4327107" cy="3373099"/>
          </a:xfrm>
          <a:prstGeom prst="rect">
            <a:avLst/>
          </a:prstGeom>
        </p:spPr>
      </p:pic>
      <p:cxnSp>
        <p:nvCxnSpPr>
          <p:cNvPr id="14" name="直线连接符 13">
            <a:extLst>
              <a:ext uri="{FF2B5EF4-FFF2-40B4-BE49-F238E27FC236}">
                <a16:creationId xmlns:a16="http://schemas.microsoft.com/office/drawing/2014/main" id="{D3128D5A-5C98-5CDA-8C65-6316771492F9}"/>
              </a:ext>
            </a:extLst>
          </p:cNvPr>
          <p:cNvCxnSpPr/>
          <p:nvPr/>
        </p:nvCxnSpPr>
        <p:spPr>
          <a:xfrm>
            <a:off x="10172700" y="5842000"/>
            <a:ext cx="0" cy="49126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1B305AA8-E9D1-83F3-EC34-A1B79E32AFF7}"/>
              </a:ext>
            </a:extLst>
          </p:cNvPr>
          <p:cNvSpPr txBox="1"/>
          <p:nvPr/>
        </p:nvSpPr>
        <p:spPr>
          <a:xfrm>
            <a:off x="6171551" y="6352048"/>
            <a:ext cx="5784589" cy="369332"/>
          </a:xfrm>
          <a:prstGeom prst="rect">
            <a:avLst/>
          </a:prstGeom>
          <a:solidFill>
            <a:schemeClr val="bg1"/>
          </a:solidFill>
        </p:spPr>
        <p:txBody>
          <a:bodyPr wrap="square" rtlCol="0">
            <a:spAutoFit/>
          </a:bodyPr>
          <a:lstStyle/>
          <a:p>
            <a:r>
              <a:rPr lang="en-US" altLang="zh-CN" dirty="0"/>
              <a:t>(2)</a:t>
            </a:r>
            <a:r>
              <a:rPr lang="zh-CN" altLang="en-US" dirty="0"/>
              <a:t> 修复堆（删除堆尾元素，然后下调根结点！）</a:t>
            </a:r>
          </a:p>
        </p:txBody>
      </p:sp>
    </p:spTree>
    <p:extLst>
      <p:ext uri="{BB962C8B-B14F-4D97-AF65-F5344CB8AC3E}">
        <p14:creationId xmlns:p14="http://schemas.microsoft.com/office/powerpoint/2010/main" val="14923264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6D54E4F-489F-4F42-F301-5018EEC3AB5F}"/>
              </a:ext>
            </a:extLst>
          </p:cNvPr>
          <p:cNvPicPr>
            <a:picLocks noChangeAspect="1"/>
          </p:cNvPicPr>
          <p:nvPr/>
        </p:nvPicPr>
        <p:blipFill>
          <a:blip r:embed="rId3"/>
          <a:stretch>
            <a:fillRect/>
          </a:stretch>
        </p:blipFill>
        <p:spPr>
          <a:xfrm>
            <a:off x="6167535" y="3106629"/>
            <a:ext cx="4155516" cy="3226636"/>
          </a:xfrm>
          <a:prstGeom prst="rect">
            <a:avLst/>
          </a:prstGeom>
        </p:spPr>
      </p:pic>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6.6 </a:t>
            </a:r>
            <a:r>
              <a:rPr lang="zh-CN" altLang="en-US" dirty="0"/>
              <a:t>优先级队列应用：堆排序</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dirty="0"/>
              <a:t>6.6 </a:t>
            </a:r>
            <a:r>
              <a:rPr lang="zh-CN" altLang="en-US" dirty="0"/>
              <a:t>优先队列的应用</a:t>
            </a:r>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a:xfrm>
                <a:off x="584225" y="1276351"/>
                <a:ext cx="11055325" cy="1898650"/>
              </a:xfrm>
            </p:spPr>
            <p:txBody>
              <a:bodyPr>
                <a:noAutofit/>
              </a:bodyPr>
              <a:lstStyle/>
              <a:p>
                <a:pPr>
                  <a:lnSpc>
                    <a:spcPct val="120000"/>
                  </a:lnSpc>
                </a:pPr>
                <a:r>
                  <a:rPr lang="zh-CN" altLang="en-US" sz="2000" b="1" dirty="0"/>
                  <a:t>基本思想：</a:t>
                </a:r>
                <a:r>
                  <a:rPr lang="zh-CN" altLang="zh-CN" sz="2000" dirty="0"/>
                  <a:t>在简单选择排序中，从长度为</a:t>
                </a:r>
                <a14:m>
                  <m:oMath xmlns:m="http://schemas.openxmlformats.org/officeDocument/2006/math">
                    <m:r>
                      <a:rPr lang="en-US" altLang="zh-CN" sz="2000" i="1" dirty="0" smtClean="0">
                        <a:latin typeface="Cambria Math" panose="02040503050406030204" pitchFamily="18" charset="0"/>
                      </a:rPr>
                      <m:t>𝑘</m:t>
                    </m:r>
                  </m:oMath>
                </a14:m>
                <a:r>
                  <a:rPr lang="zh-CN" altLang="zh-CN" sz="2000" dirty="0"/>
                  <a:t>的待排序序列中选出键值最小的项时，所需的时间复杂度为</a:t>
                </a:r>
                <a14:m>
                  <m:oMath xmlns:m="http://schemas.openxmlformats.org/officeDocument/2006/math">
                    <m:r>
                      <a:rPr lang="en-US" altLang="zh-CN" sz="2000" i="1">
                        <a:latin typeface="Cambria Math" panose="02040503050406030204" pitchFamily="18" charset="0"/>
                      </a:rPr>
                      <m:t>𝑂</m:t>
                    </m:r>
                    <m:d>
                      <m:dPr>
                        <m:ctrlPr>
                          <a:rPr lang="zh-CN" altLang="zh-CN" sz="2000" i="1">
                            <a:latin typeface="Cambria Math" panose="02040503050406030204" pitchFamily="18" charset="0"/>
                          </a:rPr>
                        </m:ctrlPr>
                      </m:dPr>
                      <m:e>
                        <m:r>
                          <a:rPr lang="en-US" altLang="zh-CN" sz="2000" i="1">
                            <a:latin typeface="Cambria Math" panose="02040503050406030204" pitchFamily="18" charset="0"/>
                          </a:rPr>
                          <m:t>𝑘</m:t>
                        </m:r>
                      </m:e>
                    </m:d>
                  </m:oMath>
                </a14:m>
                <a:r>
                  <a:rPr lang="zh-CN" altLang="en-US" sz="2000" b="1" dirty="0"/>
                  <a:t>。</a:t>
                </a:r>
                <a:r>
                  <a:rPr lang="zh-CN" altLang="zh-CN" sz="2000" dirty="0"/>
                  <a:t>将待排序序列组成优先级队列，则可以优化这一步骤</a:t>
                </a:r>
                <a:endParaRPr lang="en-US" altLang="zh-CN" sz="2000" b="1" dirty="0"/>
              </a:p>
              <a:p>
                <a:pPr>
                  <a:lnSpc>
                    <a:spcPct val="120000"/>
                  </a:lnSpc>
                </a:pPr>
                <a:r>
                  <a:rPr lang="zh-CN" altLang="en-US" sz="2000" b="1" dirty="0"/>
                  <a:t>排序步骤：</a:t>
                </a:r>
                <a:r>
                  <a:rPr lang="zh-CN" altLang="zh-CN" sz="2000" dirty="0"/>
                  <a:t>假设待排序序列为已经建好堆的序列</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𝑛</m:t>
                        </m:r>
                      </m:sub>
                    </m:sSub>
                  </m:oMath>
                </a14:m>
                <a:r>
                  <a:rPr lang="zh-CN" altLang="zh-CN" sz="2000" dirty="0"/>
                  <a:t>，依次对</a:t>
                </a:r>
                <a14:m>
                  <m:oMath xmlns:m="http://schemas.openxmlformats.org/officeDocument/2006/math">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𝑛</m:t>
                    </m:r>
                    <m:r>
                      <a:rPr lang="en-US" altLang="zh-CN" sz="2000" i="1">
                        <a:latin typeface="Cambria Math" panose="02040503050406030204" pitchFamily="18" charset="0"/>
                      </a:rPr>
                      <m:t>,</m:t>
                    </m:r>
                    <m:r>
                      <a:rPr lang="en-US" altLang="zh-CN" sz="2000" i="1">
                        <a:latin typeface="Cambria Math" panose="02040503050406030204" pitchFamily="18" charset="0"/>
                      </a:rPr>
                      <m:t>𝑛</m:t>
                    </m:r>
                    <m:r>
                      <a:rPr lang="en-US" altLang="zh-CN" sz="2000" i="1">
                        <a:latin typeface="Cambria Math" panose="02040503050406030204" pitchFamily="18" charset="0"/>
                      </a:rPr>
                      <m:t>−1,…,2</m:t>
                    </m:r>
                  </m:oMath>
                </a14:m>
                <a:r>
                  <a:rPr lang="zh-CN" altLang="zh-CN" sz="2000" dirty="0"/>
                  <a:t>分别执行如下的选择步骤：在</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𝑖</m:t>
                        </m:r>
                      </m:sub>
                    </m:sSub>
                  </m:oMath>
                </a14:m>
                <a:r>
                  <a:rPr lang="zh-CN" altLang="zh-CN" sz="2000" dirty="0"/>
                  <a:t>中选择一个键值最大的项</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1</m:t>
                        </m:r>
                      </m:sub>
                    </m:sSub>
                  </m:oMath>
                </a14:m>
                <a:r>
                  <a:rPr lang="zh-CN" altLang="zh-CN" sz="2000" dirty="0"/>
                  <a:t>（堆顶），然后将</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𝑖</m:t>
                        </m:r>
                      </m:sub>
                    </m:sSub>
                  </m:oMath>
                </a14:m>
                <a:r>
                  <a:rPr lang="zh-CN" altLang="zh-CN" sz="2000" dirty="0"/>
                  <a:t>与</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1</m:t>
                        </m:r>
                      </m:sub>
                    </m:sSub>
                  </m:oMath>
                </a14:m>
                <a:r>
                  <a:rPr lang="zh-CN" altLang="zh-CN" sz="2000" dirty="0"/>
                  <a:t>交换并修复堆。</a:t>
                </a:r>
              </a:p>
            </p:txBody>
          </p:sp>
        </mc:Choice>
        <mc:Fallback xmlns="">
          <p:sp>
            <p:nvSpPr>
              <p:cNvPr id="9" name="Content Placeholder 8">
                <a:extLst>
                  <a:ext uri="{FF2B5EF4-FFF2-40B4-BE49-F238E27FC236}">
                    <a16:creationId xmlns:a16="http://schemas.microsoft.com/office/drawing/2014/main" id="{F4440D90-0D27-57F8-FC5B-3114708EBA1C}"/>
                  </a:ext>
                </a:extLst>
              </p:cNvPr>
              <p:cNvSpPr>
                <a:spLocks noGrp="1" noRot="1" noChangeAspect="1" noMove="1" noResize="1" noEditPoints="1" noAdjustHandles="1" noChangeArrowheads="1" noChangeShapeType="1" noTextEdit="1"/>
              </p:cNvSpPr>
              <p:nvPr>
                <p:ph idx="11"/>
              </p:nvPr>
            </p:nvSpPr>
            <p:spPr>
              <a:xfrm>
                <a:off x="584225" y="1276351"/>
                <a:ext cx="11055325" cy="1898650"/>
              </a:xfrm>
              <a:blipFill>
                <a:blip r:embed="rId4"/>
                <a:stretch>
                  <a:fillRect l="-689" r="-2870"/>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EC230569-EDDB-BBB7-11D0-52F201DD08D5}"/>
              </a:ext>
            </a:extLst>
          </p:cNvPr>
          <p:cNvSpPr txBox="1"/>
          <p:nvPr/>
        </p:nvSpPr>
        <p:spPr>
          <a:xfrm>
            <a:off x="2581864" y="6349045"/>
            <a:ext cx="1674495" cy="369332"/>
          </a:xfrm>
          <a:prstGeom prst="rect">
            <a:avLst/>
          </a:prstGeom>
          <a:noFill/>
        </p:spPr>
        <p:txBody>
          <a:bodyPr wrap="square" rtlCol="0">
            <a:spAutoFit/>
          </a:bodyPr>
          <a:lstStyle/>
          <a:p>
            <a:r>
              <a:rPr lang="en-US" altLang="zh-CN" dirty="0"/>
              <a:t>(3)</a:t>
            </a:r>
            <a:r>
              <a:rPr lang="zh-CN" altLang="en-US" dirty="0"/>
              <a:t> 堆顶调整</a:t>
            </a:r>
          </a:p>
        </p:txBody>
      </p:sp>
      <p:cxnSp>
        <p:nvCxnSpPr>
          <p:cNvPr id="14" name="直线连接符 13">
            <a:extLst>
              <a:ext uri="{FF2B5EF4-FFF2-40B4-BE49-F238E27FC236}">
                <a16:creationId xmlns:a16="http://schemas.microsoft.com/office/drawing/2014/main" id="{D3128D5A-5C98-5CDA-8C65-6316771492F9}"/>
              </a:ext>
            </a:extLst>
          </p:cNvPr>
          <p:cNvCxnSpPr/>
          <p:nvPr/>
        </p:nvCxnSpPr>
        <p:spPr>
          <a:xfrm>
            <a:off x="9588500" y="5816600"/>
            <a:ext cx="0" cy="49126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1B305AA8-E9D1-83F3-EC34-A1B79E32AFF7}"/>
              </a:ext>
            </a:extLst>
          </p:cNvPr>
          <p:cNvSpPr txBox="1"/>
          <p:nvPr/>
        </p:nvSpPr>
        <p:spPr>
          <a:xfrm>
            <a:off x="7822112" y="6333265"/>
            <a:ext cx="1674495" cy="369332"/>
          </a:xfrm>
          <a:prstGeom prst="rect">
            <a:avLst/>
          </a:prstGeom>
          <a:noFill/>
        </p:spPr>
        <p:txBody>
          <a:bodyPr wrap="square" rtlCol="0">
            <a:spAutoFit/>
          </a:bodyPr>
          <a:lstStyle/>
          <a:p>
            <a:r>
              <a:rPr lang="en-US" altLang="zh-CN" dirty="0"/>
              <a:t>(4)</a:t>
            </a:r>
            <a:r>
              <a:rPr lang="zh-CN" altLang="en-US" dirty="0"/>
              <a:t> 修复堆</a:t>
            </a:r>
          </a:p>
        </p:txBody>
      </p:sp>
      <p:pic>
        <p:nvPicPr>
          <p:cNvPr id="2" name="图片 1">
            <a:extLst>
              <a:ext uri="{FF2B5EF4-FFF2-40B4-BE49-F238E27FC236}">
                <a16:creationId xmlns:a16="http://schemas.microsoft.com/office/drawing/2014/main" id="{428E4C37-EDCA-3197-CDD9-3BF3DA168A0F}"/>
              </a:ext>
            </a:extLst>
          </p:cNvPr>
          <p:cNvPicPr>
            <a:picLocks noChangeAspect="1"/>
          </p:cNvPicPr>
          <p:nvPr/>
        </p:nvPicPr>
        <p:blipFill>
          <a:blip r:embed="rId5"/>
          <a:stretch>
            <a:fillRect/>
          </a:stretch>
        </p:blipFill>
        <p:spPr>
          <a:xfrm>
            <a:off x="956317" y="2986796"/>
            <a:ext cx="4366794" cy="3390687"/>
          </a:xfrm>
          <a:prstGeom prst="rect">
            <a:avLst/>
          </a:prstGeom>
        </p:spPr>
      </p:pic>
      <p:cxnSp>
        <p:nvCxnSpPr>
          <p:cNvPr id="4" name="直线连接符 3">
            <a:extLst>
              <a:ext uri="{FF2B5EF4-FFF2-40B4-BE49-F238E27FC236}">
                <a16:creationId xmlns:a16="http://schemas.microsoft.com/office/drawing/2014/main" id="{CD3D5BB1-4A17-50E2-4F48-AD5B15EB9214}"/>
              </a:ext>
            </a:extLst>
          </p:cNvPr>
          <p:cNvCxnSpPr/>
          <p:nvPr/>
        </p:nvCxnSpPr>
        <p:spPr>
          <a:xfrm>
            <a:off x="4864100" y="5873518"/>
            <a:ext cx="0" cy="491265"/>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92655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BAFDA65-ADEC-7D0D-DA02-95F5406E44CF}"/>
              </a:ext>
            </a:extLst>
          </p:cNvPr>
          <p:cNvPicPr>
            <a:picLocks noChangeAspect="1"/>
          </p:cNvPicPr>
          <p:nvPr/>
        </p:nvPicPr>
        <p:blipFill>
          <a:blip r:embed="rId3"/>
          <a:stretch>
            <a:fillRect/>
          </a:stretch>
        </p:blipFill>
        <p:spPr>
          <a:xfrm>
            <a:off x="1323800" y="2962023"/>
            <a:ext cx="4618182" cy="3600000"/>
          </a:xfrm>
          <a:prstGeom prst="rect">
            <a:avLst/>
          </a:prstGeom>
        </p:spPr>
      </p:pic>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6.6 </a:t>
            </a:r>
            <a:r>
              <a:rPr lang="zh-CN" altLang="en-US" dirty="0"/>
              <a:t>优先级队列应用：堆排序</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dirty="0"/>
              <a:t>6.6 </a:t>
            </a:r>
            <a:r>
              <a:rPr lang="zh-CN" altLang="en-US" dirty="0"/>
              <a:t>优先队列的应用</a:t>
            </a:r>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a:xfrm>
                <a:off x="584225" y="1276351"/>
                <a:ext cx="11055325" cy="1898650"/>
              </a:xfrm>
            </p:spPr>
            <p:txBody>
              <a:bodyPr>
                <a:noAutofit/>
              </a:bodyPr>
              <a:lstStyle/>
              <a:p>
                <a:pPr>
                  <a:lnSpc>
                    <a:spcPct val="120000"/>
                  </a:lnSpc>
                </a:pPr>
                <a:r>
                  <a:rPr lang="zh-CN" altLang="en-US" sz="2000" b="1" dirty="0"/>
                  <a:t>基本思想：</a:t>
                </a:r>
                <a:r>
                  <a:rPr lang="zh-CN" altLang="zh-CN" sz="2000" dirty="0"/>
                  <a:t>在简单选择排序中，从长度为</a:t>
                </a:r>
                <a14:m>
                  <m:oMath xmlns:m="http://schemas.openxmlformats.org/officeDocument/2006/math">
                    <m:r>
                      <a:rPr lang="en-US" altLang="zh-CN" sz="2000" i="1" dirty="0" smtClean="0">
                        <a:latin typeface="Cambria Math" panose="02040503050406030204" pitchFamily="18" charset="0"/>
                      </a:rPr>
                      <m:t>𝑘</m:t>
                    </m:r>
                  </m:oMath>
                </a14:m>
                <a:r>
                  <a:rPr lang="zh-CN" altLang="zh-CN" sz="2000" dirty="0"/>
                  <a:t>的待排序序列中选出键值最小的项时，所需的时间复杂度为</a:t>
                </a:r>
                <a14:m>
                  <m:oMath xmlns:m="http://schemas.openxmlformats.org/officeDocument/2006/math">
                    <m:r>
                      <a:rPr lang="en-US" altLang="zh-CN" sz="2000" i="1">
                        <a:latin typeface="Cambria Math" panose="02040503050406030204" pitchFamily="18" charset="0"/>
                      </a:rPr>
                      <m:t>𝑂</m:t>
                    </m:r>
                    <m:d>
                      <m:dPr>
                        <m:ctrlPr>
                          <a:rPr lang="zh-CN" altLang="zh-CN" sz="2000" i="1">
                            <a:latin typeface="Cambria Math" panose="02040503050406030204" pitchFamily="18" charset="0"/>
                          </a:rPr>
                        </m:ctrlPr>
                      </m:dPr>
                      <m:e>
                        <m:r>
                          <a:rPr lang="en-US" altLang="zh-CN" sz="2000" i="1">
                            <a:latin typeface="Cambria Math" panose="02040503050406030204" pitchFamily="18" charset="0"/>
                          </a:rPr>
                          <m:t>𝑘</m:t>
                        </m:r>
                      </m:e>
                    </m:d>
                  </m:oMath>
                </a14:m>
                <a:r>
                  <a:rPr lang="zh-CN" altLang="en-US" sz="2000" b="1" dirty="0"/>
                  <a:t>。</a:t>
                </a:r>
                <a:r>
                  <a:rPr lang="zh-CN" altLang="zh-CN" sz="2000" dirty="0"/>
                  <a:t>将待排序序列组成优先级队列，则可以优化这一步骤</a:t>
                </a:r>
                <a:endParaRPr lang="en-US" altLang="zh-CN" sz="2000" b="1" dirty="0"/>
              </a:p>
              <a:p>
                <a:pPr>
                  <a:lnSpc>
                    <a:spcPct val="120000"/>
                  </a:lnSpc>
                </a:pPr>
                <a:r>
                  <a:rPr lang="zh-CN" altLang="en-US" sz="2000" b="1" dirty="0"/>
                  <a:t>排序步骤：</a:t>
                </a:r>
                <a:r>
                  <a:rPr lang="zh-CN" altLang="zh-CN" sz="2000" dirty="0"/>
                  <a:t>假设待排序序列为已经建好堆的序列</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𝑛</m:t>
                        </m:r>
                      </m:sub>
                    </m:sSub>
                  </m:oMath>
                </a14:m>
                <a:r>
                  <a:rPr lang="zh-CN" altLang="zh-CN" sz="2000" dirty="0"/>
                  <a:t>，依次对</a:t>
                </a:r>
                <a14:m>
                  <m:oMath xmlns:m="http://schemas.openxmlformats.org/officeDocument/2006/math">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𝑛</m:t>
                    </m:r>
                    <m:r>
                      <a:rPr lang="en-US" altLang="zh-CN" sz="2000" i="1">
                        <a:latin typeface="Cambria Math" panose="02040503050406030204" pitchFamily="18" charset="0"/>
                      </a:rPr>
                      <m:t>,</m:t>
                    </m:r>
                    <m:r>
                      <a:rPr lang="en-US" altLang="zh-CN" sz="2000" i="1">
                        <a:latin typeface="Cambria Math" panose="02040503050406030204" pitchFamily="18" charset="0"/>
                      </a:rPr>
                      <m:t>𝑛</m:t>
                    </m:r>
                    <m:r>
                      <a:rPr lang="en-US" altLang="zh-CN" sz="2000" i="1">
                        <a:latin typeface="Cambria Math" panose="02040503050406030204" pitchFamily="18" charset="0"/>
                      </a:rPr>
                      <m:t>−1,…,2</m:t>
                    </m:r>
                  </m:oMath>
                </a14:m>
                <a:r>
                  <a:rPr lang="zh-CN" altLang="zh-CN" sz="2000" dirty="0"/>
                  <a:t>分别执行如下的选择步骤：在</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𝑖</m:t>
                        </m:r>
                      </m:sub>
                    </m:sSub>
                  </m:oMath>
                </a14:m>
                <a:r>
                  <a:rPr lang="zh-CN" altLang="zh-CN" sz="2000" dirty="0"/>
                  <a:t>中选择一个键值最大的项</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1</m:t>
                        </m:r>
                      </m:sub>
                    </m:sSub>
                  </m:oMath>
                </a14:m>
                <a:r>
                  <a:rPr lang="zh-CN" altLang="zh-CN" sz="2000" dirty="0"/>
                  <a:t>（堆顶），然后将</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𝑖</m:t>
                        </m:r>
                      </m:sub>
                    </m:sSub>
                  </m:oMath>
                </a14:m>
                <a:r>
                  <a:rPr lang="zh-CN" altLang="zh-CN" sz="2000" dirty="0"/>
                  <a:t>与</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1</m:t>
                        </m:r>
                      </m:sub>
                    </m:sSub>
                  </m:oMath>
                </a14:m>
                <a:r>
                  <a:rPr lang="zh-CN" altLang="zh-CN" sz="2000" dirty="0"/>
                  <a:t>交换并修复堆。</a:t>
                </a:r>
              </a:p>
            </p:txBody>
          </p:sp>
        </mc:Choice>
        <mc:Fallback xmlns="">
          <p:sp>
            <p:nvSpPr>
              <p:cNvPr id="9" name="Content Placeholder 8">
                <a:extLst>
                  <a:ext uri="{FF2B5EF4-FFF2-40B4-BE49-F238E27FC236}">
                    <a16:creationId xmlns:a16="http://schemas.microsoft.com/office/drawing/2014/main" id="{F4440D90-0D27-57F8-FC5B-3114708EBA1C}"/>
                  </a:ext>
                </a:extLst>
              </p:cNvPr>
              <p:cNvSpPr>
                <a:spLocks noGrp="1" noRot="1" noChangeAspect="1" noMove="1" noResize="1" noEditPoints="1" noAdjustHandles="1" noChangeArrowheads="1" noChangeShapeType="1" noTextEdit="1"/>
              </p:cNvSpPr>
              <p:nvPr>
                <p:ph idx="11"/>
              </p:nvPr>
            </p:nvSpPr>
            <p:spPr>
              <a:xfrm>
                <a:off x="584225" y="1276351"/>
                <a:ext cx="11055325" cy="1898650"/>
              </a:xfrm>
              <a:blipFill>
                <a:blip r:embed="rId4"/>
                <a:stretch>
                  <a:fillRect l="-689" r="-2870"/>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EC230569-EDDB-BBB7-11D0-52F201DD08D5}"/>
              </a:ext>
            </a:extLst>
          </p:cNvPr>
          <p:cNvSpPr txBox="1"/>
          <p:nvPr/>
        </p:nvSpPr>
        <p:spPr>
          <a:xfrm>
            <a:off x="2581864" y="6557988"/>
            <a:ext cx="1674495" cy="369332"/>
          </a:xfrm>
          <a:prstGeom prst="rect">
            <a:avLst/>
          </a:prstGeom>
          <a:noFill/>
        </p:spPr>
        <p:txBody>
          <a:bodyPr wrap="square" rtlCol="0">
            <a:spAutoFit/>
          </a:bodyPr>
          <a:lstStyle/>
          <a:p>
            <a:r>
              <a:rPr lang="en-US" altLang="zh-CN" dirty="0"/>
              <a:t>(N)</a:t>
            </a:r>
            <a:r>
              <a:rPr lang="zh-CN" altLang="en-US" dirty="0"/>
              <a:t> 堆顶调整</a:t>
            </a:r>
          </a:p>
        </p:txBody>
      </p:sp>
      <p:sp>
        <p:nvSpPr>
          <p:cNvPr id="11" name="文本框 10">
            <a:extLst>
              <a:ext uri="{FF2B5EF4-FFF2-40B4-BE49-F238E27FC236}">
                <a16:creationId xmlns:a16="http://schemas.microsoft.com/office/drawing/2014/main" id="{AA2FF48B-FE02-5FE5-5426-6482A4B6FA77}"/>
              </a:ext>
            </a:extLst>
          </p:cNvPr>
          <p:cNvSpPr txBox="1"/>
          <p:nvPr/>
        </p:nvSpPr>
        <p:spPr>
          <a:xfrm>
            <a:off x="6111887" y="6062219"/>
            <a:ext cx="1415772" cy="461665"/>
          </a:xfrm>
          <a:prstGeom prst="rect">
            <a:avLst/>
          </a:prstGeom>
          <a:solidFill>
            <a:srgbClr val="009999"/>
          </a:solidFill>
        </p:spPr>
        <p:txBody>
          <a:bodyPr wrap="non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升序序列</a:t>
            </a:r>
          </a:p>
        </p:txBody>
      </p:sp>
    </p:spTree>
    <p:extLst>
      <p:ext uri="{BB962C8B-B14F-4D97-AF65-F5344CB8AC3E}">
        <p14:creationId xmlns:p14="http://schemas.microsoft.com/office/powerpoint/2010/main" val="134797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6.6 </a:t>
            </a:r>
            <a:r>
              <a:rPr lang="zh-CN" altLang="en-US" dirty="0"/>
              <a:t>优先级队列应用：堆排序</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dirty="0"/>
              <a:t>6.6 </a:t>
            </a:r>
            <a:r>
              <a:rPr lang="zh-CN" altLang="en-US" dirty="0"/>
              <a:t>优先队列的应用</a:t>
            </a:r>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11" name="内容占位符 4">
                <a:extLst>
                  <a:ext uri="{FF2B5EF4-FFF2-40B4-BE49-F238E27FC236}">
                    <a16:creationId xmlns:a16="http://schemas.microsoft.com/office/drawing/2014/main" id="{48B15FF1-2308-A49C-F163-DF16D7509CBF}"/>
                  </a:ext>
                </a:extLst>
              </p:cNvPr>
              <p:cNvSpPr>
                <a:spLocks noGrp="1"/>
              </p:cNvSpPr>
              <p:nvPr>
                <p:ph idx="11"/>
              </p:nvPr>
            </p:nvSpPr>
            <p:spPr>
              <a:xfrm>
                <a:off x="584225" y="1276350"/>
                <a:ext cx="11055325" cy="5057775"/>
              </a:xfrm>
            </p:spPr>
            <p:txBody>
              <a:bodyPr>
                <a:normAutofit/>
              </a:bodyPr>
              <a:lstStyle/>
              <a:p>
                <a:r>
                  <a:rPr lang="zh-CN" altLang="en-US" b="1" dirty="0"/>
                  <a:t>算法：</a:t>
                </a:r>
                <a:r>
                  <a:rPr lang="zh-CN" altLang="en-US" dirty="0"/>
                  <a:t>堆排序 </a:t>
                </a:r>
                <a14:m>
                  <m:oMath xmlns:m="http://schemas.openxmlformats.org/officeDocument/2006/math">
                    <m:r>
                      <m:rPr>
                        <m:sty m:val="p"/>
                      </m:rPr>
                      <a:rPr lang="en-US" altLang="zh-CN">
                        <a:latin typeface="Cambria Math" panose="02040503050406030204" pitchFamily="18" charset="0"/>
                      </a:rPr>
                      <m:t>HeapSort</m:t>
                    </m:r>
                    <m:r>
                      <a:rPr lang="en-US" altLang="zh-CN" i="1" dirty="0">
                        <a:latin typeface="Cambria Math" panose="02040503050406030204" pitchFamily="18" charset="0"/>
                      </a:rPr>
                      <m:t>(</m:t>
                    </m:r>
                    <m:r>
                      <a:rPr lang="en-US" altLang="zh-CN" i="1" dirty="0" err="1">
                        <a:latin typeface="Cambria Math" panose="02040503050406030204" pitchFamily="18" charset="0"/>
                      </a:rPr>
                      <m:t>𝑎</m:t>
                    </m:r>
                    <m:r>
                      <a:rPr lang="en-US" altLang="zh-CN" i="1" dirty="0" err="1">
                        <a:latin typeface="Cambria Math" panose="02040503050406030204" pitchFamily="18" charset="0"/>
                      </a:rPr>
                      <m:t>,</m:t>
                    </m:r>
                    <m:r>
                      <a:rPr lang="en-US" altLang="zh-CN" i="1" dirty="0" err="1">
                        <a:latin typeface="Cambria Math" panose="02040503050406030204" pitchFamily="18" charset="0"/>
                      </a:rPr>
                      <m:t>𝑙</m:t>
                    </m:r>
                    <m:r>
                      <a:rPr lang="en-US" altLang="zh-CN" i="1" dirty="0" err="1">
                        <a:latin typeface="Cambria Math" panose="02040503050406030204" pitchFamily="18" charset="0"/>
                      </a:rPr>
                      <m:t>,</m:t>
                    </m:r>
                    <m:r>
                      <a:rPr lang="en-US" altLang="zh-CN" i="1" dirty="0" err="1">
                        <a:latin typeface="Cambria Math" panose="02040503050406030204" pitchFamily="18" charset="0"/>
                      </a:rPr>
                      <m:t>𝑟</m:t>
                    </m:r>
                    <m:r>
                      <a:rPr lang="en-US" altLang="zh-CN" i="1" dirty="0" smtClean="0">
                        <a:latin typeface="Cambria Math" panose="02040503050406030204" pitchFamily="18" charset="0"/>
                      </a:rPr>
                      <m:t>)</m:t>
                    </m:r>
                  </m:oMath>
                </a14:m>
                <a:endParaRPr lang="en-US" altLang="zh-CN" dirty="0"/>
              </a:p>
              <a:p>
                <a:r>
                  <a:rPr lang="zh-CN" altLang="en-US" dirty="0"/>
                  <a:t>输入：序列</a:t>
                </a:r>
                <a14:m>
                  <m:oMath xmlns:m="http://schemas.openxmlformats.org/officeDocument/2006/math">
                    <m:r>
                      <a:rPr lang="en-US" altLang="zh-CN" i="1" dirty="0" smtClean="0">
                        <a:latin typeface="Cambria Math" panose="02040503050406030204" pitchFamily="18" charset="0"/>
                      </a:rPr>
                      <m:t>𝑎</m:t>
                    </m:r>
                  </m:oMath>
                </a14:m>
                <a:r>
                  <a:rPr lang="zh-CN" altLang="en-US" dirty="0"/>
                  <a:t>，左端点下标</a:t>
                </a:r>
                <a14:m>
                  <m:oMath xmlns:m="http://schemas.openxmlformats.org/officeDocument/2006/math">
                    <m:r>
                      <a:rPr lang="en-US" altLang="zh-CN" i="1" dirty="0" smtClean="0">
                        <a:latin typeface="Cambria Math" panose="02040503050406030204" pitchFamily="18" charset="0"/>
                      </a:rPr>
                      <m:t>𝑙</m:t>
                    </m:r>
                  </m:oMath>
                </a14:m>
                <a:r>
                  <a:rPr lang="zh-CN" altLang="en-US" dirty="0"/>
                  <a:t>，右端点下标</a:t>
                </a:r>
                <a14:m>
                  <m:oMath xmlns:m="http://schemas.openxmlformats.org/officeDocument/2006/math">
                    <m:r>
                      <a:rPr lang="en-US" altLang="zh-CN" i="1" dirty="0" smtClean="0">
                        <a:latin typeface="Cambria Math" panose="02040503050406030204" pitchFamily="18" charset="0"/>
                      </a:rPr>
                      <m:t>𝑟</m:t>
                    </m:r>
                  </m:oMath>
                </a14:m>
                <a:endParaRPr lang="en-US" altLang="zh-CN" dirty="0"/>
              </a:p>
              <a:p>
                <a:r>
                  <a:rPr lang="zh-CN" altLang="en-US" dirty="0"/>
                  <a:t>输出：调整</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𝑙</m:t>
                        </m:r>
                      </m:sub>
                    </m:sSub>
                    <m:r>
                      <a:rPr lang="en-US" altLang="zh-CN"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a:latin typeface="Cambria Math" panose="02040503050406030204" pitchFamily="18" charset="0"/>
                          </a:rPr>
                          <m:t>𝑙</m:t>
                        </m:r>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err="1">
                            <a:latin typeface="Cambria Math" panose="02040503050406030204" pitchFamily="18" charset="0"/>
                          </a:rPr>
                        </m:ctrlPr>
                      </m:sSubPr>
                      <m:e>
                        <m:r>
                          <a:rPr lang="en-US" altLang="zh-CN" i="1" dirty="0" err="1">
                            <a:latin typeface="Cambria Math" panose="02040503050406030204" pitchFamily="18" charset="0"/>
                          </a:rPr>
                          <m:t>𝑎</m:t>
                        </m:r>
                      </m:e>
                      <m:sub>
                        <m:r>
                          <a:rPr lang="en-US" altLang="zh-CN" i="1" dirty="0" err="1">
                            <a:latin typeface="Cambria Math" panose="02040503050406030204" pitchFamily="18" charset="0"/>
                          </a:rPr>
                          <m:t>𝑟</m:t>
                        </m:r>
                      </m:sub>
                    </m:sSub>
                  </m:oMath>
                </a14:m>
                <a:r>
                  <a:rPr lang="zh-CN" altLang="en-US" dirty="0"/>
                  <a:t>元素顺序，使元素按照非递减顺序排列</a:t>
                </a:r>
              </a:p>
              <a:p>
                <a:endParaRPr lang="en-US" altLang="zh-CN" dirty="0"/>
              </a:p>
            </p:txBody>
          </p:sp>
        </mc:Choice>
        <mc:Fallback xmlns="">
          <p:sp>
            <p:nvSpPr>
              <p:cNvPr id="11" name="内容占位符 4">
                <a:extLst>
                  <a:ext uri="{FF2B5EF4-FFF2-40B4-BE49-F238E27FC236}">
                    <a16:creationId xmlns:a16="http://schemas.microsoft.com/office/drawing/2014/main" id="{48B15FF1-2308-A49C-F163-DF16D7509CBF}"/>
                  </a:ext>
                </a:extLst>
              </p:cNvPr>
              <p:cNvSpPr>
                <a:spLocks noGrp="1" noRot="1" noChangeAspect="1" noMove="1" noResize="1" noEditPoints="1" noAdjustHandles="1" noChangeArrowheads="1" noChangeShapeType="1" noTextEdit="1"/>
              </p:cNvSpPr>
              <p:nvPr>
                <p:ph idx="11"/>
              </p:nvPr>
            </p:nvSpPr>
            <p:spPr>
              <a:xfrm>
                <a:off x="584225" y="1276350"/>
                <a:ext cx="11055325" cy="5057775"/>
              </a:xfrm>
              <a:blipFill>
                <a:blip r:embed="rId3"/>
                <a:stretch>
                  <a:fillRect l="-918" t="-1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2F40A37F-ACB9-89F2-1E3D-B227EC4A98A5}"/>
                  </a:ext>
                </a:extLst>
              </p:cNvPr>
              <p:cNvGraphicFramePr>
                <a:graphicFrameLocks noGrp="1"/>
              </p:cNvGraphicFramePr>
              <p:nvPr>
                <p:extLst>
                  <p:ext uri="{D42A27DB-BD31-4B8C-83A1-F6EECF244321}">
                    <p14:modId xmlns:p14="http://schemas.microsoft.com/office/powerpoint/2010/main" val="173813466"/>
                  </p:ext>
                </p:extLst>
              </p:nvPr>
            </p:nvGraphicFramePr>
            <p:xfrm>
              <a:off x="2032024" y="2955921"/>
              <a:ext cx="6413476" cy="3378204"/>
            </p:xfrm>
            <a:graphic>
              <a:graphicData uri="http://schemas.openxmlformats.org/drawingml/2006/table">
                <a:tbl>
                  <a:tblPr firstRow="1" firstCol="1" bandRow="1"/>
                  <a:tblGrid>
                    <a:gridCol w="362138">
                      <a:extLst>
                        <a:ext uri="{9D8B030D-6E8A-4147-A177-3AD203B41FA5}">
                          <a16:colId xmlns:a16="http://schemas.microsoft.com/office/drawing/2014/main" val="271227195"/>
                        </a:ext>
                      </a:extLst>
                    </a:gridCol>
                    <a:gridCol w="6051338">
                      <a:extLst>
                        <a:ext uri="{9D8B030D-6E8A-4147-A177-3AD203B41FA5}">
                          <a16:colId xmlns:a16="http://schemas.microsoft.com/office/drawing/2014/main" val="2150406967"/>
                        </a:ext>
                      </a:extLst>
                    </a:gridCol>
                  </a:tblGrid>
                  <a:tr h="376872">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楷体_GB2312"/>
                                  <a:cs typeface="Cambria Math" panose="02040503050406030204" pitchFamily="18" charset="0"/>
                                </a:rPr>
                                <m:t>𝑛</m:t>
                              </m:r>
                              <m:r>
                                <a:rPr lang="zh-CN"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𝑟</m:t>
                              </m:r>
                              <m:r>
                                <a:rPr lang="zh-CN" altLang="en-US"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𝑙</m:t>
                              </m:r>
                              <m:r>
                                <a:rPr lang="en-US" sz="1400" i="1" kern="100">
                                  <a:effectLst/>
                                  <a:latin typeface="Cambria Math" panose="02040503050406030204" pitchFamily="18" charset="0"/>
                                  <a:ea typeface="楷体_GB2312"/>
                                </a:rPr>
                                <m:t>+1</m:t>
                              </m:r>
                            </m:oMath>
                          </a14:m>
                          <a:r>
                            <a:rPr lang="en-US" sz="1400" kern="100">
                              <a:effectLst/>
                              <a:latin typeface="Courier New" panose="02070309020205020404" pitchFamily="49" charset="0"/>
                              <a:ea typeface="楷体_GB2312"/>
                              <a:cs typeface="Times New Roman" panose="02020603050405020304" pitchFamily="18" charset="0"/>
                            </a:rPr>
                            <a:t> </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498735634"/>
                      </a:ext>
                    </a:extLst>
                  </a:tr>
                  <a:tr h="376872">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2</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宋体" panose="02010600030101010101" pitchFamily="2" charset="-122"/>
                                </a:rPr>
                                <m:t>𝑀𝑎𝑘𝑒𝐻𝑒𝑎𝑝𝐷𝑜𝑤𝑛</m:t>
                              </m:r>
                              <m:r>
                                <a:rPr lang="en-US" sz="1400" i="1" kern="100">
                                  <a:effectLst/>
                                  <a:latin typeface="Cambria Math" panose="02040503050406030204" pitchFamily="18" charset="0"/>
                                  <a:ea typeface="宋体" panose="02010600030101010101" pitchFamily="2" charset="-122"/>
                                </a:rPr>
                                <m:t>(</m:t>
                              </m:r>
                              <m:d>
                                <m:dPr>
                                  <m:begChr m:val="〈"/>
                                  <m:endChr m:val="〉"/>
                                  <m:ctrlPr>
                                    <a:rPr lang="zh-CN" sz="1400" i="1" kern="100">
                                      <a:effectLst/>
                                      <a:latin typeface="Cambria Math" panose="02040503050406030204" pitchFamily="18" charset="0"/>
                                      <a:ea typeface="Cambria Math" panose="02040503050406030204" pitchFamily="18" charset="0"/>
                                    </a:rPr>
                                  </m:ctrlPr>
                                </m:dPr>
                                <m:e>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宋体" panose="02010600030101010101" pitchFamily="2" charset="-122"/>
                                        </a:rPr>
                                        <m:t>𝑎</m:t>
                                      </m:r>
                                    </m:e>
                                    <m:sub>
                                      <m:r>
                                        <a:rPr lang="en-US" sz="1400" i="1" kern="100" baseline="-25000">
                                          <a:effectLst/>
                                          <a:latin typeface="Cambria Math" panose="02040503050406030204" pitchFamily="18" charset="0"/>
                                          <a:ea typeface="宋体" panose="02010600030101010101" pitchFamily="2" charset="-122"/>
                                        </a:rPr>
                                        <m:t>𝑙</m:t>
                                      </m:r>
                                    </m:sub>
                                  </m:sSub>
                                  <m:r>
                                    <a:rPr lang="en-US" sz="1400" i="1" kern="100">
                                      <a:effectLst/>
                                      <a:latin typeface="Cambria Math" panose="02040503050406030204" pitchFamily="18" charset="0"/>
                                      <a:ea typeface="宋体" panose="02010600030101010101" pitchFamily="2" charset="-122"/>
                                    </a:rPr>
                                    <m:t>,</m:t>
                                  </m:r>
                                  <m:r>
                                    <a:rPr lang="zh-CN"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宋体" panose="02010600030101010101" pitchFamily="2" charset="-122"/>
                                    </a:rPr>
                                    <m:t>, </m:t>
                                  </m:r>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宋体" panose="02010600030101010101" pitchFamily="2" charset="-122"/>
                                        </a:rPr>
                                        <m:t>𝑎</m:t>
                                      </m:r>
                                    </m:e>
                                    <m:sub>
                                      <m:r>
                                        <a:rPr lang="en-US" sz="1400" i="1" kern="100" baseline="-25000">
                                          <a:effectLst/>
                                          <a:latin typeface="Cambria Math" panose="02040503050406030204" pitchFamily="18" charset="0"/>
                                          <a:ea typeface="宋体" panose="02010600030101010101" pitchFamily="2" charset="-122"/>
                                        </a:rPr>
                                        <m:t>𝑟</m:t>
                                      </m:r>
                                    </m:sub>
                                  </m:sSub>
                                </m:e>
                              </m:d>
                              <m:r>
                                <a:rPr lang="en-US" sz="1400" i="1" kern="100">
                                  <a:effectLst/>
                                  <a:latin typeface="Cambria Math" panose="02040503050406030204" pitchFamily="18" charset="0"/>
                                  <a:ea typeface="宋体" panose="02010600030101010101" pitchFamily="2" charset="-122"/>
                                </a:rPr>
                                <m:t>)</m:t>
                              </m:r>
                            </m:oMath>
                          </a14:m>
                          <a:r>
                            <a:rPr lang="en-US" sz="1400" kern="100" dirty="0">
                              <a:effectLst/>
                              <a:latin typeface="Courier New" panose="02070309020205020404" pitchFamily="49" charset="0"/>
                              <a:ea typeface="楷体_GB2312"/>
                              <a:cs typeface="Times New Roman" panose="02020603050405020304" pitchFamily="18" charset="0"/>
                            </a:rPr>
                            <a:t>   //</a:t>
                          </a:r>
                          <a:r>
                            <a:rPr lang="zh-CN" sz="1400" kern="100" dirty="0">
                              <a:effectLst/>
                              <a:latin typeface="Courier New" panose="02070309020205020404" pitchFamily="49" charset="0"/>
                              <a:ea typeface="楷体_GB2312"/>
                            </a:rPr>
                            <a:t>建最大堆</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2573772888"/>
                      </a:ext>
                    </a:extLst>
                  </a:tr>
                  <a:tr h="376872">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3</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b="1" i="1" kern="100">
                                  <a:effectLst/>
                                  <a:latin typeface="Cambria Math" panose="02040503050406030204" pitchFamily="18" charset="0"/>
                                  <a:ea typeface="楷体_GB2312"/>
                                </a:rPr>
                                <m:t>𝐰𝐡𝐢𝐥𝐞</m:t>
                              </m:r>
                              <m:r>
                                <a:rPr lang="en-US" sz="1400" i="1" kern="100">
                                  <a:effectLst/>
                                  <a:latin typeface="Cambria Math" panose="02040503050406030204" pitchFamily="18" charset="0"/>
                                  <a:ea typeface="楷体_GB2312"/>
                                </a:rPr>
                                <m:t> </m:t>
                              </m:r>
                              <m:r>
                                <a:rPr lang="en-US" sz="1400" i="1" kern="100">
                                  <a:effectLst/>
                                  <a:latin typeface="Cambria Math" panose="02040503050406030204" pitchFamily="18" charset="0"/>
                                  <a:ea typeface="楷体_GB2312"/>
                                </a:rPr>
                                <m:t>𝑛</m:t>
                              </m:r>
                              <m:r>
                                <a:rPr lang="en-US" sz="1400" i="1" kern="100">
                                  <a:effectLst/>
                                  <a:latin typeface="Cambria Math" panose="02040503050406030204" pitchFamily="18" charset="0"/>
                                  <a:ea typeface="楷体_GB2312"/>
                                </a:rPr>
                                <m:t>&gt;1 </m:t>
                              </m:r>
                              <m:r>
                                <a:rPr lang="en-US" sz="1400" b="1" i="1" kern="100">
                                  <a:effectLst/>
                                  <a:latin typeface="Cambria Math" panose="02040503050406030204" pitchFamily="18" charset="0"/>
                                  <a:ea typeface="楷体_GB2312"/>
                                </a:rPr>
                                <m:t>𝐝𝐨</m:t>
                              </m:r>
                            </m:oMath>
                          </a14:m>
                          <a:r>
                            <a:rPr lang="en-US" sz="1400" kern="100">
                              <a:effectLst/>
                              <a:latin typeface="Courier New" panose="02070309020205020404" pitchFamily="49" charset="0"/>
                              <a:ea typeface="楷体_GB2312"/>
                              <a:cs typeface="Times New Roman" panose="02020603050405020304" pitchFamily="18" charset="0"/>
                            </a:rPr>
                            <a:t> //</a:t>
                          </a:r>
                          <a:r>
                            <a:rPr lang="zh-CN" sz="1400" kern="100">
                              <a:effectLst/>
                              <a:latin typeface="Courier New" panose="02070309020205020404" pitchFamily="49" charset="0"/>
                              <a:ea typeface="楷体_GB2312"/>
                            </a:rPr>
                            <a:t>基于堆的排序</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299016095"/>
                      </a:ext>
                    </a:extLst>
                  </a:tr>
                  <a:tr h="376872">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4</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楷体_GB2312"/>
                                </a:rPr>
                                <m:t>|   </m:t>
                              </m:r>
                              <m:r>
                                <a:rPr lang="en-US" sz="1400" i="1" kern="100">
                                  <a:effectLst/>
                                  <a:latin typeface="Cambria Math" panose="02040503050406030204" pitchFamily="18" charset="0"/>
                                  <a:ea typeface="楷体_GB2312"/>
                                </a:rPr>
                                <m:t>𝑡</m:t>
                              </m:r>
                              <m:r>
                                <a:rPr lang="zh-CN" sz="1400" i="1" kern="100">
                                  <a:effectLst/>
                                  <a:latin typeface="Cambria Math" panose="02040503050406030204" pitchFamily="18" charset="0"/>
                                  <a:ea typeface="楷体_GB2312"/>
                                </a:rPr>
                                <m:t>←</m:t>
                              </m:r>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楷体_GB2312"/>
                                    </a:rPr>
                                    <m:t>𝑎</m:t>
                                  </m:r>
                                </m:e>
                                <m:sub>
                                  <m:r>
                                    <a:rPr lang="en-US" sz="1400" i="1" kern="100">
                                      <a:effectLst/>
                                      <a:latin typeface="Cambria Math" panose="02040503050406030204" pitchFamily="18" charset="0"/>
                                      <a:ea typeface="楷体_GB2312"/>
                                    </a:rPr>
                                    <m:t>𝑙</m:t>
                                  </m:r>
                                </m:sub>
                              </m:sSub>
                            </m:oMath>
                          </a14:m>
                          <a:r>
                            <a:rPr lang="en-US" sz="1400" kern="10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97751332"/>
                      </a:ext>
                    </a:extLst>
                  </a:tr>
                  <a:tr h="376872">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5</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楷体_GB2312"/>
                                </a:rPr>
                                <m:t>|   </m:t>
                              </m:r>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楷体_GB2312"/>
                                    </a:rPr>
                                    <m:t>𝑎</m:t>
                                  </m:r>
                                </m:e>
                                <m:sub>
                                  <m:r>
                                    <a:rPr lang="en-US" sz="1400" i="1" kern="100">
                                      <a:effectLst/>
                                      <a:latin typeface="Cambria Math" panose="02040503050406030204" pitchFamily="18" charset="0"/>
                                      <a:ea typeface="楷体_GB2312"/>
                                    </a:rPr>
                                    <m:t>𝑙</m:t>
                                  </m:r>
                                </m:sub>
                              </m:sSub>
                              <m:r>
                                <a:rPr lang="zh-CN" sz="1400" i="1" kern="100">
                                  <a:effectLst/>
                                  <a:latin typeface="Cambria Math" panose="02040503050406030204" pitchFamily="18" charset="0"/>
                                  <a:ea typeface="楷体_GB2312"/>
                                </a:rPr>
                                <m:t>←</m:t>
                              </m:r>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楷体_GB2312"/>
                                    </a:rPr>
                                    <m:t>𝑎</m:t>
                                  </m:r>
                                </m:e>
                                <m:sub>
                                  <m:r>
                                    <a:rPr lang="en-US" sz="1400" i="1" kern="100">
                                      <a:effectLst/>
                                      <a:latin typeface="Cambria Math" panose="02040503050406030204" pitchFamily="18" charset="0"/>
                                      <a:ea typeface="楷体_GB2312"/>
                                    </a:rPr>
                                    <m:t>𝑙</m:t>
                                  </m:r>
                                  <m:r>
                                    <a:rPr lang="en-US"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𝑛</m:t>
                                  </m:r>
                                  <m:r>
                                    <a:rPr lang="zh-CN" altLang="en-US"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1</m:t>
                                  </m:r>
                                </m:sub>
                              </m:sSub>
                            </m:oMath>
                          </a14:m>
                          <a:r>
                            <a:rPr lang="en-US" sz="1400" kern="100">
                              <a:effectLst/>
                              <a:latin typeface="Courier New" panose="02070309020205020404" pitchFamily="49" charset="0"/>
                              <a:ea typeface="楷体_GB2312"/>
                              <a:cs typeface="Times New Roman" panose="02020603050405020304" pitchFamily="18" charset="0"/>
                            </a:rPr>
                            <a:t> </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774325751"/>
                      </a:ext>
                    </a:extLst>
                  </a:tr>
                  <a:tr h="376872">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6</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楷体_GB2312"/>
                                </a:rPr>
                                <m:t>|   </m:t>
                              </m:r>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楷体_GB2312"/>
                                    </a:rPr>
                                    <m:t>𝑎</m:t>
                                  </m:r>
                                </m:e>
                                <m:sub>
                                  <m:r>
                                    <a:rPr lang="en-US" sz="1400" i="1" kern="100">
                                      <a:effectLst/>
                                      <a:latin typeface="Cambria Math" panose="02040503050406030204" pitchFamily="18" charset="0"/>
                                      <a:ea typeface="楷体_GB2312"/>
                                    </a:rPr>
                                    <m:t>𝑙</m:t>
                                  </m:r>
                                  <m:r>
                                    <a:rPr lang="en-US"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𝑛</m:t>
                                  </m:r>
                                  <m:r>
                                    <a:rPr lang="zh-CN" altLang="en-US"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1</m:t>
                                  </m:r>
                                </m:sub>
                              </m:sSub>
                              <m:r>
                                <a:rPr lang="zh-CN"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𝑡</m:t>
                              </m:r>
                            </m:oMath>
                          </a14:m>
                          <a:r>
                            <a:rPr lang="en-US" sz="1400" kern="100">
                              <a:effectLst/>
                              <a:latin typeface="Courier New" panose="02070309020205020404" pitchFamily="49" charset="0"/>
                              <a:ea typeface="楷体_GB2312"/>
                              <a:cs typeface="Times New Roman" panose="02020603050405020304" pitchFamily="18" charset="0"/>
                            </a:rPr>
                            <a:t> </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633600302"/>
                      </a:ext>
                    </a:extLst>
                  </a:tr>
                  <a:tr h="376872">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7</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楷体_GB2312"/>
                                </a:rPr>
                                <m:t>|   </m:t>
                              </m:r>
                              <m:r>
                                <a:rPr lang="en-US" sz="1400" i="1" kern="100">
                                  <a:effectLst/>
                                  <a:latin typeface="Cambria Math" panose="02040503050406030204" pitchFamily="18" charset="0"/>
                                  <a:ea typeface="楷体_GB2312"/>
                                </a:rPr>
                                <m:t>𝑛</m:t>
                              </m:r>
                              <m:r>
                                <a:rPr lang="zh-CN"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𝑛</m:t>
                              </m:r>
                              <m:r>
                                <a:rPr lang="zh-CN" altLang="en-US"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1</m:t>
                              </m:r>
                            </m:oMath>
                          </a14:m>
                          <a:r>
                            <a:rPr lang="en-US" sz="1400" kern="100">
                              <a:effectLst/>
                              <a:latin typeface="Courier New" panose="02070309020205020404" pitchFamily="49" charset="0"/>
                              <a:ea typeface="楷体_GB2312"/>
                              <a:cs typeface="Times New Roman" panose="02020603050405020304" pitchFamily="18" charset="0"/>
                            </a:rPr>
                            <a:t> </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234477708"/>
                      </a:ext>
                    </a:extLst>
                  </a:tr>
                  <a:tr h="363228">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8</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楷体_GB2312"/>
                                </a:rPr>
                                <m:t>|   </m:t>
                              </m:r>
                              <m:r>
                                <a:rPr lang="en-US" sz="1400" i="1" kern="100">
                                  <a:effectLst/>
                                  <a:latin typeface="Cambria Math" panose="02040503050406030204" pitchFamily="18" charset="0"/>
                                  <a:ea typeface="楷体_GB2312"/>
                                </a:rPr>
                                <m:t>𝑆𝑖𝑓𝑡𝐷𝑜𝑤𝑛</m:t>
                              </m:r>
                              <m:r>
                                <a:rPr lang="en-US" sz="1400" i="1" kern="100">
                                  <a:effectLst/>
                                  <a:latin typeface="Cambria Math" panose="02040503050406030204" pitchFamily="18" charset="0"/>
                                  <a:ea typeface="楷体_GB2312"/>
                                </a:rPr>
                                <m:t>(</m:t>
                              </m:r>
                              <m:d>
                                <m:dPr>
                                  <m:begChr m:val="〈"/>
                                  <m:endChr m:val="〉"/>
                                  <m:ctrlPr>
                                    <a:rPr lang="zh-CN" sz="1400" i="1" kern="100">
                                      <a:effectLst/>
                                      <a:latin typeface="Cambria Math" panose="02040503050406030204" pitchFamily="18" charset="0"/>
                                      <a:ea typeface="Cambria Math" panose="02040503050406030204" pitchFamily="18" charset="0"/>
                                    </a:rPr>
                                  </m:ctrlPr>
                                </m:dPr>
                                <m:e>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楷体_GB2312"/>
                                        </a:rPr>
                                        <m:t>𝑎</m:t>
                                      </m:r>
                                    </m:e>
                                    <m:sub>
                                      <m:r>
                                        <a:rPr lang="en-US" sz="1400" i="1" kern="100">
                                          <a:effectLst/>
                                          <a:latin typeface="Cambria Math" panose="02040503050406030204" pitchFamily="18" charset="0"/>
                                          <a:ea typeface="楷体_GB2312"/>
                                        </a:rPr>
                                        <m:t>𝑙</m:t>
                                      </m:r>
                                    </m:sub>
                                  </m:sSub>
                                  <m:r>
                                    <a:rPr lang="en-US" sz="1400" i="1" kern="100">
                                      <a:effectLst/>
                                      <a:latin typeface="Cambria Math" panose="02040503050406030204" pitchFamily="18" charset="0"/>
                                      <a:ea typeface="楷体_GB2312"/>
                                    </a:rPr>
                                    <m:t>,</m:t>
                                  </m:r>
                                  <m:r>
                                    <a:rPr lang="zh-CN"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m:t>
                                  </m:r>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楷体_GB2312"/>
                                        </a:rPr>
                                        <m:t>𝑎</m:t>
                                      </m:r>
                                    </m:e>
                                    <m:sub>
                                      <m:r>
                                        <a:rPr lang="en-US" sz="1400" i="1" kern="100">
                                          <a:effectLst/>
                                          <a:latin typeface="Cambria Math" panose="02040503050406030204" pitchFamily="18" charset="0"/>
                                          <a:ea typeface="楷体_GB2312"/>
                                        </a:rPr>
                                        <m:t>𝑙</m:t>
                                      </m:r>
                                      <m:r>
                                        <a:rPr lang="en-US"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𝑛</m:t>
                                      </m:r>
                                      <m:r>
                                        <a:rPr lang="zh-CN" altLang="en-US"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1</m:t>
                                      </m:r>
                                    </m:sub>
                                  </m:sSub>
                                </m:e>
                              </m:d>
                              <m:r>
                                <a:rPr lang="en-US" sz="1400" i="1" kern="100">
                                  <a:effectLst/>
                                  <a:latin typeface="Cambria Math" panose="02040503050406030204" pitchFamily="18" charset="0"/>
                                  <a:ea typeface="楷体_GB2312"/>
                                </a:rPr>
                                <m:t>, </m:t>
                              </m:r>
                              <m:r>
                                <a:rPr lang="en-US" sz="1400" i="1" kern="100">
                                  <a:effectLst/>
                                  <a:latin typeface="Cambria Math" panose="02040503050406030204" pitchFamily="18" charset="0"/>
                                  <a:ea typeface="楷体_GB2312"/>
                                </a:rPr>
                                <m:t>𝑙</m:t>
                              </m:r>
                              <m:r>
                                <a:rPr lang="en-US" sz="1400" i="1" kern="100">
                                  <a:effectLst/>
                                  <a:latin typeface="Cambria Math" panose="02040503050406030204" pitchFamily="18" charset="0"/>
                                  <a:ea typeface="楷体_GB2312"/>
                                </a:rPr>
                                <m:t>)</m:t>
                              </m:r>
                            </m:oMath>
                          </a14:m>
                          <a:r>
                            <a:rPr lang="en-US" sz="1400" kern="100">
                              <a:effectLst/>
                              <a:latin typeface="Times New Roman" panose="02020603050405020304" pitchFamily="18" charset="0"/>
                              <a:ea typeface="楷体_GB2312"/>
                            </a:rPr>
                            <a:t> </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886531648"/>
                      </a:ext>
                    </a:extLst>
                  </a:tr>
                  <a:tr h="376872">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9</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b="1" i="1" kern="100">
                                  <a:effectLst/>
                                  <a:latin typeface="Cambria Math" panose="02040503050406030204" pitchFamily="18" charset="0"/>
                                  <a:ea typeface="楷体_GB2312"/>
                                </a:rPr>
                                <m:t>𝐞𝐧𝐝</m:t>
                              </m:r>
                            </m:oMath>
                          </a14:m>
                          <a:r>
                            <a:rPr lang="en-US" sz="1400" b="1" kern="10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2824948335"/>
                      </a:ext>
                    </a:extLst>
                  </a:tr>
                </a:tbl>
              </a:graphicData>
            </a:graphic>
          </p:graphicFrame>
        </mc:Choice>
        <mc:Fallback xmlns="">
          <p:graphicFrame>
            <p:nvGraphicFramePr>
              <p:cNvPr id="12" name="表格 11">
                <a:extLst>
                  <a:ext uri="{FF2B5EF4-FFF2-40B4-BE49-F238E27FC236}">
                    <a16:creationId xmlns:a16="http://schemas.microsoft.com/office/drawing/2014/main" id="{2F40A37F-ACB9-89F2-1E3D-B227EC4A98A5}"/>
                  </a:ext>
                </a:extLst>
              </p:cNvPr>
              <p:cNvGraphicFramePr>
                <a:graphicFrameLocks noGrp="1"/>
              </p:cNvGraphicFramePr>
              <p:nvPr>
                <p:extLst>
                  <p:ext uri="{D42A27DB-BD31-4B8C-83A1-F6EECF244321}">
                    <p14:modId xmlns:p14="http://schemas.microsoft.com/office/powerpoint/2010/main" val="173813466"/>
                  </p:ext>
                </p:extLst>
              </p:nvPr>
            </p:nvGraphicFramePr>
            <p:xfrm>
              <a:off x="2032024" y="2955921"/>
              <a:ext cx="6413476" cy="3378204"/>
            </p:xfrm>
            <a:graphic>
              <a:graphicData uri="http://schemas.openxmlformats.org/drawingml/2006/table">
                <a:tbl>
                  <a:tblPr firstRow="1" firstCol="1" bandRow="1"/>
                  <a:tblGrid>
                    <a:gridCol w="362138">
                      <a:extLst>
                        <a:ext uri="{9D8B030D-6E8A-4147-A177-3AD203B41FA5}">
                          <a16:colId xmlns:a16="http://schemas.microsoft.com/office/drawing/2014/main" val="271227195"/>
                        </a:ext>
                      </a:extLst>
                    </a:gridCol>
                    <a:gridCol w="6051338">
                      <a:extLst>
                        <a:ext uri="{9D8B030D-6E8A-4147-A177-3AD203B41FA5}">
                          <a16:colId xmlns:a16="http://schemas.microsoft.com/office/drawing/2014/main" val="2150406967"/>
                        </a:ext>
                      </a:extLst>
                    </a:gridCol>
                  </a:tblGrid>
                  <a:tr h="376872">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6303" r="-210" b="-793333"/>
                          </a:stretch>
                        </a:blipFill>
                      </a:tcPr>
                    </a:tc>
                    <a:extLst>
                      <a:ext uri="{0D108BD9-81ED-4DB2-BD59-A6C34878D82A}">
                        <a16:rowId xmlns:a16="http://schemas.microsoft.com/office/drawing/2014/main" val="3498735634"/>
                      </a:ext>
                    </a:extLst>
                  </a:tr>
                  <a:tr h="376872">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2</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6303" t="-100000" r="-210" b="-693333"/>
                          </a:stretch>
                        </a:blipFill>
                      </a:tcPr>
                    </a:tc>
                    <a:extLst>
                      <a:ext uri="{0D108BD9-81ED-4DB2-BD59-A6C34878D82A}">
                        <a16:rowId xmlns:a16="http://schemas.microsoft.com/office/drawing/2014/main" val="2573772888"/>
                      </a:ext>
                    </a:extLst>
                  </a:tr>
                  <a:tr h="376872">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3</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6303" t="-206897" r="-210" b="-617241"/>
                          </a:stretch>
                        </a:blipFill>
                      </a:tcPr>
                    </a:tc>
                    <a:extLst>
                      <a:ext uri="{0D108BD9-81ED-4DB2-BD59-A6C34878D82A}">
                        <a16:rowId xmlns:a16="http://schemas.microsoft.com/office/drawing/2014/main" val="1299016095"/>
                      </a:ext>
                    </a:extLst>
                  </a:tr>
                  <a:tr h="376872">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4</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6303" t="-296667" r="-210" b="-496667"/>
                          </a:stretch>
                        </a:blipFill>
                      </a:tcPr>
                    </a:tc>
                    <a:extLst>
                      <a:ext uri="{0D108BD9-81ED-4DB2-BD59-A6C34878D82A}">
                        <a16:rowId xmlns:a16="http://schemas.microsoft.com/office/drawing/2014/main" val="97751332"/>
                      </a:ext>
                    </a:extLst>
                  </a:tr>
                  <a:tr h="376872">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5</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6303" t="-396667" r="-210" b="-396667"/>
                          </a:stretch>
                        </a:blipFill>
                      </a:tcPr>
                    </a:tc>
                    <a:extLst>
                      <a:ext uri="{0D108BD9-81ED-4DB2-BD59-A6C34878D82A}">
                        <a16:rowId xmlns:a16="http://schemas.microsoft.com/office/drawing/2014/main" val="3774325751"/>
                      </a:ext>
                    </a:extLst>
                  </a:tr>
                  <a:tr h="376872">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6</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6303" t="-496667" r="-210" b="-296667"/>
                          </a:stretch>
                        </a:blipFill>
                      </a:tcPr>
                    </a:tc>
                    <a:extLst>
                      <a:ext uri="{0D108BD9-81ED-4DB2-BD59-A6C34878D82A}">
                        <a16:rowId xmlns:a16="http://schemas.microsoft.com/office/drawing/2014/main" val="633600302"/>
                      </a:ext>
                    </a:extLst>
                  </a:tr>
                  <a:tr h="376872">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7</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6303" t="-596667" r="-210" b="-196667"/>
                          </a:stretch>
                        </a:blipFill>
                      </a:tcPr>
                    </a:tc>
                    <a:extLst>
                      <a:ext uri="{0D108BD9-81ED-4DB2-BD59-A6C34878D82A}">
                        <a16:rowId xmlns:a16="http://schemas.microsoft.com/office/drawing/2014/main" val="3234477708"/>
                      </a:ext>
                    </a:extLst>
                  </a:tr>
                  <a:tr h="363228">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8</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6303" t="-746429" r="-210" b="-110714"/>
                          </a:stretch>
                        </a:blipFill>
                      </a:tcPr>
                    </a:tc>
                    <a:extLst>
                      <a:ext uri="{0D108BD9-81ED-4DB2-BD59-A6C34878D82A}">
                        <a16:rowId xmlns:a16="http://schemas.microsoft.com/office/drawing/2014/main" val="1886531648"/>
                      </a:ext>
                    </a:extLst>
                  </a:tr>
                  <a:tr h="376872">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9</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6303" t="-790000" r="-210" b="-3333"/>
                          </a:stretch>
                        </a:blipFill>
                      </a:tcPr>
                    </a:tc>
                    <a:extLst>
                      <a:ext uri="{0D108BD9-81ED-4DB2-BD59-A6C34878D82A}">
                        <a16:rowId xmlns:a16="http://schemas.microsoft.com/office/drawing/2014/main" val="2824948335"/>
                      </a:ext>
                    </a:extLst>
                  </a:tr>
                </a:tbl>
              </a:graphicData>
            </a:graphic>
          </p:graphicFrame>
        </mc:Fallback>
      </mc:AlternateContent>
    </p:spTree>
    <p:extLst>
      <p:ext uri="{BB962C8B-B14F-4D97-AF65-F5344CB8AC3E}">
        <p14:creationId xmlns:p14="http://schemas.microsoft.com/office/powerpoint/2010/main" val="17800199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6.6 </a:t>
            </a:r>
            <a:r>
              <a:rPr lang="zh-CN" altLang="en-US" dirty="0"/>
              <a:t>优先级队列应用：堆排序</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dirty="0"/>
              <a:t>6.6 </a:t>
            </a:r>
            <a:r>
              <a:rPr lang="zh-CN" altLang="en-US" dirty="0"/>
              <a:t>优先队列的应用</a:t>
            </a:r>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4" name="内容占位符 4">
                <a:extLst>
                  <a:ext uri="{FF2B5EF4-FFF2-40B4-BE49-F238E27FC236}">
                    <a16:creationId xmlns:a16="http://schemas.microsoft.com/office/drawing/2014/main" id="{AC6D897B-EC56-9937-8D07-5678C4349415}"/>
                  </a:ext>
                </a:extLst>
              </p:cNvPr>
              <p:cNvSpPr>
                <a:spLocks noGrp="1"/>
              </p:cNvSpPr>
              <p:nvPr>
                <p:ph idx="11"/>
              </p:nvPr>
            </p:nvSpPr>
            <p:spPr>
              <a:xfrm>
                <a:off x="584225" y="1276350"/>
                <a:ext cx="11055325" cy="5057775"/>
              </a:xfrm>
            </p:spPr>
            <p:txBody>
              <a:bodyPr>
                <a:normAutofit/>
              </a:bodyPr>
              <a:lstStyle/>
              <a:p>
                <a:pPr>
                  <a:lnSpc>
                    <a:spcPct val="120000"/>
                  </a:lnSpc>
                </a:pPr>
                <a:r>
                  <a:rPr lang="zh-CN" altLang="en-US" sz="2400" b="1" dirty="0"/>
                  <a:t>时间代价：</a:t>
                </a:r>
                <a14:m>
                  <m:oMath xmlns:m="http://schemas.openxmlformats.org/officeDocument/2006/math">
                    <m:r>
                      <a:rPr lang="en-US" altLang="zh-CN" sz="2400" b="1" i="1">
                        <a:solidFill>
                          <a:srgbClr val="C00000"/>
                        </a:solidFill>
                        <a:latin typeface="Cambria Math" panose="02040503050406030204" pitchFamily="18" charset="0"/>
                      </a:rPr>
                      <m:t>𝑶</m:t>
                    </m:r>
                    <m:d>
                      <m:dPr>
                        <m:ctrlPr>
                          <a:rPr lang="en-US"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𝒏</m:t>
                        </m:r>
                        <m:r>
                          <a:rPr lang="en-US" altLang="zh-CN" sz="2400" b="1" i="1">
                            <a:solidFill>
                              <a:srgbClr val="C00000"/>
                            </a:solidFill>
                            <a:latin typeface="Cambria Math" panose="02040503050406030204" pitchFamily="18" charset="0"/>
                          </a:rPr>
                          <m:t> </m:t>
                        </m:r>
                        <m:r>
                          <a:rPr lang="en-US" altLang="zh-CN" sz="2400" b="1">
                            <a:solidFill>
                              <a:srgbClr val="C00000"/>
                            </a:solidFill>
                            <a:latin typeface="Cambria Math" panose="02040503050406030204" pitchFamily="18" charset="0"/>
                          </a:rPr>
                          <m:t>𝐥𝐨𝐠</m:t>
                        </m:r>
                        <m:r>
                          <a:rPr lang="en-US" altLang="zh-CN" sz="2400" b="1">
                            <a:solidFill>
                              <a:srgbClr val="C00000"/>
                            </a:solidFill>
                            <a:latin typeface="Cambria Math" panose="02040503050406030204" pitchFamily="18" charset="0"/>
                          </a:rPr>
                          <m:t> </m:t>
                        </m:r>
                        <m:r>
                          <a:rPr lang="en-US" altLang="zh-CN" sz="2400" b="1" i="1">
                            <a:solidFill>
                              <a:srgbClr val="C00000"/>
                            </a:solidFill>
                            <a:latin typeface="Cambria Math" panose="02040503050406030204" pitchFamily="18" charset="0"/>
                          </a:rPr>
                          <m:t>𝒏</m:t>
                        </m:r>
                      </m:e>
                    </m:d>
                  </m:oMath>
                </a14:m>
                <a:endParaRPr lang="en-US" altLang="zh-CN" sz="2400" dirty="0">
                  <a:solidFill>
                    <a:srgbClr val="C00000"/>
                  </a:solidFill>
                </a:endParaRPr>
              </a:p>
              <a:p>
                <a:pPr>
                  <a:lnSpc>
                    <a:spcPct val="120000"/>
                  </a:lnSpc>
                </a:pPr>
                <a:r>
                  <a:rPr lang="zh-CN" altLang="en-US" sz="2400" dirty="0"/>
                  <a:t>对</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t>个元素进行堆排序，建立初始堆需要线性时间，即时间复杂度为</a:t>
                </a:r>
                <a14:m>
                  <m:oMath xmlns:m="http://schemas.openxmlformats.org/officeDocument/2006/math">
                    <m:r>
                      <a:rPr lang="en-US" altLang="zh-CN" sz="2400" i="1" dirty="0" smtClean="0">
                        <a:latin typeface="Cambria Math" panose="02040503050406030204" pitchFamily="18" charset="0"/>
                      </a:rPr>
                      <m:t>𝑂</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m:t>
                    </m:r>
                  </m:oMath>
                </a14:m>
                <a:r>
                  <a:rPr lang="zh-CN" altLang="en-US" sz="2400" dirty="0"/>
                  <a:t>，排序过程中需要的比较次数至多为</a:t>
                </a:r>
                <a14:m>
                  <m:oMath xmlns:m="http://schemas.openxmlformats.org/officeDocument/2006/math">
                    <m:r>
                      <a:rPr lang="en-US" altLang="zh-CN" sz="2400" i="1" dirty="0" smtClean="0">
                        <a:latin typeface="Cambria Math" panose="02040503050406030204" pitchFamily="18" charset="0"/>
                      </a:rPr>
                      <m:t>2</m:t>
                    </m:r>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 </m:t>
                    </m:r>
                    <m:r>
                      <m:rPr>
                        <m:sty m:val="p"/>
                      </m:rPr>
                      <a:rPr lang="en-US" altLang="zh-CN" sz="2400" i="1" dirty="0" err="1">
                        <a:latin typeface="Cambria Math" panose="02040503050406030204" pitchFamily="18" charset="0"/>
                      </a:rPr>
                      <m:t>log</m:t>
                    </m:r>
                    <m:r>
                      <a:rPr lang="en-US" altLang="zh-CN" sz="2400" i="1" dirty="0" err="1">
                        <a:latin typeface="Cambria Math" panose="02040503050406030204" pitchFamily="18" charset="0"/>
                      </a:rPr>
                      <m:t>⁡</m:t>
                    </m:r>
                    <m:r>
                      <a:rPr lang="en-US" altLang="zh-CN" sz="2400" i="1" dirty="0" err="1">
                        <a:latin typeface="Cambria Math" panose="02040503050406030204" pitchFamily="18" charset="0"/>
                      </a:rPr>
                      <m:t>𝑛</m:t>
                    </m:r>
                  </m:oMath>
                </a14:m>
                <a:r>
                  <a:rPr lang="zh-CN" altLang="en-US" sz="2400" dirty="0"/>
                  <a:t>，因此总的时间复杂度为</a:t>
                </a:r>
                <a14:m>
                  <m:oMath xmlns:m="http://schemas.openxmlformats.org/officeDocument/2006/math">
                    <m:r>
                      <a:rPr lang="en-US" altLang="zh-CN" sz="2400" i="1" dirty="0" smtClean="0">
                        <a:latin typeface="Cambria Math" panose="02040503050406030204" pitchFamily="18" charset="0"/>
                      </a:rPr>
                      <m:t>𝑂</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𝑛</m:t>
                    </m:r>
                    <m:func>
                      <m:funcPr>
                        <m:ctrlPr>
                          <a:rPr lang="en-US" altLang="zh-CN" sz="2400" i="1" dirty="0" err="1" smtClean="0">
                            <a:latin typeface="Cambria Math" panose="02040503050406030204" pitchFamily="18" charset="0"/>
                          </a:rPr>
                        </m:ctrlPr>
                      </m:funcPr>
                      <m:fName>
                        <m:r>
                          <m:rPr>
                            <m:sty m:val="p"/>
                          </m:rPr>
                          <a:rPr lang="en-US" altLang="zh-CN" sz="2400" i="0" dirty="0" err="1">
                            <a:latin typeface="Cambria Math" panose="02040503050406030204" pitchFamily="18" charset="0"/>
                          </a:rPr>
                          <m:t>log</m:t>
                        </m:r>
                      </m:fName>
                      <m:e>
                        <m:r>
                          <m:rPr>
                            <m:sty m:val="p"/>
                          </m:rPr>
                          <a:rPr lang="en-US" altLang="zh-CN" sz="2400" i="1" dirty="0" err="1" smtClean="0">
                            <a:latin typeface="Cambria Math" panose="02040503050406030204" pitchFamily="18" charset="0"/>
                          </a:rPr>
                          <m:t>n</m:t>
                        </m:r>
                      </m:e>
                    </m:func>
                    <m:r>
                      <a:rPr lang="en-US" altLang="zh-CN" sz="2400" i="1" dirty="0">
                        <a:latin typeface="Cambria Math" panose="02040503050406030204" pitchFamily="18" charset="0"/>
                      </a:rPr>
                      <m:t>)</m:t>
                    </m:r>
                  </m:oMath>
                </a14:m>
                <a:r>
                  <a:rPr lang="zh-CN" altLang="en-US" sz="2400" dirty="0"/>
                  <a:t>。</a:t>
                </a:r>
                <a:endParaRPr lang="en-US" altLang="zh-CN" sz="2400" dirty="0"/>
              </a:p>
              <a:p>
                <a:pPr>
                  <a:lnSpc>
                    <a:spcPct val="120000"/>
                  </a:lnSpc>
                </a:pPr>
                <a:r>
                  <a:rPr lang="zh-CN" altLang="en-US" sz="2400" b="1" dirty="0"/>
                  <a:t>空间代价：</a:t>
                </a:r>
                <a14:m>
                  <m:oMath xmlns:m="http://schemas.openxmlformats.org/officeDocument/2006/math">
                    <m:r>
                      <a:rPr lang="en-US" altLang="zh-CN" sz="2400" b="1" i="1">
                        <a:solidFill>
                          <a:srgbClr val="C00000"/>
                        </a:solidFill>
                        <a:latin typeface="Cambria Math" panose="02040503050406030204" pitchFamily="18" charset="0"/>
                      </a:rPr>
                      <m:t>𝑶</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𝟏</m:t>
                    </m:r>
                    <m:r>
                      <a:rPr lang="en-US" altLang="zh-CN" sz="2400" b="1" i="1">
                        <a:solidFill>
                          <a:srgbClr val="C00000"/>
                        </a:solidFill>
                        <a:latin typeface="Cambria Math" panose="02040503050406030204" pitchFamily="18" charset="0"/>
                      </a:rPr>
                      <m:t>)</m:t>
                    </m:r>
                  </m:oMath>
                </a14:m>
                <a:endParaRPr lang="en-US" altLang="zh-CN" sz="2400" b="1" dirty="0"/>
              </a:p>
              <a:p>
                <a:pPr>
                  <a:lnSpc>
                    <a:spcPct val="120000"/>
                  </a:lnSpc>
                </a:pPr>
                <a:r>
                  <a:rPr lang="zh-CN" altLang="en-US" sz="2400" b="1" dirty="0"/>
                  <a:t>稳定性：</a:t>
                </a:r>
                <a:r>
                  <a:rPr lang="zh-CN" altLang="en-US" sz="2400" b="1" dirty="0">
                    <a:solidFill>
                      <a:srgbClr val="C00000"/>
                    </a:solidFill>
                  </a:rPr>
                  <a:t>不稳定</a:t>
                </a:r>
                <a:endParaRPr lang="en-US" altLang="zh-CN" sz="2400" b="1" dirty="0">
                  <a:solidFill>
                    <a:srgbClr val="C00000"/>
                  </a:solidFill>
                </a:endParaRPr>
              </a:p>
              <a:p>
                <a:pPr>
                  <a:lnSpc>
                    <a:spcPct val="120000"/>
                  </a:lnSpc>
                </a:pPr>
                <a:r>
                  <a:rPr lang="zh-CN" altLang="en-US" sz="2400" dirty="0"/>
                  <a:t>在堆排序中，会将</a:t>
                </a:r>
                <a:r>
                  <a:rPr lang="zh-CN" altLang="en-US" sz="2400" b="1" dirty="0">
                    <a:solidFill>
                      <a:srgbClr val="C00000"/>
                    </a:solidFill>
                  </a:rPr>
                  <a:t>堆顶元素与数组末尾元素</a:t>
                </a:r>
                <a:r>
                  <a:rPr lang="zh-CN" altLang="en-US" sz="2400" dirty="0"/>
                  <a:t>进行</a:t>
                </a:r>
                <a:r>
                  <a:rPr lang="zh-CN" altLang="en-US" sz="2400" b="1" dirty="0">
                    <a:solidFill>
                      <a:srgbClr val="C00000"/>
                    </a:solidFill>
                  </a:rPr>
                  <a:t>交换</a:t>
                </a:r>
                <a:r>
                  <a:rPr lang="zh-CN" altLang="en-US" sz="2400" dirty="0"/>
                  <a:t>，这一操作会</a:t>
                </a:r>
                <a:r>
                  <a:rPr lang="zh-CN" altLang="en-US" sz="2400" b="1" dirty="0">
                    <a:solidFill>
                      <a:srgbClr val="C00000"/>
                    </a:solidFill>
                  </a:rPr>
                  <a:t>破坏</a:t>
                </a:r>
                <a:r>
                  <a:rPr lang="zh-CN" altLang="en-US" sz="2400" dirty="0"/>
                  <a:t>数组的稳定性，故堆排序是不稳定排序。</a:t>
                </a:r>
                <a:endParaRPr lang="en-US" altLang="zh-CN" sz="2400" dirty="0"/>
              </a:p>
            </p:txBody>
          </p:sp>
        </mc:Choice>
        <mc:Fallback xmlns="">
          <p:sp>
            <p:nvSpPr>
              <p:cNvPr id="4" name="内容占位符 4">
                <a:extLst>
                  <a:ext uri="{FF2B5EF4-FFF2-40B4-BE49-F238E27FC236}">
                    <a16:creationId xmlns:a16="http://schemas.microsoft.com/office/drawing/2014/main" id="{AC6D897B-EC56-9937-8D07-5678C4349415}"/>
                  </a:ext>
                </a:extLst>
              </p:cNvPr>
              <p:cNvSpPr>
                <a:spLocks noGrp="1" noRot="1" noChangeAspect="1" noMove="1" noResize="1" noEditPoints="1" noAdjustHandles="1" noChangeArrowheads="1" noChangeShapeType="1" noTextEdit="1"/>
              </p:cNvSpPr>
              <p:nvPr>
                <p:ph idx="11"/>
              </p:nvPr>
            </p:nvSpPr>
            <p:spPr>
              <a:xfrm>
                <a:off x="584225" y="1276350"/>
                <a:ext cx="11055325" cy="5057775"/>
              </a:xfrm>
              <a:blipFill>
                <a:blip r:embed="rId3"/>
                <a:stretch>
                  <a:fillRect l="-918" t="-251"/>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F4FC803E-9961-4A5C-A443-169EC9ECA596}"/>
              </a:ext>
            </a:extLst>
          </p:cNvPr>
          <p:cNvSpPr txBox="1"/>
          <p:nvPr/>
        </p:nvSpPr>
        <p:spPr>
          <a:xfrm>
            <a:off x="2829395" y="5378514"/>
            <a:ext cx="6296726" cy="646331"/>
          </a:xfrm>
          <a:prstGeom prst="rect">
            <a:avLst/>
          </a:prstGeom>
          <a:solidFill>
            <a:srgbClr val="009999"/>
          </a:solid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如何使用</a:t>
            </a:r>
            <a:r>
              <a:rPr lang="zh-CN" altLang="en-US" dirty="0">
                <a:solidFill>
                  <a:srgbClr val="FFFF00"/>
                </a:solidFill>
                <a:latin typeface="微软雅黑" panose="020B0503020204020204" pitchFamily="34" charset="-122"/>
                <a:ea typeface="微软雅黑" panose="020B0503020204020204" pitchFamily="34" charset="-122"/>
              </a:rPr>
              <a:t>最小堆</a:t>
            </a:r>
            <a:r>
              <a:rPr lang="zh-CN" altLang="en-US" dirty="0">
                <a:solidFill>
                  <a:schemeClr val="bg1"/>
                </a:solidFill>
                <a:latin typeface="微软雅黑" panose="020B0503020204020204" pitchFamily="34" charset="-122"/>
                <a:ea typeface="微软雅黑" panose="020B0503020204020204" pitchFamily="34" charset="-122"/>
              </a:rPr>
              <a:t>实现升序排序？空间复杂度分为</a:t>
            </a:r>
            <a:r>
              <a:rPr lang="en-US" altLang="zh-CN" dirty="0">
                <a:solidFill>
                  <a:schemeClr val="bg1"/>
                </a:solidFill>
                <a:latin typeface="微软雅黑" panose="020B0503020204020204" pitchFamily="34" charset="-122"/>
                <a:ea typeface="微软雅黑" panose="020B0503020204020204" pitchFamily="34" charset="-122"/>
              </a:rPr>
              <a:t>O(n)</a:t>
            </a:r>
            <a:r>
              <a:rPr lang="zh-CN" altLang="en-US" dirty="0">
                <a:solidFill>
                  <a:schemeClr val="bg1"/>
                </a:solidFill>
                <a:latin typeface="微软雅黑" panose="020B0503020204020204" pitchFamily="34" charset="-122"/>
                <a:ea typeface="微软雅黑" panose="020B0503020204020204" pitchFamily="34" charset="-122"/>
              </a:rPr>
              <a:t>和</a:t>
            </a:r>
            <a:r>
              <a:rPr lang="en-US" altLang="zh-CN" dirty="0">
                <a:solidFill>
                  <a:schemeClr val="bg1"/>
                </a:solidFill>
                <a:latin typeface="微软雅黑" panose="020B0503020204020204" pitchFamily="34" charset="-122"/>
                <a:ea typeface="微软雅黑" panose="020B0503020204020204" pitchFamily="34" charset="-122"/>
              </a:rPr>
              <a:t>O(1)</a:t>
            </a:r>
            <a:r>
              <a:rPr lang="zh-CN" altLang="en-US" dirty="0">
                <a:solidFill>
                  <a:schemeClr val="bg1"/>
                </a:solidFill>
                <a:latin typeface="微软雅黑" panose="020B0503020204020204" pitchFamily="34" charset="-122"/>
                <a:ea typeface="微软雅黑" panose="020B0503020204020204" pitchFamily="34" charset="-122"/>
              </a:rPr>
              <a:t>两种情况考虑。</a:t>
            </a:r>
          </a:p>
        </p:txBody>
      </p:sp>
    </p:spTree>
    <p:extLst>
      <p:ext uri="{BB962C8B-B14F-4D97-AF65-F5344CB8AC3E}">
        <p14:creationId xmlns:p14="http://schemas.microsoft.com/office/powerpoint/2010/main" val="218048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6.6 </a:t>
            </a:r>
            <a:r>
              <a:rPr lang="zh-CN" altLang="en-US" dirty="0"/>
              <a:t>优先级队列应用：多路归并</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dirty="0"/>
              <a:t>6.6 </a:t>
            </a:r>
            <a:r>
              <a:rPr lang="zh-CN" altLang="en-US" dirty="0"/>
              <a:t>优先队列的应用</a:t>
            </a:r>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2502A22B-A132-935D-E835-48609A2EDB53}"/>
                  </a:ext>
                </a:extLst>
              </p:cNvPr>
              <p:cNvSpPr txBox="1">
                <a:spLocks/>
              </p:cNvSpPr>
              <p:nvPr/>
            </p:nvSpPr>
            <p:spPr>
              <a:xfrm>
                <a:off x="439371" y="1172178"/>
                <a:ext cx="10964553" cy="47551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sz="2400" b="1" dirty="0"/>
                  <a:t>问题</a:t>
                </a:r>
                <a:r>
                  <a:rPr lang="zh-CN" altLang="en-US" sz="2400" dirty="0"/>
                  <a:t>：把</a:t>
                </a:r>
                <a:r>
                  <a:rPr lang="en-US" altLang="zh-CN" sz="2400" dirty="0"/>
                  <a:t>n</a:t>
                </a:r>
                <a:r>
                  <a:rPr lang="zh-CN" altLang="en-US" sz="2400" dirty="0"/>
                  <a:t>个升序序列</a:t>
                </a:r>
                <a:r>
                  <a:rPr lang="en-US" altLang="zh-CN" sz="2400" dirty="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A</m:t>
                        </m:r>
                      </m:e>
                      <m:sub>
                        <m:r>
                          <m:rPr>
                            <m:sty m:val="p"/>
                          </m:rPr>
                          <a:rPr lang="en-US" altLang="zh-CN" sz="2400" b="0" i="0" smtClean="0">
                            <a:latin typeface="Cambria Math" panose="02040503050406030204" pitchFamily="18" charset="0"/>
                          </a:rPr>
                          <m:t>n</m:t>
                        </m:r>
                      </m:sub>
                    </m:sSub>
                  </m:oMath>
                </a14:m>
                <a:r>
                  <a:rPr lang="zh-CN" altLang="en-US" sz="2400" dirty="0"/>
                  <a:t>，合并成一个升序序列。简单起见，假设合并长度为</a:t>
                </a:r>
                <a:r>
                  <a:rPr lang="en-US" altLang="zh-CN" sz="2400" dirty="0"/>
                  <a:t>x</a:t>
                </a:r>
                <a:r>
                  <a:rPr lang="zh-CN" altLang="en-US" sz="2400" dirty="0"/>
                  <a:t>和</a:t>
                </a:r>
                <a:r>
                  <a:rPr lang="en-US" altLang="zh-CN" sz="2400" dirty="0"/>
                  <a:t>y</a:t>
                </a:r>
                <a:r>
                  <a:rPr lang="zh-CN" altLang="en-US" sz="2400" dirty="0"/>
                  <a:t>的两个序列需要</a:t>
                </a:r>
                <a:r>
                  <a:rPr lang="en-US" altLang="zh-CN" sz="2400" dirty="0" err="1"/>
                  <a:t>x+y</a:t>
                </a:r>
                <a:r>
                  <a:rPr lang="zh-CN" altLang="en-US" sz="2400" dirty="0"/>
                  <a:t>次比较，求比较次数最少的合并方案。</a:t>
                </a:r>
                <a:endParaRPr lang="en-US" altLang="zh-CN" sz="2400" dirty="0"/>
              </a:p>
              <a:p>
                <a:pPr>
                  <a:lnSpc>
                    <a:spcPct val="120000"/>
                  </a:lnSpc>
                </a:pPr>
                <a:endParaRPr lang="en-US" altLang="zh-CN" sz="2400" dirty="0"/>
              </a:p>
            </p:txBody>
          </p:sp>
        </mc:Choice>
        <mc:Fallback xmlns="">
          <p:sp>
            <p:nvSpPr>
              <p:cNvPr id="5" name="内容占位符 4">
                <a:extLst>
                  <a:ext uri="{FF2B5EF4-FFF2-40B4-BE49-F238E27FC236}">
                    <a16:creationId xmlns:a16="http://schemas.microsoft.com/office/drawing/2014/main" id="{2502A22B-A132-935D-E835-48609A2EDB53}"/>
                  </a:ext>
                </a:extLst>
              </p:cNvPr>
              <p:cNvSpPr txBox="1">
                <a:spLocks noRot="1" noChangeAspect="1" noMove="1" noResize="1" noEditPoints="1" noAdjustHandles="1" noChangeArrowheads="1" noChangeShapeType="1" noTextEdit="1"/>
              </p:cNvSpPr>
              <p:nvPr/>
            </p:nvSpPr>
            <p:spPr>
              <a:xfrm>
                <a:off x="439371" y="1172178"/>
                <a:ext cx="10964553" cy="4755124"/>
              </a:xfrm>
              <a:prstGeom prst="rect">
                <a:avLst/>
              </a:prstGeom>
              <a:blipFill>
                <a:blip r:embed="rId3"/>
                <a:stretch>
                  <a:fillRect l="-925" t="-267"/>
                </a:stretch>
              </a:blipFill>
            </p:spPr>
            <p:txBody>
              <a:bodyPr/>
              <a:lstStyle/>
              <a:p>
                <a:r>
                  <a:rPr lang="zh-CN" altLang="en-US">
                    <a:noFill/>
                  </a:rPr>
                  <a:t> </a:t>
                </a:r>
              </a:p>
            </p:txBody>
          </p:sp>
        </mc:Fallback>
      </mc:AlternateContent>
      <p:graphicFrame>
        <p:nvGraphicFramePr>
          <p:cNvPr id="9" name="表格 8">
            <a:extLst>
              <a:ext uri="{FF2B5EF4-FFF2-40B4-BE49-F238E27FC236}">
                <a16:creationId xmlns:a16="http://schemas.microsoft.com/office/drawing/2014/main" id="{3A2700B5-7156-40BF-AA47-B21DCA111E89}"/>
              </a:ext>
            </a:extLst>
          </p:cNvPr>
          <p:cNvGraphicFramePr>
            <a:graphicFrameLocks noGrp="1"/>
          </p:cNvGraphicFramePr>
          <p:nvPr>
            <p:extLst>
              <p:ext uri="{D42A27DB-BD31-4B8C-83A1-F6EECF244321}">
                <p14:modId xmlns:p14="http://schemas.microsoft.com/office/powerpoint/2010/main" val="2851663781"/>
              </p:ext>
            </p:extLst>
          </p:nvPr>
        </p:nvGraphicFramePr>
        <p:xfrm>
          <a:off x="2581157" y="2846359"/>
          <a:ext cx="1931320" cy="365760"/>
        </p:xfrm>
        <a:graphic>
          <a:graphicData uri="http://schemas.openxmlformats.org/drawingml/2006/table">
            <a:tbl>
              <a:tblPr firstRow="1" bandRow="1">
                <a:tableStyleId>{F5AB1C69-6EDB-4FF4-983F-18BD219EF322}</a:tableStyleId>
              </a:tblPr>
              <a:tblGrid>
                <a:gridCol w="482830">
                  <a:extLst>
                    <a:ext uri="{9D8B030D-6E8A-4147-A177-3AD203B41FA5}">
                      <a16:colId xmlns:a16="http://schemas.microsoft.com/office/drawing/2014/main" val="816028291"/>
                    </a:ext>
                  </a:extLst>
                </a:gridCol>
                <a:gridCol w="482830">
                  <a:extLst>
                    <a:ext uri="{9D8B030D-6E8A-4147-A177-3AD203B41FA5}">
                      <a16:colId xmlns:a16="http://schemas.microsoft.com/office/drawing/2014/main" val="3741858144"/>
                    </a:ext>
                  </a:extLst>
                </a:gridCol>
                <a:gridCol w="482830">
                  <a:extLst>
                    <a:ext uri="{9D8B030D-6E8A-4147-A177-3AD203B41FA5}">
                      <a16:colId xmlns:a16="http://schemas.microsoft.com/office/drawing/2014/main" val="2255951593"/>
                    </a:ext>
                  </a:extLst>
                </a:gridCol>
                <a:gridCol w="482830">
                  <a:extLst>
                    <a:ext uri="{9D8B030D-6E8A-4147-A177-3AD203B41FA5}">
                      <a16:colId xmlns:a16="http://schemas.microsoft.com/office/drawing/2014/main" val="3394527954"/>
                    </a:ext>
                  </a:extLst>
                </a:gridCol>
              </a:tblGrid>
              <a:tr h="278994">
                <a:tc>
                  <a:txBody>
                    <a:bodyPr/>
                    <a:lstStyle/>
                    <a:p>
                      <a:pPr algn="ctr"/>
                      <a:r>
                        <a:rPr lang="en-US" altLang="zh-CN" sz="1800" dirty="0">
                          <a:solidFill>
                            <a:schemeClr val="tx1"/>
                          </a:solidFill>
                        </a:rPr>
                        <a:t>1</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800" dirty="0">
                          <a:solidFill>
                            <a:schemeClr val="tx1"/>
                          </a:solidFill>
                        </a:rPr>
                        <a:t>5</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800" dirty="0">
                          <a:solidFill>
                            <a:schemeClr val="tx1"/>
                          </a:solidFill>
                        </a:rPr>
                        <a:t>9</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800" dirty="0">
                          <a:solidFill>
                            <a:schemeClr val="tx1"/>
                          </a:solidFill>
                        </a:rPr>
                        <a:t>10</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10" name="表格 9">
            <a:extLst>
              <a:ext uri="{FF2B5EF4-FFF2-40B4-BE49-F238E27FC236}">
                <a16:creationId xmlns:a16="http://schemas.microsoft.com/office/drawing/2014/main" id="{72E517A3-D676-3E9E-67AB-5C2859748C06}"/>
              </a:ext>
            </a:extLst>
          </p:cNvPr>
          <p:cNvGraphicFramePr>
            <a:graphicFrameLocks noGrp="1"/>
          </p:cNvGraphicFramePr>
          <p:nvPr>
            <p:extLst>
              <p:ext uri="{D42A27DB-BD31-4B8C-83A1-F6EECF244321}">
                <p14:modId xmlns:p14="http://schemas.microsoft.com/office/powerpoint/2010/main" val="803734130"/>
              </p:ext>
            </p:extLst>
          </p:nvPr>
        </p:nvGraphicFramePr>
        <p:xfrm>
          <a:off x="2001724" y="3371639"/>
          <a:ext cx="3090185" cy="365760"/>
        </p:xfrm>
        <a:graphic>
          <a:graphicData uri="http://schemas.openxmlformats.org/drawingml/2006/table">
            <a:tbl>
              <a:tblPr firstRow="1" bandRow="1">
                <a:tableStyleId>{F5AB1C69-6EDB-4FF4-983F-18BD219EF322}</a:tableStyleId>
              </a:tblPr>
              <a:tblGrid>
                <a:gridCol w="441455">
                  <a:extLst>
                    <a:ext uri="{9D8B030D-6E8A-4147-A177-3AD203B41FA5}">
                      <a16:colId xmlns:a16="http://schemas.microsoft.com/office/drawing/2014/main" val="816028291"/>
                    </a:ext>
                  </a:extLst>
                </a:gridCol>
                <a:gridCol w="441455">
                  <a:extLst>
                    <a:ext uri="{9D8B030D-6E8A-4147-A177-3AD203B41FA5}">
                      <a16:colId xmlns:a16="http://schemas.microsoft.com/office/drawing/2014/main" val="3741858144"/>
                    </a:ext>
                  </a:extLst>
                </a:gridCol>
                <a:gridCol w="441455">
                  <a:extLst>
                    <a:ext uri="{9D8B030D-6E8A-4147-A177-3AD203B41FA5}">
                      <a16:colId xmlns:a16="http://schemas.microsoft.com/office/drawing/2014/main" val="2255951593"/>
                    </a:ext>
                  </a:extLst>
                </a:gridCol>
                <a:gridCol w="441455">
                  <a:extLst>
                    <a:ext uri="{9D8B030D-6E8A-4147-A177-3AD203B41FA5}">
                      <a16:colId xmlns:a16="http://schemas.microsoft.com/office/drawing/2014/main" val="3029050256"/>
                    </a:ext>
                  </a:extLst>
                </a:gridCol>
                <a:gridCol w="441455">
                  <a:extLst>
                    <a:ext uri="{9D8B030D-6E8A-4147-A177-3AD203B41FA5}">
                      <a16:colId xmlns:a16="http://schemas.microsoft.com/office/drawing/2014/main" val="4203637349"/>
                    </a:ext>
                  </a:extLst>
                </a:gridCol>
                <a:gridCol w="441455">
                  <a:extLst>
                    <a:ext uri="{9D8B030D-6E8A-4147-A177-3AD203B41FA5}">
                      <a16:colId xmlns:a16="http://schemas.microsoft.com/office/drawing/2014/main" val="3551620755"/>
                    </a:ext>
                  </a:extLst>
                </a:gridCol>
                <a:gridCol w="441455">
                  <a:extLst>
                    <a:ext uri="{9D8B030D-6E8A-4147-A177-3AD203B41FA5}">
                      <a16:colId xmlns:a16="http://schemas.microsoft.com/office/drawing/2014/main" val="3394527954"/>
                    </a:ext>
                  </a:extLst>
                </a:gridCol>
              </a:tblGrid>
              <a:tr h="278994">
                <a:tc>
                  <a:txBody>
                    <a:bodyPr/>
                    <a:lstStyle/>
                    <a:p>
                      <a:pPr algn="ctr"/>
                      <a:r>
                        <a:rPr lang="en-US" altLang="zh-CN" sz="1800" dirty="0">
                          <a:solidFill>
                            <a:schemeClr val="tx1"/>
                          </a:solidFill>
                        </a:rPr>
                        <a:t>2</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800" dirty="0">
                          <a:solidFill>
                            <a:schemeClr val="tx1"/>
                          </a:solidFill>
                        </a:rPr>
                        <a:t>4</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800" dirty="0">
                          <a:solidFill>
                            <a:schemeClr val="tx1"/>
                          </a:solidFill>
                        </a:rPr>
                        <a:t>7</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800" dirty="0">
                          <a:solidFill>
                            <a:schemeClr val="tx1"/>
                          </a:solidFill>
                        </a:rPr>
                        <a:t>11</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800" dirty="0">
                          <a:solidFill>
                            <a:schemeClr val="tx1"/>
                          </a:solidFill>
                        </a:rPr>
                        <a:t>14</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800" dirty="0">
                          <a:solidFill>
                            <a:schemeClr val="tx1"/>
                          </a:solidFill>
                        </a:rPr>
                        <a:t>17</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800" dirty="0">
                          <a:solidFill>
                            <a:schemeClr val="tx1"/>
                          </a:solidFill>
                        </a:rPr>
                        <a:t>20</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11" name="表格 10">
            <a:extLst>
              <a:ext uri="{FF2B5EF4-FFF2-40B4-BE49-F238E27FC236}">
                <a16:creationId xmlns:a16="http://schemas.microsoft.com/office/drawing/2014/main" id="{04117E87-78E4-5F39-6E9E-23988110642F}"/>
              </a:ext>
            </a:extLst>
          </p:cNvPr>
          <p:cNvGraphicFramePr>
            <a:graphicFrameLocks noGrp="1"/>
          </p:cNvGraphicFramePr>
          <p:nvPr>
            <p:extLst>
              <p:ext uri="{D42A27DB-BD31-4B8C-83A1-F6EECF244321}">
                <p14:modId xmlns:p14="http://schemas.microsoft.com/office/powerpoint/2010/main" val="2990610010"/>
              </p:ext>
            </p:extLst>
          </p:nvPr>
        </p:nvGraphicFramePr>
        <p:xfrm>
          <a:off x="2581160" y="3832890"/>
          <a:ext cx="1290591" cy="365760"/>
        </p:xfrm>
        <a:graphic>
          <a:graphicData uri="http://schemas.openxmlformats.org/drawingml/2006/table">
            <a:tbl>
              <a:tblPr firstRow="1" bandRow="1">
                <a:tableStyleId>{F5AB1C69-6EDB-4FF4-983F-18BD219EF322}</a:tableStyleId>
              </a:tblPr>
              <a:tblGrid>
                <a:gridCol w="430197">
                  <a:extLst>
                    <a:ext uri="{9D8B030D-6E8A-4147-A177-3AD203B41FA5}">
                      <a16:colId xmlns:a16="http://schemas.microsoft.com/office/drawing/2014/main" val="816028291"/>
                    </a:ext>
                  </a:extLst>
                </a:gridCol>
                <a:gridCol w="430197">
                  <a:extLst>
                    <a:ext uri="{9D8B030D-6E8A-4147-A177-3AD203B41FA5}">
                      <a16:colId xmlns:a16="http://schemas.microsoft.com/office/drawing/2014/main" val="3741858144"/>
                    </a:ext>
                  </a:extLst>
                </a:gridCol>
                <a:gridCol w="430197">
                  <a:extLst>
                    <a:ext uri="{9D8B030D-6E8A-4147-A177-3AD203B41FA5}">
                      <a16:colId xmlns:a16="http://schemas.microsoft.com/office/drawing/2014/main" val="3394527954"/>
                    </a:ext>
                  </a:extLst>
                </a:gridCol>
              </a:tblGrid>
              <a:tr h="278994">
                <a:tc>
                  <a:txBody>
                    <a:bodyPr/>
                    <a:lstStyle/>
                    <a:p>
                      <a:pPr algn="ctr"/>
                      <a:r>
                        <a:rPr lang="en-US" altLang="zh-CN" sz="1800" dirty="0">
                          <a:solidFill>
                            <a:schemeClr val="tx1"/>
                          </a:solidFill>
                        </a:rPr>
                        <a:t>6</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800" dirty="0">
                          <a:solidFill>
                            <a:schemeClr val="tx1"/>
                          </a:solidFill>
                        </a:rPr>
                        <a:t>13</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800" dirty="0">
                          <a:solidFill>
                            <a:schemeClr val="tx1"/>
                          </a:solidFill>
                        </a:rPr>
                        <a:t>21</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12" name="表格 11">
            <a:extLst>
              <a:ext uri="{FF2B5EF4-FFF2-40B4-BE49-F238E27FC236}">
                <a16:creationId xmlns:a16="http://schemas.microsoft.com/office/drawing/2014/main" id="{478575A7-CB74-2943-6791-1AD052407853}"/>
              </a:ext>
            </a:extLst>
          </p:cNvPr>
          <p:cNvGraphicFramePr>
            <a:graphicFrameLocks noGrp="1"/>
          </p:cNvGraphicFramePr>
          <p:nvPr>
            <p:extLst>
              <p:ext uri="{D42A27DB-BD31-4B8C-83A1-F6EECF244321}">
                <p14:modId xmlns:p14="http://schemas.microsoft.com/office/powerpoint/2010/main" val="2233741889"/>
              </p:ext>
            </p:extLst>
          </p:nvPr>
        </p:nvGraphicFramePr>
        <p:xfrm>
          <a:off x="2581158" y="4315187"/>
          <a:ext cx="898708" cy="365760"/>
        </p:xfrm>
        <a:graphic>
          <a:graphicData uri="http://schemas.openxmlformats.org/drawingml/2006/table">
            <a:tbl>
              <a:tblPr firstRow="1" bandRow="1">
                <a:tableStyleId>{F5AB1C69-6EDB-4FF4-983F-18BD219EF322}</a:tableStyleId>
              </a:tblPr>
              <a:tblGrid>
                <a:gridCol w="449354">
                  <a:extLst>
                    <a:ext uri="{9D8B030D-6E8A-4147-A177-3AD203B41FA5}">
                      <a16:colId xmlns:a16="http://schemas.microsoft.com/office/drawing/2014/main" val="816028291"/>
                    </a:ext>
                  </a:extLst>
                </a:gridCol>
                <a:gridCol w="449354">
                  <a:extLst>
                    <a:ext uri="{9D8B030D-6E8A-4147-A177-3AD203B41FA5}">
                      <a16:colId xmlns:a16="http://schemas.microsoft.com/office/drawing/2014/main" val="3394527954"/>
                    </a:ext>
                  </a:extLst>
                </a:gridCol>
              </a:tblGrid>
              <a:tr h="278994">
                <a:tc>
                  <a:txBody>
                    <a:bodyPr/>
                    <a:lstStyle/>
                    <a:p>
                      <a:pPr algn="ctr"/>
                      <a:r>
                        <a:rPr lang="en-US" altLang="zh-CN" sz="1800" dirty="0">
                          <a:solidFill>
                            <a:schemeClr val="tx1"/>
                          </a:solidFill>
                        </a:rPr>
                        <a:t>3</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800" dirty="0">
                          <a:solidFill>
                            <a:schemeClr val="tx1"/>
                          </a:solidFill>
                        </a:rPr>
                        <a:t>19</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13" name="表格 12">
            <a:extLst>
              <a:ext uri="{FF2B5EF4-FFF2-40B4-BE49-F238E27FC236}">
                <a16:creationId xmlns:a16="http://schemas.microsoft.com/office/drawing/2014/main" id="{BB88B8C5-2AE3-6AE8-DCF0-82B7CB0F1AF0}"/>
              </a:ext>
            </a:extLst>
          </p:cNvPr>
          <p:cNvGraphicFramePr>
            <a:graphicFrameLocks noGrp="1"/>
          </p:cNvGraphicFramePr>
          <p:nvPr>
            <p:extLst>
              <p:ext uri="{D42A27DB-BD31-4B8C-83A1-F6EECF244321}">
                <p14:modId xmlns:p14="http://schemas.microsoft.com/office/powerpoint/2010/main" val="1625982088"/>
              </p:ext>
            </p:extLst>
          </p:nvPr>
        </p:nvGraphicFramePr>
        <p:xfrm>
          <a:off x="2217124" y="4781623"/>
          <a:ext cx="2081215" cy="365760"/>
        </p:xfrm>
        <a:graphic>
          <a:graphicData uri="http://schemas.openxmlformats.org/drawingml/2006/table">
            <a:tbl>
              <a:tblPr firstRow="1" bandRow="1">
                <a:tableStyleId>{F5AB1C69-6EDB-4FF4-983F-18BD219EF322}</a:tableStyleId>
              </a:tblPr>
              <a:tblGrid>
                <a:gridCol w="416243">
                  <a:extLst>
                    <a:ext uri="{9D8B030D-6E8A-4147-A177-3AD203B41FA5}">
                      <a16:colId xmlns:a16="http://schemas.microsoft.com/office/drawing/2014/main" val="2407434892"/>
                    </a:ext>
                  </a:extLst>
                </a:gridCol>
                <a:gridCol w="416243">
                  <a:extLst>
                    <a:ext uri="{9D8B030D-6E8A-4147-A177-3AD203B41FA5}">
                      <a16:colId xmlns:a16="http://schemas.microsoft.com/office/drawing/2014/main" val="816028291"/>
                    </a:ext>
                  </a:extLst>
                </a:gridCol>
                <a:gridCol w="416243">
                  <a:extLst>
                    <a:ext uri="{9D8B030D-6E8A-4147-A177-3AD203B41FA5}">
                      <a16:colId xmlns:a16="http://schemas.microsoft.com/office/drawing/2014/main" val="3741858144"/>
                    </a:ext>
                  </a:extLst>
                </a:gridCol>
                <a:gridCol w="416243">
                  <a:extLst>
                    <a:ext uri="{9D8B030D-6E8A-4147-A177-3AD203B41FA5}">
                      <a16:colId xmlns:a16="http://schemas.microsoft.com/office/drawing/2014/main" val="2255951593"/>
                    </a:ext>
                  </a:extLst>
                </a:gridCol>
                <a:gridCol w="416243">
                  <a:extLst>
                    <a:ext uri="{9D8B030D-6E8A-4147-A177-3AD203B41FA5}">
                      <a16:colId xmlns:a16="http://schemas.microsoft.com/office/drawing/2014/main" val="3394527954"/>
                    </a:ext>
                  </a:extLst>
                </a:gridCol>
              </a:tblGrid>
              <a:tr h="278994">
                <a:tc>
                  <a:txBody>
                    <a:bodyPr/>
                    <a:lstStyle/>
                    <a:p>
                      <a:pPr algn="ctr"/>
                      <a:r>
                        <a:rPr lang="en-US" altLang="zh-CN" sz="1800" i="0" dirty="0">
                          <a:solidFill>
                            <a:schemeClr val="tx1"/>
                          </a:solidFill>
                        </a:rPr>
                        <a:t>8</a:t>
                      </a:r>
                      <a:endParaRPr lang="zh-CN" altLang="en-US" sz="18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800" i="0" dirty="0">
                          <a:solidFill>
                            <a:schemeClr val="tx1"/>
                          </a:solidFill>
                        </a:rPr>
                        <a:t>12</a:t>
                      </a:r>
                      <a:endParaRPr lang="zh-CN" altLang="en-US" sz="18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800" i="0" dirty="0">
                          <a:solidFill>
                            <a:schemeClr val="tx1"/>
                          </a:solidFill>
                        </a:rPr>
                        <a:t>15</a:t>
                      </a:r>
                      <a:endParaRPr lang="zh-CN" altLang="en-US" sz="18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800" i="0" dirty="0">
                          <a:solidFill>
                            <a:schemeClr val="tx1"/>
                          </a:solidFill>
                        </a:rPr>
                        <a:t>16</a:t>
                      </a:r>
                      <a:endParaRPr lang="zh-CN" altLang="en-US" sz="18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800" i="0" dirty="0">
                          <a:solidFill>
                            <a:schemeClr val="tx1"/>
                          </a:solidFill>
                        </a:rPr>
                        <a:t>18</a:t>
                      </a:r>
                      <a:endParaRPr lang="zh-CN" altLang="en-US" sz="18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14" name="表格 13">
            <a:extLst>
              <a:ext uri="{FF2B5EF4-FFF2-40B4-BE49-F238E27FC236}">
                <a16:creationId xmlns:a16="http://schemas.microsoft.com/office/drawing/2014/main" id="{13A5A4A6-091D-93C6-B72F-1DFACF3BD096}"/>
              </a:ext>
            </a:extLst>
          </p:cNvPr>
          <p:cNvGraphicFramePr>
            <a:graphicFrameLocks noGrp="1"/>
          </p:cNvGraphicFramePr>
          <p:nvPr>
            <p:extLst>
              <p:ext uri="{D42A27DB-BD31-4B8C-83A1-F6EECF244321}">
                <p14:modId xmlns:p14="http://schemas.microsoft.com/office/powerpoint/2010/main" val="2589503886"/>
              </p:ext>
            </p:extLst>
          </p:nvPr>
        </p:nvGraphicFramePr>
        <p:xfrm>
          <a:off x="5921647" y="3793019"/>
          <a:ext cx="3523618" cy="396240"/>
        </p:xfrm>
        <a:graphic>
          <a:graphicData uri="http://schemas.openxmlformats.org/drawingml/2006/table">
            <a:tbl>
              <a:tblPr firstRow="1" bandRow="1">
                <a:tableStyleId>{93296810-A885-4BE3-A3E7-6D5BEEA58F35}</a:tableStyleId>
              </a:tblPr>
              <a:tblGrid>
                <a:gridCol w="503374">
                  <a:extLst>
                    <a:ext uri="{9D8B030D-6E8A-4147-A177-3AD203B41FA5}">
                      <a16:colId xmlns:a16="http://schemas.microsoft.com/office/drawing/2014/main" val="816028291"/>
                    </a:ext>
                  </a:extLst>
                </a:gridCol>
                <a:gridCol w="503374">
                  <a:extLst>
                    <a:ext uri="{9D8B030D-6E8A-4147-A177-3AD203B41FA5}">
                      <a16:colId xmlns:a16="http://schemas.microsoft.com/office/drawing/2014/main" val="3741858144"/>
                    </a:ext>
                  </a:extLst>
                </a:gridCol>
                <a:gridCol w="503374">
                  <a:extLst>
                    <a:ext uri="{9D8B030D-6E8A-4147-A177-3AD203B41FA5}">
                      <a16:colId xmlns:a16="http://schemas.microsoft.com/office/drawing/2014/main" val="2255951593"/>
                    </a:ext>
                  </a:extLst>
                </a:gridCol>
                <a:gridCol w="503374">
                  <a:extLst>
                    <a:ext uri="{9D8B030D-6E8A-4147-A177-3AD203B41FA5}">
                      <a16:colId xmlns:a16="http://schemas.microsoft.com/office/drawing/2014/main" val="3029050256"/>
                    </a:ext>
                  </a:extLst>
                </a:gridCol>
                <a:gridCol w="503374">
                  <a:extLst>
                    <a:ext uri="{9D8B030D-6E8A-4147-A177-3AD203B41FA5}">
                      <a16:colId xmlns:a16="http://schemas.microsoft.com/office/drawing/2014/main" val="4203637349"/>
                    </a:ext>
                  </a:extLst>
                </a:gridCol>
                <a:gridCol w="503374">
                  <a:extLst>
                    <a:ext uri="{9D8B030D-6E8A-4147-A177-3AD203B41FA5}">
                      <a16:colId xmlns:a16="http://schemas.microsoft.com/office/drawing/2014/main" val="3551620755"/>
                    </a:ext>
                  </a:extLst>
                </a:gridCol>
                <a:gridCol w="503374">
                  <a:extLst>
                    <a:ext uri="{9D8B030D-6E8A-4147-A177-3AD203B41FA5}">
                      <a16:colId xmlns:a16="http://schemas.microsoft.com/office/drawing/2014/main" val="3394527954"/>
                    </a:ext>
                  </a:extLst>
                </a:gridCol>
              </a:tblGrid>
              <a:tr h="278994">
                <a:tc>
                  <a:txBody>
                    <a:bodyPr/>
                    <a:lstStyle/>
                    <a:p>
                      <a:pPr algn="ctr"/>
                      <a:r>
                        <a:rPr lang="en-US" altLang="zh-CN" sz="2000" dirty="0"/>
                        <a:t>1</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c>
                  <a:txBody>
                    <a:bodyPr/>
                    <a:lstStyle/>
                    <a:p>
                      <a:pPr algn="ctr"/>
                      <a:r>
                        <a:rPr lang="en-US" altLang="zh-CN" sz="2000" dirty="0"/>
                        <a:t>2</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c>
                  <a:txBody>
                    <a:bodyPr/>
                    <a:lstStyle/>
                    <a:p>
                      <a:pPr algn="ctr"/>
                      <a:r>
                        <a:rPr lang="en-US" altLang="zh-CN" sz="2000" dirty="0"/>
                        <a:t>3</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c>
                  <a:txBody>
                    <a:bodyPr/>
                    <a:lstStyle/>
                    <a:p>
                      <a:pPr algn="ctr"/>
                      <a:r>
                        <a:rPr lang="en-US" altLang="zh-CN" sz="2000" dirty="0"/>
                        <a:t>   </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c>
                  <a:txBody>
                    <a:bodyPr/>
                    <a:lstStyle/>
                    <a:p>
                      <a:pPr algn="ctr"/>
                      <a:r>
                        <a:rPr lang="en-US" altLang="zh-CN" sz="2000" dirty="0"/>
                        <a:t>19</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c>
                  <a:txBody>
                    <a:bodyPr/>
                    <a:lstStyle/>
                    <a:p>
                      <a:pPr algn="ctr"/>
                      <a:r>
                        <a:rPr lang="en-US" altLang="zh-CN" sz="2000" dirty="0"/>
                        <a:t>20</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c>
                  <a:txBody>
                    <a:bodyPr/>
                    <a:lstStyle/>
                    <a:p>
                      <a:pPr algn="ctr"/>
                      <a:r>
                        <a:rPr lang="en-US" altLang="zh-CN" sz="2000" dirty="0"/>
                        <a:t>21</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extLst>
                  <a:ext uri="{0D108BD9-81ED-4DB2-BD59-A6C34878D82A}">
                    <a16:rowId xmlns:a16="http://schemas.microsoft.com/office/drawing/2014/main" val="2921266888"/>
                  </a:ext>
                </a:extLst>
              </a:tr>
            </a:tbl>
          </a:graphicData>
        </a:graphic>
      </p:graphicFrame>
      <p:sp>
        <p:nvSpPr>
          <p:cNvPr id="15" name="右大括号 14">
            <a:extLst>
              <a:ext uri="{FF2B5EF4-FFF2-40B4-BE49-F238E27FC236}">
                <a16:creationId xmlns:a16="http://schemas.microsoft.com/office/drawing/2014/main" id="{2359F39F-5D3B-9F60-008A-4ADB2939CF1C}"/>
              </a:ext>
            </a:extLst>
          </p:cNvPr>
          <p:cNvSpPr/>
          <p:nvPr/>
        </p:nvSpPr>
        <p:spPr>
          <a:xfrm>
            <a:off x="4985543" y="2853477"/>
            <a:ext cx="685800" cy="2218327"/>
          </a:xfrm>
          <a:prstGeom prst="rightBrace">
            <a:avLst>
              <a:gd name="adj1" fmla="val 66666"/>
              <a:gd name="adj2" fmla="val 50000"/>
            </a:avLst>
          </a:prstGeom>
          <a:ln w="28575">
            <a:solidFill>
              <a:srgbClr val="0000FF"/>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sz="2000"/>
          </a:p>
        </p:txBody>
      </p:sp>
      <p:cxnSp>
        <p:nvCxnSpPr>
          <p:cNvPr id="16" name="直接连接符 5">
            <a:extLst>
              <a:ext uri="{FF2B5EF4-FFF2-40B4-BE49-F238E27FC236}">
                <a16:creationId xmlns:a16="http://schemas.microsoft.com/office/drawing/2014/main" id="{2D311127-77B2-6142-51E6-093419CFFB67}"/>
              </a:ext>
            </a:extLst>
          </p:cNvPr>
          <p:cNvCxnSpPr>
            <a:cxnSpLocks/>
          </p:cNvCxnSpPr>
          <p:nvPr/>
        </p:nvCxnSpPr>
        <p:spPr>
          <a:xfrm>
            <a:off x="7500324" y="3961545"/>
            <a:ext cx="391885" cy="0"/>
          </a:xfrm>
          <a:prstGeom prst="line">
            <a:avLst/>
          </a:prstGeom>
          <a:ln w="28575">
            <a:solidFill>
              <a:srgbClr val="FFFF00"/>
            </a:solidFill>
            <a:prstDash val="sysDash"/>
          </a:ln>
        </p:spPr>
        <p:style>
          <a:lnRef idx="1">
            <a:schemeClr val="accent3"/>
          </a:lnRef>
          <a:fillRef idx="0">
            <a:schemeClr val="accent3"/>
          </a:fillRef>
          <a:effectRef idx="0">
            <a:schemeClr val="accent3"/>
          </a:effectRef>
          <a:fontRef idx="minor">
            <a:schemeClr val="tx1"/>
          </a:fontRef>
        </p:style>
      </p:cxnSp>
      <p:sp>
        <p:nvSpPr>
          <p:cNvPr id="17" name="文本框 16">
            <a:extLst>
              <a:ext uri="{FF2B5EF4-FFF2-40B4-BE49-F238E27FC236}">
                <a16:creationId xmlns:a16="http://schemas.microsoft.com/office/drawing/2014/main" id="{AD8A517F-EAE2-C2F4-7993-06B9D0E9C19C}"/>
              </a:ext>
            </a:extLst>
          </p:cNvPr>
          <p:cNvSpPr txBox="1"/>
          <p:nvPr/>
        </p:nvSpPr>
        <p:spPr>
          <a:xfrm>
            <a:off x="4610620" y="2355046"/>
            <a:ext cx="1133475" cy="400110"/>
          </a:xfrm>
          <a:prstGeom prst="rect">
            <a:avLst/>
          </a:prstGeom>
          <a:noFill/>
        </p:spPr>
        <p:txBody>
          <a:bodyPr wrap="square" rtlCol="0">
            <a:spAutoFit/>
          </a:bodyPr>
          <a:lstStyle/>
          <a:p>
            <a:r>
              <a:rPr lang="en-US" altLang="zh-CN" sz="2000" dirty="0">
                <a:solidFill>
                  <a:srgbClr val="0000FF"/>
                </a:solidFill>
                <a:latin typeface="Segoe UI Black" panose="020B0A02040204020203" pitchFamily="34" charset="0"/>
                <a:ea typeface="Segoe UI Black" panose="020B0A02040204020203" pitchFamily="34" charset="0"/>
              </a:rPr>
              <a:t>merge</a:t>
            </a:r>
            <a:endParaRPr lang="zh-CN" altLang="en-US" sz="2000" dirty="0">
              <a:solidFill>
                <a:srgbClr val="0000FF"/>
              </a:solidFill>
              <a:latin typeface="Segoe UI Black" panose="020B0A02040204020203" pitchFamily="34" charset="0"/>
            </a:endParaRPr>
          </a:p>
        </p:txBody>
      </p:sp>
    </p:spTree>
    <p:extLst>
      <p:ext uri="{BB962C8B-B14F-4D97-AF65-F5344CB8AC3E}">
        <p14:creationId xmlns:p14="http://schemas.microsoft.com/office/powerpoint/2010/main" val="29379410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6.6 </a:t>
            </a:r>
            <a:r>
              <a:rPr lang="zh-CN" altLang="en-US" dirty="0"/>
              <a:t>优先级队列应用：多路归并</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dirty="0"/>
              <a:t>6.6 </a:t>
            </a:r>
            <a:r>
              <a:rPr lang="zh-CN" altLang="en-US" dirty="0"/>
              <a:t>优先队列的应用</a:t>
            </a:r>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2502A22B-A132-935D-E835-48609A2EDB53}"/>
                  </a:ext>
                </a:extLst>
              </p:cNvPr>
              <p:cNvSpPr txBox="1">
                <a:spLocks/>
              </p:cNvSpPr>
              <p:nvPr/>
            </p:nvSpPr>
            <p:spPr>
              <a:xfrm>
                <a:off x="439371" y="1172178"/>
                <a:ext cx="10964553" cy="47551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b="1" dirty="0"/>
                  <a:t>问题</a:t>
                </a:r>
                <a:r>
                  <a:rPr lang="zh-CN" altLang="en-US" dirty="0"/>
                  <a:t>：把</a:t>
                </a:r>
                <a:r>
                  <a:rPr lang="en-US" altLang="zh-CN" dirty="0"/>
                  <a:t>n</a:t>
                </a:r>
                <a:r>
                  <a:rPr lang="zh-CN" altLang="en-US" dirty="0"/>
                  <a:t>个升序序列</a:t>
                </a: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A</m:t>
                        </m:r>
                      </m:e>
                      <m:sub>
                        <m:r>
                          <m:rPr>
                            <m:sty m:val="p"/>
                          </m:rPr>
                          <a:rPr lang="en-US" altLang="zh-CN" b="0" i="0" smtClean="0">
                            <a:latin typeface="Cambria Math" panose="02040503050406030204" pitchFamily="18" charset="0"/>
                          </a:rPr>
                          <m:t>n</m:t>
                        </m:r>
                      </m:sub>
                    </m:sSub>
                  </m:oMath>
                </a14:m>
                <a:r>
                  <a:rPr lang="zh-CN" altLang="en-US" dirty="0"/>
                  <a:t>，合并成一个升序序列。简单起见，假设合并长度为</a:t>
                </a:r>
                <a:r>
                  <a:rPr lang="en-US" altLang="zh-CN" dirty="0"/>
                  <a:t>x</a:t>
                </a:r>
                <a:r>
                  <a:rPr lang="zh-CN" altLang="en-US" dirty="0"/>
                  <a:t>和</a:t>
                </a:r>
                <a:r>
                  <a:rPr lang="en-US" altLang="zh-CN" dirty="0"/>
                  <a:t>y</a:t>
                </a:r>
                <a:r>
                  <a:rPr lang="zh-CN" altLang="en-US" dirty="0"/>
                  <a:t>的两个序列需要</a:t>
                </a:r>
                <a:r>
                  <a:rPr lang="en-US" altLang="zh-CN" dirty="0" err="1"/>
                  <a:t>x+y</a:t>
                </a:r>
                <a:r>
                  <a:rPr lang="zh-CN" altLang="en-US" dirty="0"/>
                  <a:t>次比较，求比较次数最少的合并方案。</a:t>
                </a:r>
                <a:endParaRPr lang="en-US" altLang="zh-CN" dirty="0"/>
              </a:p>
              <a:p>
                <a:pPr>
                  <a:lnSpc>
                    <a:spcPct val="120000"/>
                  </a:lnSpc>
                </a:pPr>
                <a:endParaRPr lang="en-US" altLang="zh-CN" dirty="0"/>
              </a:p>
            </p:txBody>
          </p:sp>
        </mc:Choice>
        <mc:Fallback xmlns="">
          <p:sp>
            <p:nvSpPr>
              <p:cNvPr id="5" name="内容占位符 4">
                <a:extLst>
                  <a:ext uri="{FF2B5EF4-FFF2-40B4-BE49-F238E27FC236}">
                    <a16:creationId xmlns:a16="http://schemas.microsoft.com/office/drawing/2014/main" id="{2502A22B-A132-935D-E835-48609A2EDB53}"/>
                  </a:ext>
                </a:extLst>
              </p:cNvPr>
              <p:cNvSpPr txBox="1">
                <a:spLocks noRot="1" noChangeAspect="1" noMove="1" noResize="1" noEditPoints="1" noAdjustHandles="1" noChangeArrowheads="1" noChangeShapeType="1" noTextEdit="1"/>
              </p:cNvSpPr>
              <p:nvPr/>
            </p:nvSpPr>
            <p:spPr>
              <a:xfrm>
                <a:off x="439371" y="1172178"/>
                <a:ext cx="10964553" cy="4755124"/>
              </a:xfrm>
              <a:prstGeom prst="rect">
                <a:avLst/>
              </a:prstGeom>
              <a:blipFill>
                <a:blip r:embed="rId3"/>
                <a:stretch>
                  <a:fillRect l="-578"/>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54807419-C993-E0A6-75E8-516E4805B982}"/>
              </a:ext>
            </a:extLst>
          </p:cNvPr>
          <p:cNvSpPr txBox="1"/>
          <p:nvPr/>
        </p:nvSpPr>
        <p:spPr>
          <a:xfrm>
            <a:off x="639252" y="2316605"/>
            <a:ext cx="2935419" cy="461665"/>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方案一：两两合并</a:t>
            </a:r>
          </a:p>
        </p:txBody>
      </p:sp>
      <p:graphicFrame>
        <p:nvGraphicFramePr>
          <p:cNvPr id="4" name="表格 3">
            <a:extLst>
              <a:ext uri="{FF2B5EF4-FFF2-40B4-BE49-F238E27FC236}">
                <a16:creationId xmlns:a16="http://schemas.microsoft.com/office/drawing/2014/main" id="{7994C890-43D3-D87B-548E-7122577DB1DF}"/>
              </a:ext>
            </a:extLst>
          </p:cNvPr>
          <p:cNvGraphicFramePr>
            <a:graphicFrameLocks noGrp="1"/>
          </p:cNvGraphicFramePr>
          <p:nvPr>
            <p:extLst>
              <p:ext uri="{D42A27DB-BD31-4B8C-83A1-F6EECF244321}">
                <p14:modId xmlns:p14="http://schemas.microsoft.com/office/powerpoint/2010/main" val="2160378865"/>
              </p:ext>
            </p:extLst>
          </p:nvPr>
        </p:nvGraphicFramePr>
        <p:xfrm>
          <a:off x="4813300" y="5233179"/>
          <a:ext cx="1105534" cy="278994"/>
        </p:xfrm>
        <a:graphic>
          <a:graphicData uri="http://schemas.openxmlformats.org/drawingml/2006/table">
            <a:tbl>
              <a:tblPr firstRow="1" bandRow="1">
                <a:tableStyleId>{F5AB1C69-6EDB-4FF4-983F-18BD219EF322}</a:tableStyleId>
              </a:tblPr>
              <a:tblGrid>
                <a:gridCol w="248522">
                  <a:extLst>
                    <a:ext uri="{9D8B030D-6E8A-4147-A177-3AD203B41FA5}">
                      <a16:colId xmlns:a16="http://schemas.microsoft.com/office/drawing/2014/main" val="816028291"/>
                    </a:ext>
                  </a:extLst>
                </a:gridCol>
                <a:gridCol w="248522">
                  <a:extLst>
                    <a:ext uri="{9D8B030D-6E8A-4147-A177-3AD203B41FA5}">
                      <a16:colId xmlns:a16="http://schemas.microsoft.com/office/drawing/2014/main" val="3741858144"/>
                    </a:ext>
                  </a:extLst>
                </a:gridCol>
                <a:gridCol w="248522">
                  <a:extLst>
                    <a:ext uri="{9D8B030D-6E8A-4147-A177-3AD203B41FA5}">
                      <a16:colId xmlns:a16="http://schemas.microsoft.com/office/drawing/2014/main" val="2255951593"/>
                    </a:ext>
                  </a:extLst>
                </a:gridCol>
                <a:gridCol w="359968">
                  <a:extLst>
                    <a:ext uri="{9D8B030D-6E8A-4147-A177-3AD203B41FA5}">
                      <a16:colId xmlns:a16="http://schemas.microsoft.com/office/drawing/2014/main" val="3394527954"/>
                    </a:ext>
                  </a:extLst>
                </a:gridCol>
              </a:tblGrid>
              <a:tr h="278994">
                <a:tc>
                  <a:txBody>
                    <a:bodyPr/>
                    <a:lstStyle/>
                    <a:p>
                      <a:r>
                        <a:rPr lang="en-US" altLang="zh-CN" sz="1200" dirty="0">
                          <a:solidFill>
                            <a:schemeClr val="tx1"/>
                          </a:solidFill>
                        </a:rPr>
                        <a:t>1</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200" dirty="0">
                          <a:solidFill>
                            <a:schemeClr val="tx1"/>
                          </a:solidFill>
                        </a:rPr>
                        <a:t>5</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200" dirty="0">
                          <a:solidFill>
                            <a:schemeClr val="tx1"/>
                          </a:solidFill>
                        </a:rPr>
                        <a:t>9</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200" dirty="0">
                          <a:solidFill>
                            <a:schemeClr val="tx1"/>
                          </a:solidFill>
                        </a:rPr>
                        <a:t>10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21266888"/>
                  </a:ext>
                </a:extLst>
              </a:tr>
            </a:tbl>
          </a:graphicData>
        </a:graphic>
      </p:graphicFrame>
      <p:graphicFrame>
        <p:nvGraphicFramePr>
          <p:cNvPr id="18" name="表格 17">
            <a:extLst>
              <a:ext uri="{FF2B5EF4-FFF2-40B4-BE49-F238E27FC236}">
                <a16:creationId xmlns:a16="http://schemas.microsoft.com/office/drawing/2014/main" id="{7311FA9D-6DF5-EE60-A1C4-5A1C009140EB}"/>
              </a:ext>
            </a:extLst>
          </p:cNvPr>
          <p:cNvGraphicFramePr>
            <a:graphicFrameLocks noGrp="1"/>
          </p:cNvGraphicFramePr>
          <p:nvPr>
            <p:extLst>
              <p:ext uri="{D42A27DB-BD31-4B8C-83A1-F6EECF244321}">
                <p14:modId xmlns:p14="http://schemas.microsoft.com/office/powerpoint/2010/main" val="1027744299"/>
              </p:ext>
            </p:extLst>
          </p:nvPr>
        </p:nvGraphicFramePr>
        <p:xfrm>
          <a:off x="8344345" y="5227994"/>
          <a:ext cx="2530194" cy="304800"/>
        </p:xfrm>
        <a:graphic>
          <a:graphicData uri="http://schemas.openxmlformats.org/drawingml/2006/table">
            <a:tbl>
              <a:tblPr firstRow="1" bandRow="1">
                <a:tableStyleId>{F5AB1C69-6EDB-4FF4-983F-18BD219EF322}</a:tableStyleId>
              </a:tblPr>
              <a:tblGrid>
                <a:gridCol w="256501">
                  <a:extLst>
                    <a:ext uri="{9D8B030D-6E8A-4147-A177-3AD203B41FA5}">
                      <a16:colId xmlns:a16="http://schemas.microsoft.com/office/drawing/2014/main" val="816028291"/>
                    </a:ext>
                  </a:extLst>
                </a:gridCol>
                <a:gridCol w="256501">
                  <a:extLst>
                    <a:ext uri="{9D8B030D-6E8A-4147-A177-3AD203B41FA5}">
                      <a16:colId xmlns:a16="http://schemas.microsoft.com/office/drawing/2014/main" val="3741858144"/>
                    </a:ext>
                  </a:extLst>
                </a:gridCol>
                <a:gridCol w="330889">
                  <a:extLst>
                    <a:ext uri="{9D8B030D-6E8A-4147-A177-3AD203B41FA5}">
                      <a16:colId xmlns:a16="http://schemas.microsoft.com/office/drawing/2014/main" val="2255951593"/>
                    </a:ext>
                  </a:extLst>
                </a:gridCol>
                <a:gridCol w="400126">
                  <a:extLst>
                    <a:ext uri="{9D8B030D-6E8A-4147-A177-3AD203B41FA5}">
                      <a16:colId xmlns:a16="http://schemas.microsoft.com/office/drawing/2014/main" val="3029050256"/>
                    </a:ext>
                  </a:extLst>
                </a:gridCol>
                <a:gridCol w="428725">
                  <a:extLst>
                    <a:ext uri="{9D8B030D-6E8A-4147-A177-3AD203B41FA5}">
                      <a16:colId xmlns:a16="http://schemas.microsoft.com/office/drawing/2014/main" val="4203637349"/>
                    </a:ext>
                  </a:extLst>
                </a:gridCol>
                <a:gridCol w="428725">
                  <a:extLst>
                    <a:ext uri="{9D8B030D-6E8A-4147-A177-3AD203B41FA5}">
                      <a16:colId xmlns:a16="http://schemas.microsoft.com/office/drawing/2014/main" val="3551620755"/>
                    </a:ext>
                  </a:extLst>
                </a:gridCol>
                <a:gridCol w="428727">
                  <a:extLst>
                    <a:ext uri="{9D8B030D-6E8A-4147-A177-3AD203B41FA5}">
                      <a16:colId xmlns:a16="http://schemas.microsoft.com/office/drawing/2014/main" val="3394527954"/>
                    </a:ext>
                  </a:extLst>
                </a:gridCol>
              </a:tblGrid>
              <a:tr h="278994">
                <a:tc>
                  <a:txBody>
                    <a:bodyPr/>
                    <a:lstStyle/>
                    <a:p>
                      <a:r>
                        <a:rPr lang="en-US" altLang="zh-CN" sz="1400" dirty="0">
                          <a:solidFill>
                            <a:schemeClr val="tx1"/>
                          </a:solidFill>
                        </a:rPr>
                        <a:t>2</a:t>
                      </a:r>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400" dirty="0">
                          <a:solidFill>
                            <a:schemeClr val="tx1"/>
                          </a:solidFill>
                        </a:rPr>
                        <a:t>4</a:t>
                      </a:r>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400" dirty="0">
                          <a:solidFill>
                            <a:schemeClr val="tx1"/>
                          </a:solidFill>
                        </a:rPr>
                        <a:t>7</a:t>
                      </a:r>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400" dirty="0">
                          <a:solidFill>
                            <a:schemeClr val="tx1"/>
                          </a:solidFill>
                        </a:rPr>
                        <a:t>11</a:t>
                      </a:r>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400" dirty="0">
                          <a:solidFill>
                            <a:schemeClr val="tx1"/>
                          </a:solidFill>
                        </a:rPr>
                        <a:t>14</a:t>
                      </a:r>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400" dirty="0">
                          <a:solidFill>
                            <a:schemeClr val="tx1"/>
                          </a:solidFill>
                        </a:rPr>
                        <a:t>17</a:t>
                      </a:r>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400" dirty="0">
                          <a:solidFill>
                            <a:schemeClr val="tx1"/>
                          </a:solidFill>
                        </a:rPr>
                        <a:t>20</a:t>
                      </a:r>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21266888"/>
                  </a:ext>
                </a:extLst>
              </a:tr>
            </a:tbl>
          </a:graphicData>
        </a:graphic>
      </p:graphicFrame>
      <p:graphicFrame>
        <p:nvGraphicFramePr>
          <p:cNvPr id="19" name="表格 18">
            <a:extLst>
              <a:ext uri="{FF2B5EF4-FFF2-40B4-BE49-F238E27FC236}">
                <a16:creationId xmlns:a16="http://schemas.microsoft.com/office/drawing/2014/main" id="{182AA8DD-D6AF-CAAA-BF8D-D16EBA6AE4D4}"/>
              </a:ext>
            </a:extLst>
          </p:cNvPr>
          <p:cNvGraphicFramePr>
            <a:graphicFrameLocks noGrp="1"/>
          </p:cNvGraphicFramePr>
          <p:nvPr>
            <p:extLst>
              <p:ext uri="{D42A27DB-BD31-4B8C-83A1-F6EECF244321}">
                <p14:modId xmlns:p14="http://schemas.microsoft.com/office/powerpoint/2010/main" val="612243970"/>
              </p:ext>
            </p:extLst>
          </p:nvPr>
        </p:nvGraphicFramePr>
        <p:xfrm>
          <a:off x="3937107" y="5800491"/>
          <a:ext cx="953137" cy="278994"/>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816028291"/>
                    </a:ext>
                  </a:extLst>
                </a:gridCol>
                <a:gridCol w="363855">
                  <a:extLst>
                    <a:ext uri="{9D8B030D-6E8A-4147-A177-3AD203B41FA5}">
                      <a16:colId xmlns:a16="http://schemas.microsoft.com/office/drawing/2014/main" val="3741858144"/>
                    </a:ext>
                  </a:extLst>
                </a:gridCol>
                <a:gridCol w="381002">
                  <a:extLst>
                    <a:ext uri="{9D8B030D-6E8A-4147-A177-3AD203B41FA5}">
                      <a16:colId xmlns:a16="http://schemas.microsoft.com/office/drawing/2014/main" val="3394527954"/>
                    </a:ext>
                  </a:extLst>
                </a:gridCol>
              </a:tblGrid>
              <a:tr h="278994">
                <a:tc>
                  <a:txBody>
                    <a:bodyPr/>
                    <a:lstStyle/>
                    <a:p>
                      <a:r>
                        <a:rPr lang="en-US" altLang="zh-CN" sz="1200" dirty="0">
                          <a:solidFill>
                            <a:schemeClr val="tx1"/>
                          </a:solidFill>
                        </a:rPr>
                        <a:t>6</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200" dirty="0">
                          <a:solidFill>
                            <a:schemeClr val="tx1"/>
                          </a:solidFill>
                        </a:rPr>
                        <a:t>13</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200" dirty="0">
                          <a:solidFill>
                            <a:schemeClr val="tx1"/>
                          </a:solidFill>
                        </a:rPr>
                        <a:t>21</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21266888"/>
                  </a:ext>
                </a:extLst>
              </a:tr>
            </a:tbl>
          </a:graphicData>
        </a:graphic>
      </p:graphicFrame>
      <p:graphicFrame>
        <p:nvGraphicFramePr>
          <p:cNvPr id="20" name="表格 19">
            <a:extLst>
              <a:ext uri="{FF2B5EF4-FFF2-40B4-BE49-F238E27FC236}">
                <a16:creationId xmlns:a16="http://schemas.microsoft.com/office/drawing/2014/main" id="{02F3041C-5202-ACE1-B0EB-E310994D4497}"/>
              </a:ext>
            </a:extLst>
          </p:cNvPr>
          <p:cNvGraphicFramePr>
            <a:graphicFrameLocks noGrp="1"/>
          </p:cNvGraphicFramePr>
          <p:nvPr>
            <p:extLst>
              <p:ext uri="{D42A27DB-BD31-4B8C-83A1-F6EECF244321}">
                <p14:modId xmlns:p14="http://schemas.microsoft.com/office/powerpoint/2010/main" val="442449038"/>
              </p:ext>
            </p:extLst>
          </p:nvPr>
        </p:nvGraphicFramePr>
        <p:xfrm>
          <a:off x="2984500" y="5799779"/>
          <a:ext cx="572136" cy="278994"/>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816028291"/>
                    </a:ext>
                  </a:extLst>
                </a:gridCol>
                <a:gridCol w="363856">
                  <a:extLst>
                    <a:ext uri="{9D8B030D-6E8A-4147-A177-3AD203B41FA5}">
                      <a16:colId xmlns:a16="http://schemas.microsoft.com/office/drawing/2014/main" val="3394527954"/>
                    </a:ext>
                  </a:extLst>
                </a:gridCol>
              </a:tblGrid>
              <a:tr h="278994">
                <a:tc>
                  <a:txBody>
                    <a:bodyPr/>
                    <a:lstStyle/>
                    <a:p>
                      <a:r>
                        <a:rPr lang="en-US" altLang="zh-CN" sz="1200" dirty="0">
                          <a:solidFill>
                            <a:schemeClr val="tx1"/>
                          </a:solidFill>
                        </a:rPr>
                        <a:t>3</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200" dirty="0">
                          <a:solidFill>
                            <a:schemeClr val="tx1"/>
                          </a:solidFill>
                        </a:rPr>
                        <a:t>19</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21266888"/>
                  </a:ext>
                </a:extLst>
              </a:tr>
            </a:tbl>
          </a:graphicData>
        </a:graphic>
      </p:graphicFrame>
      <p:graphicFrame>
        <p:nvGraphicFramePr>
          <p:cNvPr id="21" name="表格 20">
            <a:extLst>
              <a:ext uri="{FF2B5EF4-FFF2-40B4-BE49-F238E27FC236}">
                <a16:creationId xmlns:a16="http://schemas.microsoft.com/office/drawing/2014/main" id="{6C07227F-88E3-3262-69BE-CE9AA3CFE4DC}"/>
              </a:ext>
            </a:extLst>
          </p:cNvPr>
          <p:cNvGraphicFramePr>
            <a:graphicFrameLocks noGrp="1"/>
          </p:cNvGraphicFramePr>
          <p:nvPr>
            <p:extLst>
              <p:ext uri="{D42A27DB-BD31-4B8C-83A1-F6EECF244321}">
                <p14:modId xmlns:p14="http://schemas.microsoft.com/office/powerpoint/2010/main" val="2337658320"/>
              </p:ext>
            </p:extLst>
          </p:nvPr>
        </p:nvGraphicFramePr>
        <p:xfrm>
          <a:off x="6272999" y="5240897"/>
          <a:ext cx="1717180" cy="278994"/>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2407434892"/>
                    </a:ext>
                  </a:extLst>
                </a:gridCol>
                <a:gridCol w="360285">
                  <a:extLst>
                    <a:ext uri="{9D8B030D-6E8A-4147-A177-3AD203B41FA5}">
                      <a16:colId xmlns:a16="http://schemas.microsoft.com/office/drawing/2014/main" val="816028291"/>
                    </a:ext>
                  </a:extLst>
                </a:gridCol>
                <a:gridCol w="377261">
                  <a:extLst>
                    <a:ext uri="{9D8B030D-6E8A-4147-A177-3AD203B41FA5}">
                      <a16:colId xmlns:a16="http://schemas.microsoft.com/office/drawing/2014/main" val="3741858144"/>
                    </a:ext>
                  </a:extLst>
                </a:gridCol>
                <a:gridCol w="388310">
                  <a:extLst>
                    <a:ext uri="{9D8B030D-6E8A-4147-A177-3AD203B41FA5}">
                      <a16:colId xmlns:a16="http://schemas.microsoft.com/office/drawing/2014/main" val="2255951593"/>
                    </a:ext>
                  </a:extLst>
                </a:gridCol>
                <a:gridCol w="383044">
                  <a:extLst>
                    <a:ext uri="{9D8B030D-6E8A-4147-A177-3AD203B41FA5}">
                      <a16:colId xmlns:a16="http://schemas.microsoft.com/office/drawing/2014/main" val="3394527954"/>
                    </a:ext>
                  </a:extLst>
                </a:gridCol>
              </a:tblGrid>
              <a:tr h="278994">
                <a:tc>
                  <a:txBody>
                    <a:bodyPr/>
                    <a:lstStyle/>
                    <a:p>
                      <a:r>
                        <a:rPr lang="en-US" altLang="zh-CN" sz="1200" i="0" dirty="0">
                          <a:solidFill>
                            <a:schemeClr val="tx1"/>
                          </a:solidFill>
                        </a:rPr>
                        <a:t>8</a:t>
                      </a:r>
                      <a:endParaRPr lang="zh-CN" altLang="en-US" sz="12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200" i="0" dirty="0">
                          <a:solidFill>
                            <a:schemeClr val="tx1"/>
                          </a:solidFill>
                        </a:rPr>
                        <a:t>12</a:t>
                      </a:r>
                      <a:endParaRPr lang="zh-CN" altLang="en-US" sz="12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200" i="0" dirty="0">
                          <a:solidFill>
                            <a:schemeClr val="tx1"/>
                          </a:solidFill>
                        </a:rPr>
                        <a:t>15</a:t>
                      </a:r>
                      <a:endParaRPr lang="zh-CN" altLang="en-US" sz="12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200" i="0" dirty="0">
                          <a:solidFill>
                            <a:schemeClr val="tx1"/>
                          </a:solidFill>
                        </a:rPr>
                        <a:t>16</a:t>
                      </a:r>
                      <a:endParaRPr lang="zh-CN" altLang="en-US" sz="12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200" i="0" dirty="0">
                          <a:solidFill>
                            <a:schemeClr val="tx1"/>
                          </a:solidFill>
                        </a:rPr>
                        <a:t>18</a:t>
                      </a:r>
                      <a:endParaRPr lang="zh-CN" altLang="en-US" sz="12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21266888"/>
                  </a:ext>
                </a:extLst>
              </a:tr>
            </a:tbl>
          </a:graphicData>
        </a:graphic>
      </p:graphicFrame>
      <p:sp>
        <p:nvSpPr>
          <p:cNvPr id="22" name="椭圆 21">
            <a:extLst>
              <a:ext uri="{FF2B5EF4-FFF2-40B4-BE49-F238E27FC236}">
                <a16:creationId xmlns:a16="http://schemas.microsoft.com/office/drawing/2014/main" id="{82C2A457-5A64-D5F1-78D1-CF03A0EC7692}"/>
              </a:ext>
            </a:extLst>
          </p:cNvPr>
          <p:cNvSpPr/>
          <p:nvPr/>
        </p:nvSpPr>
        <p:spPr>
          <a:xfrm>
            <a:off x="3060700" y="5186312"/>
            <a:ext cx="431355" cy="43135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latin typeface="Arial Black" panose="020B0A04020102020204" pitchFamily="34" charset="0"/>
              </a:rPr>
              <a:t>2</a:t>
            </a:r>
            <a:endParaRPr lang="zh-CN" altLang="en-US" sz="1400" dirty="0">
              <a:latin typeface="Arial Black" panose="020B0A04020102020204" pitchFamily="34" charset="0"/>
            </a:endParaRPr>
          </a:p>
        </p:txBody>
      </p:sp>
      <p:sp>
        <p:nvSpPr>
          <p:cNvPr id="23" name="椭圆 22">
            <a:extLst>
              <a:ext uri="{FF2B5EF4-FFF2-40B4-BE49-F238E27FC236}">
                <a16:creationId xmlns:a16="http://schemas.microsoft.com/office/drawing/2014/main" id="{3B6825D2-4CB8-BAFC-F8FA-2BFAED4E3114}"/>
              </a:ext>
            </a:extLst>
          </p:cNvPr>
          <p:cNvSpPr/>
          <p:nvPr/>
        </p:nvSpPr>
        <p:spPr>
          <a:xfrm>
            <a:off x="4127500" y="5186312"/>
            <a:ext cx="431355" cy="43135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latin typeface="Arial Black" panose="020B0A04020102020204" pitchFamily="34" charset="0"/>
              </a:rPr>
              <a:t>3</a:t>
            </a:r>
            <a:endParaRPr lang="zh-CN" altLang="en-US" sz="1400" dirty="0">
              <a:latin typeface="Arial Black" panose="020B0A04020102020204" pitchFamily="34" charset="0"/>
            </a:endParaRPr>
          </a:p>
        </p:txBody>
      </p:sp>
      <p:sp>
        <p:nvSpPr>
          <p:cNvPr id="24" name="椭圆 23">
            <a:extLst>
              <a:ext uri="{FF2B5EF4-FFF2-40B4-BE49-F238E27FC236}">
                <a16:creationId xmlns:a16="http://schemas.microsoft.com/office/drawing/2014/main" id="{3E85C48D-0136-3E0E-F8EF-42002DB0A3A3}"/>
              </a:ext>
            </a:extLst>
          </p:cNvPr>
          <p:cNvSpPr/>
          <p:nvPr/>
        </p:nvSpPr>
        <p:spPr>
          <a:xfrm>
            <a:off x="3581178" y="4653560"/>
            <a:ext cx="431355" cy="4313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latin typeface="Arial Black" panose="020B0A04020102020204" pitchFamily="34" charset="0"/>
              </a:rPr>
              <a:t>5</a:t>
            </a:r>
            <a:endParaRPr lang="zh-CN" altLang="en-US" sz="1400" dirty="0">
              <a:latin typeface="Arial Black" panose="020B0A04020102020204" pitchFamily="34" charset="0"/>
            </a:endParaRPr>
          </a:p>
        </p:txBody>
      </p:sp>
      <p:sp>
        <p:nvSpPr>
          <p:cNvPr id="25" name="椭圆 24">
            <a:extLst>
              <a:ext uri="{FF2B5EF4-FFF2-40B4-BE49-F238E27FC236}">
                <a16:creationId xmlns:a16="http://schemas.microsoft.com/office/drawing/2014/main" id="{0D24E2E2-94F0-634E-45E6-5895BBA8A670}"/>
              </a:ext>
            </a:extLst>
          </p:cNvPr>
          <p:cNvSpPr/>
          <p:nvPr/>
        </p:nvSpPr>
        <p:spPr>
          <a:xfrm>
            <a:off x="5128185" y="4689503"/>
            <a:ext cx="431355" cy="43135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latin typeface="Arial Black" panose="020B0A04020102020204" pitchFamily="34" charset="0"/>
              </a:rPr>
              <a:t>4</a:t>
            </a:r>
            <a:endParaRPr lang="zh-CN" altLang="en-US" sz="1400" dirty="0">
              <a:latin typeface="Arial Black" panose="020B0A04020102020204" pitchFamily="34" charset="0"/>
            </a:endParaRPr>
          </a:p>
        </p:txBody>
      </p:sp>
      <p:sp>
        <p:nvSpPr>
          <p:cNvPr id="26" name="椭圆 25">
            <a:extLst>
              <a:ext uri="{FF2B5EF4-FFF2-40B4-BE49-F238E27FC236}">
                <a16:creationId xmlns:a16="http://schemas.microsoft.com/office/drawing/2014/main" id="{1A04449B-B749-B65A-5846-72030713F58A}"/>
              </a:ext>
            </a:extLst>
          </p:cNvPr>
          <p:cNvSpPr/>
          <p:nvPr/>
        </p:nvSpPr>
        <p:spPr>
          <a:xfrm>
            <a:off x="4356100" y="4043591"/>
            <a:ext cx="431355" cy="4313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latin typeface="Arial Black" panose="020B0A04020102020204" pitchFamily="34" charset="0"/>
              </a:rPr>
              <a:t>9</a:t>
            </a:r>
            <a:endParaRPr lang="zh-CN" altLang="en-US" sz="1400" dirty="0">
              <a:latin typeface="Arial Black" panose="020B0A04020102020204" pitchFamily="34" charset="0"/>
            </a:endParaRPr>
          </a:p>
        </p:txBody>
      </p:sp>
      <p:sp>
        <p:nvSpPr>
          <p:cNvPr id="27" name="椭圆 26">
            <a:extLst>
              <a:ext uri="{FF2B5EF4-FFF2-40B4-BE49-F238E27FC236}">
                <a16:creationId xmlns:a16="http://schemas.microsoft.com/office/drawing/2014/main" id="{613213B4-C33A-31E9-985F-6D6654A79AE7}"/>
              </a:ext>
            </a:extLst>
          </p:cNvPr>
          <p:cNvSpPr/>
          <p:nvPr/>
        </p:nvSpPr>
        <p:spPr>
          <a:xfrm>
            <a:off x="6671062" y="4685802"/>
            <a:ext cx="431355" cy="43135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latin typeface="Arial Black" panose="020B0A04020102020204" pitchFamily="34" charset="0"/>
              </a:rPr>
              <a:t>5</a:t>
            </a:r>
            <a:endParaRPr lang="zh-CN" altLang="en-US" sz="1400" dirty="0">
              <a:latin typeface="Arial Black" panose="020B0A04020102020204" pitchFamily="34" charset="0"/>
            </a:endParaRPr>
          </a:p>
        </p:txBody>
      </p:sp>
      <p:sp>
        <p:nvSpPr>
          <p:cNvPr id="28" name="椭圆 27">
            <a:extLst>
              <a:ext uri="{FF2B5EF4-FFF2-40B4-BE49-F238E27FC236}">
                <a16:creationId xmlns:a16="http://schemas.microsoft.com/office/drawing/2014/main" id="{26D339AD-4F33-D245-075C-9E987582FC8F}"/>
              </a:ext>
            </a:extLst>
          </p:cNvPr>
          <p:cNvSpPr/>
          <p:nvPr/>
        </p:nvSpPr>
        <p:spPr>
          <a:xfrm>
            <a:off x="5829745" y="3370267"/>
            <a:ext cx="431355" cy="4313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latin typeface="Arial Black" panose="020B0A04020102020204" pitchFamily="34" charset="0"/>
              </a:rPr>
              <a:t>21</a:t>
            </a:r>
            <a:endParaRPr lang="zh-CN" altLang="en-US" sz="1400" dirty="0">
              <a:latin typeface="Arial Black" panose="020B0A04020102020204" pitchFamily="34" charset="0"/>
            </a:endParaRPr>
          </a:p>
        </p:txBody>
      </p:sp>
      <p:sp>
        <p:nvSpPr>
          <p:cNvPr id="29" name="椭圆 28">
            <a:extLst>
              <a:ext uri="{FF2B5EF4-FFF2-40B4-BE49-F238E27FC236}">
                <a16:creationId xmlns:a16="http://schemas.microsoft.com/office/drawing/2014/main" id="{8F0E53F8-E68E-9A52-6B8B-6872E3639721}"/>
              </a:ext>
            </a:extLst>
          </p:cNvPr>
          <p:cNvSpPr/>
          <p:nvPr/>
        </p:nvSpPr>
        <p:spPr>
          <a:xfrm>
            <a:off x="8344345" y="4689876"/>
            <a:ext cx="431355" cy="43135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latin typeface="Arial Black" panose="020B0A04020102020204" pitchFamily="34" charset="0"/>
              </a:rPr>
              <a:t>7</a:t>
            </a:r>
            <a:endParaRPr lang="zh-CN" altLang="en-US" sz="1400" dirty="0">
              <a:latin typeface="Arial Black" panose="020B0A04020102020204" pitchFamily="34" charset="0"/>
            </a:endParaRPr>
          </a:p>
        </p:txBody>
      </p:sp>
      <p:sp>
        <p:nvSpPr>
          <p:cNvPr id="30" name="椭圆 29">
            <a:extLst>
              <a:ext uri="{FF2B5EF4-FFF2-40B4-BE49-F238E27FC236}">
                <a16:creationId xmlns:a16="http://schemas.microsoft.com/office/drawing/2014/main" id="{5F06873B-126E-6D6A-BBDF-FB7086984964}"/>
              </a:ext>
            </a:extLst>
          </p:cNvPr>
          <p:cNvSpPr/>
          <p:nvPr/>
        </p:nvSpPr>
        <p:spPr>
          <a:xfrm>
            <a:off x="7429945" y="4109959"/>
            <a:ext cx="431355" cy="4313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latin typeface="Arial Black" panose="020B0A04020102020204" pitchFamily="34" charset="0"/>
              </a:rPr>
              <a:t>12</a:t>
            </a:r>
            <a:endParaRPr lang="zh-CN" altLang="en-US" sz="1400" dirty="0">
              <a:latin typeface="Arial Black" panose="020B0A04020102020204" pitchFamily="34" charset="0"/>
            </a:endParaRPr>
          </a:p>
        </p:txBody>
      </p:sp>
      <p:cxnSp>
        <p:nvCxnSpPr>
          <p:cNvPr id="31" name="直接连接符 13">
            <a:extLst>
              <a:ext uri="{FF2B5EF4-FFF2-40B4-BE49-F238E27FC236}">
                <a16:creationId xmlns:a16="http://schemas.microsoft.com/office/drawing/2014/main" id="{44035F29-4BA2-9D53-0467-36B712CC4F6E}"/>
              </a:ext>
            </a:extLst>
          </p:cNvPr>
          <p:cNvCxnSpPr>
            <a:cxnSpLocks/>
            <a:stCxn id="24" idx="3"/>
            <a:endCxn id="22" idx="7"/>
          </p:cNvCxnSpPr>
          <p:nvPr/>
        </p:nvCxnSpPr>
        <p:spPr>
          <a:xfrm flipH="1">
            <a:off x="3428885" y="5021745"/>
            <a:ext cx="215463" cy="227737"/>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2" name="直接连接符 33">
            <a:extLst>
              <a:ext uri="{FF2B5EF4-FFF2-40B4-BE49-F238E27FC236}">
                <a16:creationId xmlns:a16="http://schemas.microsoft.com/office/drawing/2014/main" id="{A1CD1EE8-4F8A-7A7E-0A70-25891516E39B}"/>
              </a:ext>
            </a:extLst>
          </p:cNvPr>
          <p:cNvCxnSpPr>
            <a:cxnSpLocks/>
            <a:stCxn id="24" idx="5"/>
            <a:endCxn id="23" idx="1"/>
          </p:cNvCxnSpPr>
          <p:nvPr/>
        </p:nvCxnSpPr>
        <p:spPr>
          <a:xfrm>
            <a:off x="3949363" y="5021745"/>
            <a:ext cx="241307" cy="227737"/>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3" name="直接连接符 36">
            <a:extLst>
              <a:ext uri="{FF2B5EF4-FFF2-40B4-BE49-F238E27FC236}">
                <a16:creationId xmlns:a16="http://schemas.microsoft.com/office/drawing/2014/main" id="{C070ADB9-86E6-04C7-2F3E-4E7D8297E52B}"/>
              </a:ext>
            </a:extLst>
          </p:cNvPr>
          <p:cNvCxnSpPr>
            <a:cxnSpLocks/>
            <a:stCxn id="26" idx="3"/>
            <a:endCxn id="24" idx="7"/>
          </p:cNvCxnSpPr>
          <p:nvPr/>
        </p:nvCxnSpPr>
        <p:spPr>
          <a:xfrm flipH="1">
            <a:off x="3949363" y="4411776"/>
            <a:ext cx="469907" cy="304954"/>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4" name="直接连接符 39">
            <a:extLst>
              <a:ext uri="{FF2B5EF4-FFF2-40B4-BE49-F238E27FC236}">
                <a16:creationId xmlns:a16="http://schemas.microsoft.com/office/drawing/2014/main" id="{C223415F-6775-9422-0394-5C0166E17D62}"/>
              </a:ext>
            </a:extLst>
          </p:cNvPr>
          <p:cNvCxnSpPr>
            <a:cxnSpLocks/>
            <a:stCxn id="26" idx="5"/>
            <a:endCxn id="25" idx="1"/>
          </p:cNvCxnSpPr>
          <p:nvPr/>
        </p:nvCxnSpPr>
        <p:spPr>
          <a:xfrm>
            <a:off x="4724285" y="4411776"/>
            <a:ext cx="467070" cy="340897"/>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5" name="直接连接符 42">
            <a:extLst>
              <a:ext uri="{FF2B5EF4-FFF2-40B4-BE49-F238E27FC236}">
                <a16:creationId xmlns:a16="http://schemas.microsoft.com/office/drawing/2014/main" id="{4D5746F5-5175-5915-8222-9D315150F0CC}"/>
              </a:ext>
            </a:extLst>
          </p:cNvPr>
          <p:cNvCxnSpPr>
            <a:cxnSpLocks/>
            <a:stCxn id="28" idx="3"/>
            <a:endCxn id="26" idx="7"/>
          </p:cNvCxnSpPr>
          <p:nvPr/>
        </p:nvCxnSpPr>
        <p:spPr>
          <a:xfrm flipH="1">
            <a:off x="4724285" y="3738452"/>
            <a:ext cx="1168630" cy="368309"/>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6" name="直接连接符 45">
            <a:extLst>
              <a:ext uri="{FF2B5EF4-FFF2-40B4-BE49-F238E27FC236}">
                <a16:creationId xmlns:a16="http://schemas.microsoft.com/office/drawing/2014/main" id="{490067A6-393B-B67C-9F1D-907D569488F3}"/>
              </a:ext>
            </a:extLst>
          </p:cNvPr>
          <p:cNvCxnSpPr>
            <a:cxnSpLocks/>
            <a:stCxn id="27" idx="7"/>
            <a:endCxn id="30" idx="3"/>
          </p:cNvCxnSpPr>
          <p:nvPr/>
        </p:nvCxnSpPr>
        <p:spPr>
          <a:xfrm flipV="1">
            <a:off x="7039247" y="4478144"/>
            <a:ext cx="453868" cy="270828"/>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7" name="直接连接符 48">
            <a:extLst>
              <a:ext uri="{FF2B5EF4-FFF2-40B4-BE49-F238E27FC236}">
                <a16:creationId xmlns:a16="http://schemas.microsoft.com/office/drawing/2014/main" id="{2F20A0EB-C9D2-E858-518C-E57D41416296}"/>
              </a:ext>
            </a:extLst>
          </p:cNvPr>
          <p:cNvCxnSpPr>
            <a:cxnSpLocks/>
            <a:stCxn id="30" idx="1"/>
            <a:endCxn id="28" idx="5"/>
          </p:cNvCxnSpPr>
          <p:nvPr/>
        </p:nvCxnSpPr>
        <p:spPr>
          <a:xfrm flipH="1" flipV="1">
            <a:off x="6197930" y="3738452"/>
            <a:ext cx="1295185" cy="434677"/>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8" name="直接连接符 51">
            <a:extLst>
              <a:ext uri="{FF2B5EF4-FFF2-40B4-BE49-F238E27FC236}">
                <a16:creationId xmlns:a16="http://schemas.microsoft.com/office/drawing/2014/main" id="{7A1CE497-B0A3-4348-6E36-D99319B1A5D7}"/>
              </a:ext>
            </a:extLst>
          </p:cNvPr>
          <p:cNvCxnSpPr>
            <a:cxnSpLocks/>
            <a:stCxn id="30" idx="5"/>
            <a:endCxn id="29" idx="1"/>
          </p:cNvCxnSpPr>
          <p:nvPr/>
        </p:nvCxnSpPr>
        <p:spPr>
          <a:xfrm>
            <a:off x="7798130" y="4478144"/>
            <a:ext cx="609385" cy="274902"/>
          </a:xfrm>
          <a:prstGeom prst="line">
            <a:avLst/>
          </a:prstGeom>
          <a:ln w="28575"/>
        </p:spPr>
        <p:style>
          <a:lnRef idx="1">
            <a:schemeClr val="accent6"/>
          </a:lnRef>
          <a:fillRef idx="0">
            <a:schemeClr val="accent6"/>
          </a:fillRef>
          <a:effectRef idx="0">
            <a:schemeClr val="accent6"/>
          </a:effectRef>
          <a:fontRef idx="minor">
            <a:schemeClr val="tx1"/>
          </a:fontRef>
        </p:style>
      </p:cxnSp>
      <p:sp>
        <p:nvSpPr>
          <p:cNvPr id="39" name="任意多边形: 形状 8">
            <a:extLst>
              <a:ext uri="{FF2B5EF4-FFF2-40B4-BE49-F238E27FC236}">
                <a16:creationId xmlns:a16="http://schemas.microsoft.com/office/drawing/2014/main" id="{347A0D94-FCFC-D747-384D-E33E10772125}"/>
              </a:ext>
            </a:extLst>
          </p:cNvPr>
          <p:cNvSpPr/>
          <p:nvPr/>
        </p:nvSpPr>
        <p:spPr>
          <a:xfrm>
            <a:off x="4207796" y="2232806"/>
            <a:ext cx="3476673" cy="81258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defTabSz="1155700">
              <a:lnSpc>
                <a:spcPct val="90000"/>
              </a:lnSpc>
              <a:spcBef>
                <a:spcPct val="0"/>
              </a:spcBef>
              <a:spcAft>
                <a:spcPct val="35000"/>
              </a:spcAft>
              <a:buNone/>
            </a:pPr>
            <a:r>
              <a:rPr lang="zh-CN" altLang="en-US" sz="2800" kern="1200" dirty="0">
                <a:latin typeface="微软雅黑" panose="020B0503020204020204" pitchFamily="34" charset="-122"/>
                <a:ea typeface="微软雅黑" panose="020B0503020204020204" pitchFamily="34" charset="-122"/>
              </a:rPr>
              <a:t>哈夫曼算法</a:t>
            </a:r>
            <a:r>
              <a:rPr lang="en-US" altLang="zh-CN" sz="2800" kern="1200" dirty="0">
                <a:latin typeface="微软雅黑" panose="020B0503020204020204" pitchFamily="34" charset="-122"/>
                <a:ea typeface="微软雅黑" panose="020B0503020204020204" pitchFamily="34" charset="-122"/>
              </a:rPr>
              <a:t>+</a:t>
            </a:r>
            <a:r>
              <a:rPr lang="zh-CN" altLang="en-US" sz="2800" kern="1200" dirty="0">
                <a:latin typeface="微软雅黑" panose="020B0503020204020204" pitchFamily="34" charset="-122"/>
                <a:ea typeface="微软雅黑" panose="020B0503020204020204" pitchFamily="34" charset="-122"/>
              </a:rPr>
              <a:t>堆优化</a:t>
            </a:r>
          </a:p>
        </p:txBody>
      </p:sp>
      <p:sp>
        <p:nvSpPr>
          <p:cNvPr id="41" name="文本框 40">
            <a:extLst>
              <a:ext uri="{FF2B5EF4-FFF2-40B4-BE49-F238E27FC236}">
                <a16:creationId xmlns:a16="http://schemas.microsoft.com/office/drawing/2014/main" id="{47B1F08E-D182-BE54-CE84-7818D91E04C9}"/>
              </a:ext>
            </a:extLst>
          </p:cNvPr>
          <p:cNvSpPr txBox="1"/>
          <p:nvPr/>
        </p:nvSpPr>
        <p:spPr>
          <a:xfrm>
            <a:off x="6487193" y="5887004"/>
            <a:ext cx="5371983" cy="523220"/>
          </a:xfrm>
          <a:prstGeom prst="rect">
            <a:avLst/>
          </a:prstGeom>
          <a:noFill/>
        </p:spPr>
        <p:txBody>
          <a:bodyPr wrap="none" rtlCol="0">
            <a:spAutoFit/>
          </a:bodyPr>
          <a:lstStyle/>
          <a:p>
            <a:pPr marL="457200" indent="-457200">
              <a:buFont typeface="Arial" panose="020B0604020202020204" pitchFamily="34" charset="0"/>
              <a:buChar char="•"/>
            </a:pPr>
            <a:r>
              <a:rPr kumimoji="1" lang="zh-CN" altLang="en-US" sz="2800" dirty="0"/>
              <a:t>时间复杂度： </a:t>
            </a:r>
            <a:r>
              <a:rPr kumimoji="1" lang="en-US" altLang="zh-CN" sz="2800" dirty="0"/>
              <a:t>WPL</a:t>
            </a:r>
            <a:r>
              <a:rPr kumimoji="1" lang="zh-CN" altLang="en-US" sz="2800" dirty="0"/>
              <a:t> </a:t>
            </a:r>
            <a:r>
              <a:rPr kumimoji="1" lang="en-US" altLang="zh-CN" sz="2800" dirty="0"/>
              <a:t>+</a:t>
            </a:r>
            <a:r>
              <a:rPr kumimoji="1" lang="zh-CN" altLang="en-US" sz="2800" dirty="0"/>
              <a:t> </a:t>
            </a:r>
            <a:r>
              <a:rPr kumimoji="1" lang="en-US" altLang="zh-CN" sz="2800" dirty="0"/>
              <a:t>O(</a:t>
            </a:r>
            <a:r>
              <a:rPr kumimoji="1" lang="en-US" altLang="zh-CN" sz="2800" dirty="0" err="1"/>
              <a:t>nlog</a:t>
            </a:r>
            <a:r>
              <a:rPr kumimoji="1" lang="en-US" altLang="zh-CN" sz="2800" dirty="0"/>
              <a:t>(n))</a:t>
            </a:r>
            <a:endParaRPr kumimoji="1" lang="zh-CN" altLang="en-US" sz="2800" dirty="0"/>
          </a:p>
        </p:txBody>
      </p:sp>
    </p:spTree>
    <p:extLst>
      <p:ext uri="{BB962C8B-B14F-4D97-AF65-F5344CB8AC3E}">
        <p14:creationId xmlns:p14="http://schemas.microsoft.com/office/powerpoint/2010/main" val="283827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6.3.1</a:t>
            </a:r>
            <a:r>
              <a:rPr lang="zh-CN" altLang="en-US" dirty="0"/>
              <a:t> 二叉堆的定义</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altLang="zh-CN" dirty="0"/>
              <a:t>6.3 </a:t>
            </a:r>
            <a:r>
              <a:rPr lang="zh-CN" altLang="en-US" dirty="0"/>
              <a:t>二叉堆</a:t>
            </a:r>
            <a:endParaRPr lang="en-CN" altLang="zh-CN" dirty="0"/>
          </a:p>
          <a:p>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p:sp>
        <p:nvSpPr>
          <p:cNvPr id="9" name="Content Placeholder 8">
            <a:extLst>
              <a:ext uri="{FF2B5EF4-FFF2-40B4-BE49-F238E27FC236}">
                <a16:creationId xmlns:a16="http://schemas.microsoft.com/office/drawing/2014/main" id="{F4440D90-0D27-57F8-FC5B-3114708EBA1C}"/>
              </a:ext>
            </a:extLst>
          </p:cNvPr>
          <p:cNvSpPr>
            <a:spLocks noGrp="1"/>
          </p:cNvSpPr>
          <p:nvPr>
            <p:ph idx="11"/>
          </p:nvPr>
        </p:nvSpPr>
        <p:spPr/>
        <p:txBody>
          <a:bodyPr>
            <a:noAutofit/>
          </a:bodyPr>
          <a:lstStyle/>
          <a:p>
            <a:r>
              <a:rPr lang="zh-CN" altLang="en-US" b="1" dirty="0">
                <a:solidFill>
                  <a:srgbClr val="009999"/>
                </a:solidFill>
              </a:rPr>
              <a:t>二叉堆</a:t>
            </a:r>
            <a:r>
              <a:rPr lang="zh-CN" altLang="en-US" dirty="0"/>
              <a:t>是父结点元素和子结点元素满足一定大小关系的</a:t>
            </a:r>
            <a:r>
              <a:rPr lang="zh-CN" altLang="en-US" b="1" dirty="0">
                <a:solidFill>
                  <a:srgbClr val="009999"/>
                </a:solidFill>
              </a:rPr>
              <a:t>完全二叉树</a:t>
            </a:r>
            <a:r>
              <a:rPr lang="zh-CN" altLang="en-US" dirty="0"/>
              <a:t>。根据条件不同，可分为最小堆和最大堆。</a:t>
            </a:r>
            <a:endParaRPr lang="en-US" altLang="zh-CN" dirty="0"/>
          </a:p>
          <a:p>
            <a:pPr marL="342900" indent="-342900">
              <a:buFont typeface="Arial" panose="020B0604020202020204" pitchFamily="34" charset="0"/>
              <a:buChar char="•"/>
            </a:pPr>
            <a:r>
              <a:rPr lang="zh-CN" altLang="en-US" b="1" dirty="0"/>
              <a:t>最小堆</a:t>
            </a:r>
            <a:r>
              <a:rPr lang="zh-CN" altLang="en-US" dirty="0"/>
              <a:t>：如果完全二叉树 </a:t>
            </a:r>
            <a:r>
              <a:rPr lang="en-US" altLang="zh-CN" dirty="0"/>
              <a:t>T </a:t>
            </a:r>
            <a:r>
              <a:rPr lang="zh-CN" altLang="en-US" dirty="0"/>
              <a:t>中的所有父子结点对都有</a:t>
            </a:r>
            <a:r>
              <a:rPr lang="zh-CN" altLang="en-US" u="sng" dirty="0"/>
              <a:t>父结点的元素</a:t>
            </a:r>
            <a:r>
              <a:rPr lang="zh-CN" altLang="en-US" b="1" u="sng" dirty="0"/>
              <a:t>不大于</a:t>
            </a:r>
            <a:r>
              <a:rPr lang="zh-CN" altLang="en-US" u="sng" dirty="0"/>
              <a:t>子结点的元素</a:t>
            </a:r>
            <a:r>
              <a:rPr lang="zh-CN" altLang="en-US" dirty="0"/>
              <a:t>，则称 </a:t>
            </a:r>
            <a:r>
              <a:rPr lang="en-US" altLang="zh-CN" dirty="0"/>
              <a:t>T </a:t>
            </a:r>
            <a:r>
              <a:rPr lang="zh-CN" altLang="en-US" dirty="0"/>
              <a:t>为最小堆。</a:t>
            </a:r>
            <a:endParaRPr lang="en-US" altLang="zh-CN" dirty="0"/>
          </a:p>
          <a:p>
            <a:pPr marL="342900" indent="-342900">
              <a:buFont typeface="Arial" panose="020B0604020202020204" pitchFamily="34" charset="0"/>
              <a:buChar char="•"/>
            </a:pPr>
            <a:r>
              <a:rPr lang="zh-CN" altLang="en-US" b="1" dirty="0"/>
              <a:t>最大堆</a:t>
            </a:r>
            <a:r>
              <a:rPr lang="zh-CN" altLang="en-US" dirty="0"/>
              <a:t>：如果完全二叉树 </a:t>
            </a:r>
            <a:r>
              <a:rPr lang="en-US" altLang="zh-CN" dirty="0"/>
              <a:t>T </a:t>
            </a:r>
            <a:r>
              <a:rPr lang="zh-CN" altLang="en-US" dirty="0"/>
              <a:t>中的所有父子结点对都有</a:t>
            </a:r>
            <a:r>
              <a:rPr lang="zh-CN" altLang="en-US" u="sng" dirty="0"/>
              <a:t>父结点的元素</a:t>
            </a:r>
            <a:r>
              <a:rPr lang="zh-CN" altLang="en-US" b="1" u="sng" dirty="0"/>
              <a:t>不小于</a:t>
            </a:r>
            <a:r>
              <a:rPr lang="zh-CN" altLang="en-US" u="sng" dirty="0"/>
              <a:t>子结点的元素</a:t>
            </a:r>
            <a:r>
              <a:rPr lang="zh-CN" altLang="en-US" dirty="0"/>
              <a:t>，则称 </a:t>
            </a:r>
            <a:r>
              <a:rPr lang="en-US" altLang="zh-CN" dirty="0"/>
              <a:t>T </a:t>
            </a:r>
            <a:r>
              <a:rPr lang="zh-CN" altLang="en-US" dirty="0"/>
              <a:t>为最大堆。</a:t>
            </a:r>
          </a:p>
          <a:p>
            <a:r>
              <a:rPr lang="zh-CN" altLang="en-US" dirty="0"/>
              <a:t>（最小堆和最大堆的区别只在于父子结点元素之间的</a:t>
            </a:r>
            <a:r>
              <a:rPr lang="zh-CN" altLang="en-US" dirty="0">
                <a:solidFill>
                  <a:srgbClr val="009999"/>
                </a:solidFill>
              </a:rPr>
              <a:t>大小关系</a:t>
            </a:r>
            <a:r>
              <a:rPr lang="zh-CN" altLang="en-US" dirty="0"/>
              <a:t>）</a:t>
            </a:r>
            <a:endParaRPr lang="en-US" altLang="zh-CN" dirty="0"/>
          </a:p>
        </p:txBody>
      </p:sp>
      <p:sp>
        <p:nvSpPr>
          <p:cNvPr id="3" name="椭圆 2">
            <a:extLst>
              <a:ext uri="{FF2B5EF4-FFF2-40B4-BE49-F238E27FC236}">
                <a16:creationId xmlns:a16="http://schemas.microsoft.com/office/drawing/2014/main" id="{B22E5904-DCF9-0BD1-3FD8-E6746922FBBA}"/>
              </a:ext>
            </a:extLst>
          </p:cNvPr>
          <p:cNvSpPr/>
          <p:nvPr/>
        </p:nvSpPr>
        <p:spPr>
          <a:xfrm>
            <a:off x="2865869" y="4340646"/>
            <a:ext cx="440675" cy="440675"/>
          </a:xfrm>
          <a:prstGeom prst="ellipse">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4" name="椭圆 3">
            <a:extLst>
              <a:ext uri="{FF2B5EF4-FFF2-40B4-BE49-F238E27FC236}">
                <a16:creationId xmlns:a16="http://schemas.microsoft.com/office/drawing/2014/main" id="{07FB1A91-86D8-C642-6FA7-41849163DF9E}"/>
              </a:ext>
            </a:extLst>
          </p:cNvPr>
          <p:cNvSpPr/>
          <p:nvPr/>
        </p:nvSpPr>
        <p:spPr>
          <a:xfrm>
            <a:off x="2209624" y="4961106"/>
            <a:ext cx="440675" cy="440675"/>
          </a:xfrm>
          <a:prstGeom prst="ellipse">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sp>
        <p:nvSpPr>
          <p:cNvPr id="5" name="椭圆 4">
            <a:extLst>
              <a:ext uri="{FF2B5EF4-FFF2-40B4-BE49-F238E27FC236}">
                <a16:creationId xmlns:a16="http://schemas.microsoft.com/office/drawing/2014/main" id="{015F7A55-50AA-FFBE-8C35-1A762DE17008}"/>
              </a:ext>
            </a:extLst>
          </p:cNvPr>
          <p:cNvSpPr/>
          <p:nvPr/>
        </p:nvSpPr>
        <p:spPr>
          <a:xfrm>
            <a:off x="3526344" y="4958495"/>
            <a:ext cx="440675" cy="440675"/>
          </a:xfrm>
          <a:prstGeom prst="ellipse">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0" name="椭圆 9">
            <a:extLst>
              <a:ext uri="{FF2B5EF4-FFF2-40B4-BE49-F238E27FC236}">
                <a16:creationId xmlns:a16="http://schemas.microsoft.com/office/drawing/2014/main" id="{0E2CED16-CA7F-8287-9317-42E0B921A069}"/>
              </a:ext>
            </a:extLst>
          </p:cNvPr>
          <p:cNvSpPr/>
          <p:nvPr/>
        </p:nvSpPr>
        <p:spPr>
          <a:xfrm>
            <a:off x="1802000" y="5554922"/>
            <a:ext cx="440675" cy="440675"/>
          </a:xfrm>
          <a:prstGeom prst="ellipse">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7</a:t>
            </a:r>
            <a:endParaRPr kumimoji="1" lang="zh-CN" altLang="en-US" dirty="0"/>
          </a:p>
        </p:txBody>
      </p:sp>
      <p:sp>
        <p:nvSpPr>
          <p:cNvPr id="11" name="椭圆 10">
            <a:extLst>
              <a:ext uri="{FF2B5EF4-FFF2-40B4-BE49-F238E27FC236}">
                <a16:creationId xmlns:a16="http://schemas.microsoft.com/office/drawing/2014/main" id="{19F6873F-0804-DD64-060C-91E79C8D6F1A}"/>
              </a:ext>
            </a:extLst>
          </p:cNvPr>
          <p:cNvSpPr/>
          <p:nvPr/>
        </p:nvSpPr>
        <p:spPr>
          <a:xfrm>
            <a:off x="2584197" y="5554922"/>
            <a:ext cx="440675" cy="440675"/>
          </a:xfrm>
          <a:prstGeom prst="ellipse">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9</a:t>
            </a:r>
            <a:endParaRPr kumimoji="1" lang="zh-CN" altLang="en-US" dirty="0"/>
          </a:p>
        </p:txBody>
      </p:sp>
      <p:sp>
        <p:nvSpPr>
          <p:cNvPr id="12" name="椭圆 11">
            <a:extLst>
              <a:ext uri="{FF2B5EF4-FFF2-40B4-BE49-F238E27FC236}">
                <a16:creationId xmlns:a16="http://schemas.microsoft.com/office/drawing/2014/main" id="{4CDCB4D2-0E78-90AD-301E-C394B54E7EB5}"/>
              </a:ext>
            </a:extLst>
          </p:cNvPr>
          <p:cNvSpPr/>
          <p:nvPr/>
        </p:nvSpPr>
        <p:spPr>
          <a:xfrm>
            <a:off x="3179108" y="5554921"/>
            <a:ext cx="440675" cy="440675"/>
          </a:xfrm>
          <a:prstGeom prst="ellipse">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8</a:t>
            </a:r>
            <a:endParaRPr kumimoji="1" lang="zh-CN" altLang="en-US" dirty="0"/>
          </a:p>
        </p:txBody>
      </p:sp>
      <p:cxnSp>
        <p:nvCxnSpPr>
          <p:cNvPr id="14" name="直线连接符 13">
            <a:extLst>
              <a:ext uri="{FF2B5EF4-FFF2-40B4-BE49-F238E27FC236}">
                <a16:creationId xmlns:a16="http://schemas.microsoft.com/office/drawing/2014/main" id="{47E28921-7CD7-3846-9A42-1D26CF5B98C9}"/>
              </a:ext>
            </a:extLst>
          </p:cNvPr>
          <p:cNvCxnSpPr>
            <a:cxnSpLocks/>
            <a:stCxn id="3" idx="3"/>
            <a:endCxn id="4" idx="0"/>
          </p:cNvCxnSpPr>
          <p:nvPr/>
        </p:nvCxnSpPr>
        <p:spPr>
          <a:xfrm flipH="1">
            <a:off x="2429962" y="4716786"/>
            <a:ext cx="500442" cy="244320"/>
          </a:xfrm>
          <a:prstGeom prst="line">
            <a:avLst/>
          </a:prstGeom>
          <a:ln w="28575">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DE315138-B698-7842-2AAA-22044121245B}"/>
              </a:ext>
            </a:extLst>
          </p:cNvPr>
          <p:cNvCxnSpPr>
            <a:cxnSpLocks/>
            <a:stCxn id="3" idx="5"/>
            <a:endCxn id="5" idx="0"/>
          </p:cNvCxnSpPr>
          <p:nvPr/>
        </p:nvCxnSpPr>
        <p:spPr>
          <a:xfrm>
            <a:off x="3242009" y="4716786"/>
            <a:ext cx="504673" cy="241709"/>
          </a:xfrm>
          <a:prstGeom prst="line">
            <a:avLst/>
          </a:prstGeom>
          <a:ln w="28575">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9EC6F49E-FA45-8E1F-D917-05DDC320863B}"/>
              </a:ext>
            </a:extLst>
          </p:cNvPr>
          <p:cNvCxnSpPr>
            <a:cxnSpLocks/>
            <a:stCxn id="5" idx="3"/>
            <a:endCxn id="12" idx="0"/>
          </p:cNvCxnSpPr>
          <p:nvPr/>
        </p:nvCxnSpPr>
        <p:spPr>
          <a:xfrm flipH="1">
            <a:off x="3399446" y="5334635"/>
            <a:ext cx="191433" cy="220286"/>
          </a:xfrm>
          <a:prstGeom prst="line">
            <a:avLst/>
          </a:prstGeom>
          <a:ln w="28575">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1AE2E54F-7EEF-6A82-1BE0-8FF920DD5A65}"/>
              </a:ext>
            </a:extLst>
          </p:cNvPr>
          <p:cNvCxnSpPr>
            <a:cxnSpLocks/>
            <a:stCxn id="4" idx="3"/>
            <a:endCxn id="10" idx="0"/>
          </p:cNvCxnSpPr>
          <p:nvPr/>
        </p:nvCxnSpPr>
        <p:spPr>
          <a:xfrm flipH="1">
            <a:off x="2022338" y="5337246"/>
            <a:ext cx="251821" cy="217676"/>
          </a:xfrm>
          <a:prstGeom prst="line">
            <a:avLst/>
          </a:prstGeom>
          <a:ln w="28575">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25" name="直线连接符 24">
            <a:extLst>
              <a:ext uri="{FF2B5EF4-FFF2-40B4-BE49-F238E27FC236}">
                <a16:creationId xmlns:a16="http://schemas.microsoft.com/office/drawing/2014/main" id="{B097351E-0BDA-7E27-F5FE-A181FC8DD748}"/>
              </a:ext>
            </a:extLst>
          </p:cNvPr>
          <p:cNvCxnSpPr>
            <a:cxnSpLocks/>
            <a:stCxn id="4" idx="5"/>
            <a:endCxn id="11" idx="0"/>
          </p:cNvCxnSpPr>
          <p:nvPr/>
        </p:nvCxnSpPr>
        <p:spPr>
          <a:xfrm>
            <a:off x="2585764" y="5337246"/>
            <a:ext cx="218771" cy="217676"/>
          </a:xfrm>
          <a:prstGeom prst="line">
            <a:avLst/>
          </a:prstGeom>
          <a:ln w="28575">
            <a:solidFill>
              <a:srgbClr val="009999"/>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F076DF9-9B3E-3DBB-99CB-87C52C30A9EE}"/>
              </a:ext>
            </a:extLst>
          </p:cNvPr>
          <p:cNvSpPr txBox="1"/>
          <p:nvPr/>
        </p:nvSpPr>
        <p:spPr>
          <a:xfrm>
            <a:off x="2647624" y="6205873"/>
            <a:ext cx="87716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最小堆</a:t>
            </a:r>
          </a:p>
        </p:txBody>
      </p:sp>
      <p:sp>
        <p:nvSpPr>
          <p:cNvPr id="29" name="椭圆 28">
            <a:extLst>
              <a:ext uri="{FF2B5EF4-FFF2-40B4-BE49-F238E27FC236}">
                <a16:creationId xmlns:a16="http://schemas.microsoft.com/office/drawing/2014/main" id="{1AB3B126-FC4C-A065-7461-0217C70C1C07}"/>
              </a:ext>
            </a:extLst>
          </p:cNvPr>
          <p:cNvSpPr/>
          <p:nvPr/>
        </p:nvSpPr>
        <p:spPr>
          <a:xfrm>
            <a:off x="6060300" y="4276111"/>
            <a:ext cx="440675" cy="440675"/>
          </a:xfrm>
          <a:prstGeom prst="ellipse">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9</a:t>
            </a:r>
            <a:endParaRPr kumimoji="1" lang="zh-CN" altLang="en-US" dirty="0"/>
          </a:p>
        </p:txBody>
      </p:sp>
      <p:sp>
        <p:nvSpPr>
          <p:cNvPr id="30" name="椭圆 29">
            <a:extLst>
              <a:ext uri="{FF2B5EF4-FFF2-40B4-BE49-F238E27FC236}">
                <a16:creationId xmlns:a16="http://schemas.microsoft.com/office/drawing/2014/main" id="{C2495C23-4983-946D-1A38-BE908EA0473B}"/>
              </a:ext>
            </a:extLst>
          </p:cNvPr>
          <p:cNvSpPr/>
          <p:nvPr/>
        </p:nvSpPr>
        <p:spPr>
          <a:xfrm>
            <a:off x="5404055" y="4896571"/>
            <a:ext cx="440675" cy="440675"/>
          </a:xfrm>
          <a:prstGeom prst="ellipse">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8</a:t>
            </a:r>
            <a:endParaRPr kumimoji="1" lang="zh-CN" altLang="en-US" dirty="0"/>
          </a:p>
        </p:txBody>
      </p:sp>
      <p:sp>
        <p:nvSpPr>
          <p:cNvPr id="31" name="椭圆 30">
            <a:extLst>
              <a:ext uri="{FF2B5EF4-FFF2-40B4-BE49-F238E27FC236}">
                <a16:creationId xmlns:a16="http://schemas.microsoft.com/office/drawing/2014/main" id="{D0ABE5EF-55BF-1744-9EBE-9756248E2B00}"/>
              </a:ext>
            </a:extLst>
          </p:cNvPr>
          <p:cNvSpPr/>
          <p:nvPr/>
        </p:nvSpPr>
        <p:spPr>
          <a:xfrm>
            <a:off x="6720775" y="4893960"/>
            <a:ext cx="440675" cy="440675"/>
          </a:xfrm>
          <a:prstGeom prst="ellipse">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sp>
        <p:nvSpPr>
          <p:cNvPr id="32" name="椭圆 31">
            <a:extLst>
              <a:ext uri="{FF2B5EF4-FFF2-40B4-BE49-F238E27FC236}">
                <a16:creationId xmlns:a16="http://schemas.microsoft.com/office/drawing/2014/main" id="{F1BCA76E-9703-7FF7-F044-65B2F45A5558}"/>
              </a:ext>
            </a:extLst>
          </p:cNvPr>
          <p:cNvSpPr/>
          <p:nvPr/>
        </p:nvSpPr>
        <p:spPr>
          <a:xfrm>
            <a:off x="4996431" y="5490387"/>
            <a:ext cx="440675" cy="440675"/>
          </a:xfrm>
          <a:prstGeom prst="ellipse">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7</a:t>
            </a:r>
            <a:endParaRPr kumimoji="1" lang="zh-CN" altLang="en-US" dirty="0"/>
          </a:p>
        </p:txBody>
      </p:sp>
      <p:sp>
        <p:nvSpPr>
          <p:cNvPr id="33" name="椭圆 32">
            <a:extLst>
              <a:ext uri="{FF2B5EF4-FFF2-40B4-BE49-F238E27FC236}">
                <a16:creationId xmlns:a16="http://schemas.microsoft.com/office/drawing/2014/main" id="{C586E8EE-313C-2A44-23F9-066A154DC76D}"/>
              </a:ext>
            </a:extLst>
          </p:cNvPr>
          <p:cNvSpPr/>
          <p:nvPr/>
        </p:nvSpPr>
        <p:spPr>
          <a:xfrm>
            <a:off x="5778628" y="5490387"/>
            <a:ext cx="440675" cy="440675"/>
          </a:xfrm>
          <a:prstGeom prst="ellipse">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34" name="椭圆 33">
            <a:extLst>
              <a:ext uri="{FF2B5EF4-FFF2-40B4-BE49-F238E27FC236}">
                <a16:creationId xmlns:a16="http://schemas.microsoft.com/office/drawing/2014/main" id="{3868C799-4AA6-B8B3-788B-B6E4392A5647}"/>
              </a:ext>
            </a:extLst>
          </p:cNvPr>
          <p:cNvSpPr/>
          <p:nvPr/>
        </p:nvSpPr>
        <p:spPr>
          <a:xfrm>
            <a:off x="6373539" y="5490386"/>
            <a:ext cx="440675" cy="440675"/>
          </a:xfrm>
          <a:prstGeom prst="ellipse">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cxnSp>
        <p:nvCxnSpPr>
          <p:cNvPr id="35" name="直线连接符 34">
            <a:extLst>
              <a:ext uri="{FF2B5EF4-FFF2-40B4-BE49-F238E27FC236}">
                <a16:creationId xmlns:a16="http://schemas.microsoft.com/office/drawing/2014/main" id="{596F51F5-80A3-D6E5-076C-928D4479C2A6}"/>
              </a:ext>
            </a:extLst>
          </p:cNvPr>
          <p:cNvCxnSpPr>
            <a:cxnSpLocks/>
            <a:stCxn id="29" idx="3"/>
            <a:endCxn id="30" idx="0"/>
          </p:cNvCxnSpPr>
          <p:nvPr/>
        </p:nvCxnSpPr>
        <p:spPr>
          <a:xfrm flipH="1">
            <a:off x="5624393" y="4652251"/>
            <a:ext cx="500442" cy="244320"/>
          </a:xfrm>
          <a:prstGeom prst="line">
            <a:avLst/>
          </a:prstGeom>
          <a:ln w="28575">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36" name="直线连接符 35">
            <a:extLst>
              <a:ext uri="{FF2B5EF4-FFF2-40B4-BE49-F238E27FC236}">
                <a16:creationId xmlns:a16="http://schemas.microsoft.com/office/drawing/2014/main" id="{2A0A017C-64AC-317D-DA32-582A51695049}"/>
              </a:ext>
            </a:extLst>
          </p:cNvPr>
          <p:cNvCxnSpPr>
            <a:cxnSpLocks/>
            <a:stCxn id="29" idx="5"/>
            <a:endCxn id="31" idx="0"/>
          </p:cNvCxnSpPr>
          <p:nvPr/>
        </p:nvCxnSpPr>
        <p:spPr>
          <a:xfrm>
            <a:off x="6436440" y="4652251"/>
            <a:ext cx="504673" cy="241709"/>
          </a:xfrm>
          <a:prstGeom prst="line">
            <a:avLst/>
          </a:prstGeom>
          <a:ln w="28575">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37" name="直线连接符 36">
            <a:extLst>
              <a:ext uri="{FF2B5EF4-FFF2-40B4-BE49-F238E27FC236}">
                <a16:creationId xmlns:a16="http://schemas.microsoft.com/office/drawing/2014/main" id="{F149CD08-8C43-812A-4119-BB75F7306877}"/>
              </a:ext>
            </a:extLst>
          </p:cNvPr>
          <p:cNvCxnSpPr>
            <a:cxnSpLocks/>
            <a:stCxn id="31" idx="3"/>
            <a:endCxn id="34" idx="0"/>
          </p:cNvCxnSpPr>
          <p:nvPr/>
        </p:nvCxnSpPr>
        <p:spPr>
          <a:xfrm flipH="1">
            <a:off x="6593877" y="5270100"/>
            <a:ext cx="191433" cy="220286"/>
          </a:xfrm>
          <a:prstGeom prst="line">
            <a:avLst/>
          </a:prstGeom>
          <a:ln w="28575">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38" name="直线连接符 37">
            <a:extLst>
              <a:ext uri="{FF2B5EF4-FFF2-40B4-BE49-F238E27FC236}">
                <a16:creationId xmlns:a16="http://schemas.microsoft.com/office/drawing/2014/main" id="{8DA802D2-4CF9-164F-54C6-10AAB7644C3F}"/>
              </a:ext>
            </a:extLst>
          </p:cNvPr>
          <p:cNvCxnSpPr>
            <a:cxnSpLocks/>
            <a:stCxn id="30" idx="3"/>
            <a:endCxn id="32" idx="0"/>
          </p:cNvCxnSpPr>
          <p:nvPr/>
        </p:nvCxnSpPr>
        <p:spPr>
          <a:xfrm flipH="1">
            <a:off x="5216769" y="5272711"/>
            <a:ext cx="251821" cy="217676"/>
          </a:xfrm>
          <a:prstGeom prst="line">
            <a:avLst/>
          </a:prstGeom>
          <a:ln w="28575">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39" name="直线连接符 38">
            <a:extLst>
              <a:ext uri="{FF2B5EF4-FFF2-40B4-BE49-F238E27FC236}">
                <a16:creationId xmlns:a16="http://schemas.microsoft.com/office/drawing/2014/main" id="{711E0A3C-5B1D-2FF6-16C0-94D6BAF81FB0}"/>
              </a:ext>
            </a:extLst>
          </p:cNvPr>
          <p:cNvCxnSpPr>
            <a:cxnSpLocks/>
            <a:stCxn id="30" idx="5"/>
            <a:endCxn id="33" idx="0"/>
          </p:cNvCxnSpPr>
          <p:nvPr/>
        </p:nvCxnSpPr>
        <p:spPr>
          <a:xfrm>
            <a:off x="5780195" y="5272711"/>
            <a:ext cx="218771" cy="217676"/>
          </a:xfrm>
          <a:prstGeom prst="line">
            <a:avLst/>
          </a:prstGeom>
          <a:ln w="28575">
            <a:solidFill>
              <a:srgbClr val="009999"/>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67971F06-FDEE-2D06-B393-DE1ED6E31D47}"/>
              </a:ext>
            </a:extLst>
          </p:cNvPr>
          <p:cNvSpPr txBox="1"/>
          <p:nvPr/>
        </p:nvSpPr>
        <p:spPr>
          <a:xfrm>
            <a:off x="5842055" y="6141338"/>
            <a:ext cx="87716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最大堆</a:t>
            </a:r>
          </a:p>
        </p:txBody>
      </p:sp>
      <p:sp>
        <p:nvSpPr>
          <p:cNvPr id="43" name="椭圆 42">
            <a:extLst>
              <a:ext uri="{FF2B5EF4-FFF2-40B4-BE49-F238E27FC236}">
                <a16:creationId xmlns:a16="http://schemas.microsoft.com/office/drawing/2014/main" id="{EDE87034-E7CE-2219-F55A-A2E879D08E8C}"/>
              </a:ext>
            </a:extLst>
          </p:cNvPr>
          <p:cNvSpPr/>
          <p:nvPr/>
        </p:nvSpPr>
        <p:spPr>
          <a:xfrm>
            <a:off x="9134798" y="4218486"/>
            <a:ext cx="440675" cy="440675"/>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8</a:t>
            </a:r>
            <a:endParaRPr kumimoji="1" lang="zh-CN" altLang="en-US" dirty="0"/>
          </a:p>
        </p:txBody>
      </p:sp>
      <p:sp>
        <p:nvSpPr>
          <p:cNvPr id="44" name="椭圆 43">
            <a:extLst>
              <a:ext uri="{FF2B5EF4-FFF2-40B4-BE49-F238E27FC236}">
                <a16:creationId xmlns:a16="http://schemas.microsoft.com/office/drawing/2014/main" id="{3A14AC82-E5EE-5486-3AE0-0EE456D08EC3}"/>
              </a:ext>
            </a:extLst>
          </p:cNvPr>
          <p:cNvSpPr/>
          <p:nvPr/>
        </p:nvSpPr>
        <p:spPr>
          <a:xfrm>
            <a:off x="8478553" y="4838946"/>
            <a:ext cx="440675" cy="440675"/>
          </a:xfrm>
          <a:prstGeom prst="ellipse">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9</a:t>
            </a:r>
            <a:endParaRPr kumimoji="1" lang="zh-CN" altLang="en-US" dirty="0"/>
          </a:p>
        </p:txBody>
      </p:sp>
      <p:sp>
        <p:nvSpPr>
          <p:cNvPr id="45" name="椭圆 44">
            <a:extLst>
              <a:ext uri="{FF2B5EF4-FFF2-40B4-BE49-F238E27FC236}">
                <a16:creationId xmlns:a16="http://schemas.microsoft.com/office/drawing/2014/main" id="{0961EE09-D137-1779-97EC-830D9B35A424}"/>
              </a:ext>
            </a:extLst>
          </p:cNvPr>
          <p:cNvSpPr/>
          <p:nvPr/>
        </p:nvSpPr>
        <p:spPr>
          <a:xfrm>
            <a:off x="9795273" y="4836335"/>
            <a:ext cx="440675" cy="440675"/>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46" name="椭圆 45">
            <a:extLst>
              <a:ext uri="{FF2B5EF4-FFF2-40B4-BE49-F238E27FC236}">
                <a16:creationId xmlns:a16="http://schemas.microsoft.com/office/drawing/2014/main" id="{64A346A1-20A9-924C-C7C9-F64B018F0AB8}"/>
              </a:ext>
            </a:extLst>
          </p:cNvPr>
          <p:cNvSpPr/>
          <p:nvPr/>
        </p:nvSpPr>
        <p:spPr>
          <a:xfrm>
            <a:off x="8070929" y="5432762"/>
            <a:ext cx="440675" cy="440675"/>
          </a:xfrm>
          <a:prstGeom prst="ellipse">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7</a:t>
            </a:r>
            <a:endParaRPr kumimoji="1" lang="zh-CN" altLang="en-US" dirty="0"/>
          </a:p>
        </p:txBody>
      </p:sp>
      <p:sp>
        <p:nvSpPr>
          <p:cNvPr id="47" name="椭圆 46">
            <a:extLst>
              <a:ext uri="{FF2B5EF4-FFF2-40B4-BE49-F238E27FC236}">
                <a16:creationId xmlns:a16="http://schemas.microsoft.com/office/drawing/2014/main" id="{90698147-AC49-F054-C7AA-771C9EECDDDE}"/>
              </a:ext>
            </a:extLst>
          </p:cNvPr>
          <p:cNvSpPr/>
          <p:nvPr/>
        </p:nvSpPr>
        <p:spPr>
          <a:xfrm>
            <a:off x="8853126" y="5432762"/>
            <a:ext cx="440675" cy="440675"/>
          </a:xfrm>
          <a:prstGeom prst="ellipse">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sp>
        <p:nvSpPr>
          <p:cNvPr id="48" name="椭圆 47">
            <a:extLst>
              <a:ext uri="{FF2B5EF4-FFF2-40B4-BE49-F238E27FC236}">
                <a16:creationId xmlns:a16="http://schemas.microsoft.com/office/drawing/2014/main" id="{D3893FD9-D1F3-F440-1F32-A62F96FBEA98}"/>
              </a:ext>
            </a:extLst>
          </p:cNvPr>
          <p:cNvSpPr/>
          <p:nvPr/>
        </p:nvSpPr>
        <p:spPr>
          <a:xfrm>
            <a:off x="9448037" y="5432761"/>
            <a:ext cx="440675" cy="440675"/>
          </a:xfrm>
          <a:prstGeom prst="ellipse">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cxnSp>
        <p:nvCxnSpPr>
          <p:cNvPr id="49" name="直线连接符 48">
            <a:extLst>
              <a:ext uri="{FF2B5EF4-FFF2-40B4-BE49-F238E27FC236}">
                <a16:creationId xmlns:a16="http://schemas.microsoft.com/office/drawing/2014/main" id="{85EEFF45-F53B-3726-2DC5-3F205BCC118E}"/>
              </a:ext>
            </a:extLst>
          </p:cNvPr>
          <p:cNvCxnSpPr>
            <a:cxnSpLocks/>
            <a:stCxn id="43" idx="3"/>
            <a:endCxn id="44" idx="0"/>
          </p:cNvCxnSpPr>
          <p:nvPr/>
        </p:nvCxnSpPr>
        <p:spPr>
          <a:xfrm flipH="1">
            <a:off x="8698891" y="4594626"/>
            <a:ext cx="500442" cy="244320"/>
          </a:xfrm>
          <a:prstGeom prst="line">
            <a:avLst/>
          </a:prstGeom>
          <a:ln w="28575">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50" name="直线连接符 49">
            <a:extLst>
              <a:ext uri="{FF2B5EF4-FFF2-40B4-BE49-F238E27FC236}">
                <a16:creationId xmlns:a16="http://schemas.microsoft.com/office/drawing/2014/main" id="{BB254C06-E473-C3DF-5636-CF244551A15E}"/>
              </a:ext>
            </a:extLst>
          </p:cNvPr>
          <p:cNvCxnSpPr>
            <a:cxnSpLocks/>
            <a:stCxn id="43" idx="5"/>
            <a:endCxn id="45" idx="0"/>
          </p:cNvCxnSpPr>
          <p:nvPr/>
        </p:nvCxnSpPr>
        <p:spPr>
          <a:xfrm>
            <a:off x="9510938" y="4594626"/>
            <a:ext cx="504673" cy="241709"/>
          </a:xfrm>
          <a:prstGeom prst="line">
            <a:avLst/>
          </a:prstGeom>
          <a:ln w="28575">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51" name="直线连接符 50">
            <a:extLst>
              <a:ext uri="{FF2B5EF4-FFF2-40B4-BE49-F238E27FC236}">
                <a16:creationId xmlns:a16="http://schemas.microsoft.com/office/drawing/2014/main" id="{C360BE29-92CF-C37C-E5A6-976278FE63F7}"/>
              </a:ext>
            </a:extLst>
          </p:cNvPr>
          <p:cNvCxnSpPr>
            <a:cxnSpLocks/>
            <a:stCxn id="45" idx="3"/>
            <a:endCxn id="48" idx="0"/>
          </p:cNvCxnSpPr>
          <p:nvPr/>
        </p:nvCxnSpPr>
        <p:spPr>
          <a:xfrm flipH="1">
            <a:off x="9668375" y="5212475"/>
            <a:ext cx="191433" cy="220286"/>
          </a:xfrm>
          <a:prstGeom prst="line">
            <a:avLst/>
          </a:prstGeom>
          <a:ln w="28575">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52" name="直线连接符 51">
            <a:extLst>
              <a:ext uri="{FF2B5EF4-FFF2-40B4-BE49-F238E27FC236}">
                <a16:creationId xmlns:a16="http://schemas.microsoft.com/office/drawing/2014/main" id="{41591EA9-6C3D-BF7B-9F72-98381909BCAD}"/>
              </a:ext>
            </a:extLst>
          </p:cNvPr>
          <p:cNvCxnSpPr>
            <a:cxnSpLocks/>
            <a:stCxn id="44" idx="3"/>
            <a:endCxn id="46" idx="0"/>
          </p:cNvCxnSpPr>
          <p:nvPr/>
        </p:nvCxnSpPr>
        <p:spPr>
          <a:xfrm flipH="1">
            <a:off x="8291267" y="5215086"/>
            <a:ext cx="251821" cy="217676"/>
          </a:xfrm>
          <a:prstGeom prst="line">
            <a:avLst/>
          </a:prstGeom>
          <a:ln w="28575">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53" name="直线连接符 52">
            <a:extLst>
              <a:ext uri="{FF2B5EF4-FFF2-40B4-BE49-F238E27FC236}">
                <a16:creationId xmlns:a16="http://schemas.microsoft.com/office/drawing/2014/main" id="{9A6785A5-5BA8-AF5A-840A-4444C60ED8DF}"/>
              </a:ext>
            </a:extLst>
          </p:cNvPr>
          <p:cNvCxnSpPr>
            <a:cxnSpLocks/>
            <a:stCxn id="44" idx="5"/>
            <a:endCxn id="47" idx="0"/>
          </p:cNvCxnSpPr>
          <p:nvPr/>
        </p:nvCxnSpPr>
        <p:spPr>
          <a:xfrm>
            <a:off x="8854693" y="5215086"/>
            <a:ext cx="218771" cy="217676"/>
          </a:xfrm>
          <a:prstGeom prst="line">
            <a:avLst/>
          </a:prstGeom>
          <a:ln w="28575">
            <a:solidFill>
              <a:srgbClr val="009999"/>
            </a:solidFill>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96158815-3B23-2BF0-1A22-95727384FC04}"/>
              </a:ext>
            </a:extLst>
          </p:cNvPr>
          <p:cNvSpPr txBox="1"/>
          <p:nvPr/>
        </p:nvSpPr>
        <p:spPr>
          <a:xfrm>
            <a:off x="8130751" y="6166927"/>
            <a:ext cx="2492990"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非最大堆、也非最小堆</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CCC0668-BE31-400C-BA5B-1718082CEFC7}"/>
                  </a:ext>
                </a:extLst>
              </p:cNvPr>
              <p:cNvSpPr txBox="1"/>
              <p:nvPr/>
            </p:nvSpPr>
            <p:spPr>
              <a:xfrm>
                <a:off x="10139314" y="1678677"/>
                <a:ext cx="48442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m:t>
                      </m:r>
                    </m:oMath>
                  </m:oMathPara>
                </a14:m>
                <a:endParaRPr lang="zh-CN" altLang="en-US" sz="2400" dirty="0">
                  <a:solidFill>
                    <a:srgbClr val="C00000"/>
                  </a:solidFill>
                </a:endParaRPr>
              </a:p>
            </p:txBody>
          </p:sp>
        </mc:Choice>
        <mc:Fallback xmlns="">
          <p:sp>
            <p:nvSpPr>
              <p:cNvPr id="2" name="文本框 1">
                <a:extLst>
                  <a:ext uri="{FF2B5EF4-FFF2-40B4-BE49-F238E27FC236}">
                    <a16:creationId xmlns:a16="http://schemas.microsoft.com/office/drawing/2014/main" id="{FCCC0668-BE31-400C-BA5B-1718082CEFC7}"/>
                  </a:ext>
                </a:extLst>
              </p:cNvPr>
              <p:cNvSpPr txBox="1">
                <a:spLocks noRot="1" noChangeAspect="1" noMove="1" noResize="1" noEditPoints="1" noAdjustHandles="1" noChangeArrowheads="1" noChangeShapeType="1" noTextEdit="1"/>
              </p:cNvSpPr>
              <p:nvPr/>
            </p:nvSpPr>
            <p:spPr>
              <a:xfrm>
                <a:off x="10139314" y="1678677"/>
                <a:ext cx="484427" cy="46166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3C38B5F6-4C30-4B55-80D0-DC4909022F5E}"/>
                  </a:ext>
                </a:extLst>
              </p:cNvPr>
              <p:cNvSpPr txBox="1"/>
              <p:nvPr/>
            </p:nvSpPr>
            <p:spPr>
              <a:xfrm>
                <a:off x="10078879" y="2441357"/>
                <a:ext cx="48442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m:t>
                      </m:r>
                    </m:oMath>
                  </m:oMathPara>
                </a14:m>
                <a:endParaRPr lang="zh-CN" altLang="en-US" sz="2400" dirty="0">
                  <a:solidFill>
                    <a:srgbClr val="C00000"/>
                  </a:solidFill>
                </a:endParaRPr>
              </a:p>
            </p:txBody>
          </p:sp>
        </mc:Choice>
        <mc:Fallback xmlns="">
          <p:sp>
            <p:nvSpPr>
              <p:cNvPr id="55" name="文本框 54">
                <a:extLst>
                  <a:ext uri="{FF2B5EF4-FFF2-40B4-BE49-F238E27FC236}">
                    <a16:creationId xmlns:a16="http://schemas.microsoft.com/office/drawing/2014/main" id="{3C38B5F6-4C30-4B55-80D0-DC4909022F5E}"/>
                  </a:ext>
                </a:extLst>
              </p:cNvPr>
              <p:cNvSpPr txBox="1">
                <a:spLocks noRot="1" noChangeAspect="1" noMove="1" noResize="1" noEditPoints="1" noAdjustHandles="1" noChangeArrowheads="1" noChangeShapeType="1" noTextEdit="1"/>
              </p:cNvSpPr>
              <p:nvPr/>
            </p:nvSpPr>
            <p:spPr>
              <a:xfrm>
                <a:off x="10078879" y="2441357"/>
                <a:ext cx="484428" cy="4616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041706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6.6 </a:t>
            </a:r>
            <a:r>
              <a:rPr lang="zh-CN" altLang="en-US" dirty="0"/>
              <a:t>优先级队列应用：多路归并</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dirty="0"/>
              <a:t>6.6 </a:t>
            </a:r>
            <a:r>
              <a:rPr lang="zh-CN" altLang="en-US" dirty="0"/>
              <a:t>优先队列的应用</a:t>
            </a:r>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2502A22B-A132-935D-E835-48609A2EDB53}"/>
                  </a:ext>
                </a:extLst>
              </p:cNvPr>
              <p:cNvSpPr txBox="1">
                <a:spLocks/>
              </p:cNvSpPr>
              <p:nvPr/>
            </p:nvSpPr>
            <p:spPr>
              <a:xfrm>
                <a:off x="584225" y="1218159"/>
                <a:ext cx="10964553" cy="86183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b="1" dirty="0"/>
                  <a:t>问题</a:t>
                </a:r>
                <a:r>
                  <a:rPr lang="zh-CN" altLang="en-US" dirty="0"/>
                  <a:t>：把</a:t>
                </a:r>
                <a:r>
                  <a:rPr lang="en-US" altLang="zh-CN" dirty="0"/>
                  <a:t>n</a:t>
                </a:r>
                <a:r>
                  <a:rPr lang="zh-CN" altLang="en-US" dirty="0"/>
                  <a:t>个升序序列</a:t>
                </a: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A</m:t>
                        </m:r>
                      </m:e>
                      <m:sub>
                        <m:r>
                          <m:rPr>
                            <m:sty m:val="p"/>
                          </m:rPr>
                          <a:rPr lang="en-US" altLang="zh-CN" b="0" i="0" smtClean="0">
                            <a:latin typeface="Cambria Math" panose="02040503050406030204" pitchFamily="18" charset="0"/>
                          </a:rPr>
                          <m:t>n</m:t>
                        </m:r>
                      </m:sub>
                    </m:sSub>
                  </m:oMath>
                </a14:m>
                <a:r>
                  <a:rPr lang="zh-CN" altLang="en-US" dirty="0"/>
                  <a:t>，合并成一个升序序列。</a:t>
                </a:r>
                <a:endParaRPr lang="en-US" altLang="zh-CN" dirty="0"/>
              </a:p>
            </p:txBody>
          </p:sp>
        </mc:Choice>
        <mc:Fallback xmlns="">
          <p:sp>
            <p:nvSpPr>
              <p:cNvPr id="5" name="内容占位符 4">
                <a:extLst>
                  <a:ext uri="{FF2B5EF4-FFF2-40B4-BE49-F238E27FC236}">
                    <a16:creationId xmlns:a16="http://schemas.microsoft.com/office/drawing/2014/main" id="{2502A22B-A132-935D-E835-48609A2EDB53}"/>
                  </a:ext>
                </a:extLst>
              </p:cNvPr>
              <p:cNvSpPr txBox="1">
                <a:spLocks noRot="1" noChangeAspect="1" noMove="1" noResize="1" noEditPoints="1" noAdjustHandles="1" noChangeArrowheads="1" noChangeShapeType="1" noTextEdit="1"/>
              </p:cNvSpPr>
              <p:nvPr/>
            </p:nvSpPr>
            <p:spPr>
              <a:xfrm>
                <a:off x="584225" y="1218159"/>
                <a:ext cx="10964553" cy="861832"/>
              </a:xfrm>
              <a:prstGeom prst="rect">
                <a:avLst/>
              </a:prstGeom>
              <a:blipFill>
                <a:blip r:embed="rId3"/>
                <a:stretch>
                  <a:fillRect l="-694"/>
                </a:stretch>
              </a:blipFill>
            </p:spPr>
            <p:txBody>
              <a:bodyPr/>
              <a:lstStyle/>
              <a:p>
                <a:r>
                  <a:rPr lang="zh-CN" altLang="en-US">
                    <a:noFill/>
                  </a:rPr>
                  <a:t> </a:t>
                </a:r>
              </a:p>
            </p:txBody>
          </p:sp>
        </mc:Fallback>
      </mc:AlternateContent>
      <p:graphicFrame>
        <p:nvGraphicFramePr>
          <p:cNvPr id="3" name="表格 2">
            <a:extLst>
              <a:ext uri="{FF2B5EF4-FFF2-40B4-BE49-F238E27FC236}">
                <a16:creationId xmlns:a16="http://schemas.microsoft.com/office/drawing/2014/main" id="{FD971356-2FFF-4A2C-8F83-2139DDD3C392}"/>
              </a:ext>
            </a:extLst>
          </p:cNvPr>
          <p:cNvGraphicFramePr>
            <a:graphicFrameLocks noGrp="1"/>
          </p:cNvGraphicFramePr>
          <p:nvPr>
            <p:extLst>
              <p:ext uri="{D42A27DB-BD31-4B8C-83A1-F6EECF244321}">
                <p14:modId xmlns:p14="http://schemas.microsoft.com/office/powerpoint/2010/main" val="1163951678"/>
              </p:ext>
            </p:extLst>
          </p:nvPr>
        </p:nvGraphicFramePr>
        <p:xfrm>
          <a:off x="5214656" y="2146916"/>
          <a:ext cx="1105534" cy="278994"/>
        </p:xfrm>
        <a:graphic>
          <a:graphicData uri="http://schemas.openxmlformats.org/drawingml/2006/table">
            <a:tbl>
              <a:tblPr firstRow="1" bandRow="1">
                <a:tableStyleId>{F5AB1C69-6EDB-4FF4-983F-18BD219EF322}</a:tableStyleId>
              </a:tblPr>
              <a:tblGrid>
                <a:gridCol w="248522">
                  <a:extLst>
                    <a:ext uri="{9D8B030D-6E8A-4147-A177-3AD203B41FA5}">
                      <a16:colId xmlns:a16="http://schemas.microsoft.com/office/drawing/2014/main" val="816028291"/>
                    </a:ext>
                  </a:extLst>
                </a:gridCol>
                <a:gridCol w="248522">
                  <a:extLst>
                    <a:ext uri="{9D8B030D-6E8A-4147-A177-3AD203B41FA5}">
                      <a16:colId xmlns:a16="http://schemas.microsoft.com/office/drawing/2014/main" val="3741858144"/>
                    </a:ext>
                  </a:extLst>
                </a:gridCol>
                <a:gridCol w="248522">
                  <a:extLst>
                    <a:ext uri="{9D8B030D-6E8A-4147-A177-3AD203B41FA5}">
                      <a16:colId xmlns:a16="http://schemas.microsoft.com/office/drawing/2014/main" val="2255951593"/>
                    </a:ext>
                  </a:extLst>
                </a:gridCol>
                <a:gridCol w="359968">
                  <a:extLst>
                    <a:ext uri="{9D8B030D-6E8A-4147-A177-3AD203B41FA5}">
                      <a16:colId xmlns:a16="http://schemas.microsoft.com/office/drawing/2014/main" val="3394527954"/>
                    </a:ext>
                  </a:extLst>
                </a:gridCol>
              </a:tblGrid>
              <a:tr h="278994">
                <a:tc>
                  <a:txBody>
                    <a:bodyPr/>
                    <a:lstStyle/>
                    <a:p>
                      <a:r>
                        <a:rPr lang="en-US" altLang="zh-CN" sz="1000" dirty="0">
                          <a:solidFill>
                            <a:schemeClr val="tx1"/>
                          </a:solidFill>
                        </a:rPr>
                        <a:t>1</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5</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9</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10</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4" name="表格 3">
            <a:extLst>
              <a:ext uri="{FF2B5EF4-FFF2-40B4-BE49-F238E27FC236}">
                <a16:creationId xmlns:a16="http://schemas.microsoft.com/office/drawing/2014/main" id="{DC07B04D-B2AD-6BBB-12A5-96DD0B021476}"/>
              </a:ext>
            </a:extLst>
          </p:cNvPr>
          <p:cNvGraphicFramePr>
            <a:graphicFrameLocks noGrp="1"/>
          </p:cNvGraphicFramePr>
          <p:nvPr>
            <p:extLst>
              <p:ext uri="{D42A27DB-BD31-4B8C-83A1-F6EECF244321}">
                <p14:modId xmlns:p14="http://schemas.microsoft.com/office/powerpoint/2010/main" val="572030771"/>
              </p:ext>
            </p:extLst>
          </p:nvPr>
        </p:nvGraphicFramePr>
        <p:xfrm>
          <a:off x="5238710" y="2773978"/>
          <a:ext cx="2248538" cy="278994"/>
        </p:xfrm>
        <a:graphic>
          <a:graphicData uri="http://schemas.openxmlformats.org/drawingml/2006/table">
            <a:tbl>
              <a:tblPr firstRow="1" bandRow="1">
                <a:tableStyleId>{F5AB1C69-6EDB-4FF4-983F-18BD219EF322}</a:tableStyleId>
              </a:tblPr>
              <a:tblGrid>
                <a:gridCol w="227948">
                  <a:extLst>
                    <a:ext uri="{9D8B030D-6E8A-4147-A177-3AD203B41FA5}">
                      <a16:colId xmlns:a16="http://schemas.microsoft.com/office/drawing/2014/main" val="816028291"/>
                    </a:ext>
                  </a:extLst>
                </a:gridCol>
                <a:gridCol w="227948">
                  <a:extLst>
                    <a:ext uri="{9D8B030D-6E8A-4147-A177-3AD203B41FA5}">
                      <a16:colId xmlns:a16="http://schemas.microsoft.com/office/drawing/2014/main" val="3741858144"/>
                    </a:ext>
                  </a:extLst>
                </a:gridCol>
                <a:gridCol w="294055">
                  <a:extLst>
                    <a:ext uri="{9D8B030D-6E8A-4147-A177-3AD203B41FA5}">
                      <a16:colId xmlns:a16="http://schemas.microsoft.com/office/drawing/2014/main" val="2255951593"/>
                    </a:ext>
                  </a:extLst>
                </a:gridCol>
                <a:gridCol w="355585">
                  <a:extLst>
                    <a:ext uri="{9D8B030D-6E8A-4147-A177-3AD203B41FA5}">
                      <a16:colId xmlns:a16="http://schemas.microsoft.com/office/drawing/2014/main" val="3029050256"/>
                    </a:ext>
                  </a:extLst>
                </a:gridCol>
                <a:gridCol w="381000">
                  <a:extLst>
                    <a:ext uri="{9D8B030D-6E8A-4147-A177-3AD203B41FA5}">
                      <a16:colId xmlns:a16="http://schemas.microsoft.com/office/drawing/2014/main" val="4203637349"/>
                    </a:ext>
                  </a:extLst>
                </a:gridCol>
                <a:gridCol w="381000">
                  <a:extLst>
                    <a:ext uri="{9D8B030D-6E8A-4147-A177-3AD203B41FA5}">
                      <a16:colId xmlns:a16="http://schemas.microsoft.com/office/drawing/2014/main" val="3551620755"/>
                    </a:ext>
                  </a:extLst>
                </a:gridCol>
                <a:gridCol w="381002">
                  <a:extLst>
                    <a:ext uri="{9D8B030D-6E8A-4147-A177-3AD203B41FA5}">
                      <a16:colId xmlns:a16="http://schemas.microsoft.com/office/drawing/2014/main" val="3394527954"/>
                    </a:ext>
                  </a:extLst>
                </a:gridCol>
              </a:tblGrid>
              <a:tr h="278994">
                <a:tc>
                  <a:txBody>
                    <a:bodyPr/>
                    <a:lstStyle/>
                    <a:p>
                      <a:r>
                        <a:rPr lang="en-US" altLang="zh-CN" sz="1000" dirty="0">
                          <a:solidFill>
                            <a:schemeClr val="tx1"/>
                          </a:solidFill>
                        </a:rPr>
                        <a:t>2</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4</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7</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11</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14</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17</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20</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18" name="表格 17">
            <a:extLst>
              <a:ext uri="{FF2B5EF4-FFF2-40B4-BE49-F238E27FC236}">
                <a16:creationId xmlns:a16="http://schemas.microsoft.com/office/drawing/2014/main" id="{DC02DC27-5800-EA63-2AF8-55F0B243C844}"/>
              </a:ext>
            </a:extLst>
          </p:cNvPr>
          <p:cNvGraphicFramePr>
            <a:graphicFrameLocks noGrp="1"/>
          </p:cNvGraphicFramePr>
          <p:nvPr>
            <p:extLst>
              <p:ext uri="{D42A27DB-BD31-4B8C-83A1-F6EECF244321}">
                <p14:modId xmlns:p14="http://schemas.microsoft.com/office/powerpoint/2010/main" val="305694446"/>
              </p:ext>
            </p:extLst>
          </p:nvPr>
        </p:nvGraphicFramePr>
        <p:xfrm>
          <a:off x="5238711" y="3401040"/>
          <a:ext cx="953137" cy="278994"/>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816028291"/>
                    </a:ext>
                  </a:extLst>
                </a:gridCol>
                <a:gridCol w="363855">
                  <a:extLst>
                    <a:ext uri="{9D8B030D-6E8A-4147-A177-3AD203B41FA5}">
                      <a16:colId xmlns:a16="http://schemas.microsoft.com/office/drawing/2014/main" val="3741858144"/>
                    </a:ext>
                  </a:extLst>
                </a:gridCol>
                <a:gridCol w="381002">
                  <a:extLst>
                    <a:ext uri="{9D8B030D-6E8A-4147-A177-3AD203B41FA5}">
                      <a16:colId xmlns:a16="http://schemas.microsoft.com/office/drawing/2014/main" val="3394527954"/>
                    </a:ext>
                  </a:extLst>
                </a:gridCol>
              </a:tblGrid>
              <a:tr h="278994">
                <a:tc>
                  <a:txBody>
                    <a:bodyPr/>
                    <a:lstStyle/>
                    <a:p>
                      <a:r>
                        <a:rPr lang="en-US" altLang="zh-CN" sz="1000" dirty="0">
                          <a:solidFill>
                            <a:schemeClr val="tx1"/>
                          </a:solidFill>
                        </a:rPr>
                        <a:t>6</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13</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21</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19" name="表格 18">
            <a:extLst>
              <a:ext uri="{FF2B5EF4-FFF2-40B4-BE49-F238E27FC236}">
                <a16:creationId xmlns:a16="http://schemas.microsoft.com/office/drawing/2014/main" id="{87D30FA8-B0B2-B0C9-CC53-E3C9D39A6AF4}"/>
              </a:ext>
            </a:extLst>
          </p:cNvPr>
          <p:cNvGraphicFramePr>
            <a:graphicFrameLocks noGrp="1"/>
          </p:cNvGraphicFramePr>
          <p:nvPr>
            <p:extLst>
              <p:ext uri="{D42A27DB-BD31-4B8C-83A1-F6EECF244321}">
                <p14:modId xmlns:p14="http://schemas.microsoft.com/office/powerpoint/2010/main" val="2416994603"/>
              </p:ext>
            </p:extLst>
          </p:nvPr>
        </p:nvGraphicFramePr>
        <p:xfrm>
          <a:off x="5238710" y="4028102"/>
          <a:ext cx="572136" cy="278994"/>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816028291"/>
                    </a:ext>
                  </a:extLst>
                </a:gridCol>
                <a:gridCol w="363856">
                  <a:extLst>
                    <a:ext uri="{9D8B030D-6E8A-4147-A177-3AD203B41FA5}">
                      <a16:colId xmlns:a16="http://schemas.microsoft.com/office/drawing/2014/main" val="3394527954"/>
                    </a:ext>
                  </a:extLst>
                </a:gridCol>
              </a:tblGrid>
              <a:tr h="278994">
                <a:tc>
                  <a:txBody>
                    <a:bodyPr/>
                    <a:lstStyle/>
                    <a:p>
                      <a:r>
                        <a:rPr lang="en-US" altLang="zh-CN" sz="1000" dirty="0">
                          <a:solidFill>
                            <a:schemeClr val="tx1"/>
                          </a:solidFill>
                        </a:rPr>
                        <a:t>3</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19</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20" name="表格 19">
            <a:extLst>
              <a:ext uri="{FF2B5EF4-FFF2-40B4-BE49-F238E27FC236}">
                <a16:creationId xmlns:a16="http://schemas.microsoft.com/office/drawing/2014/main" id="{433CC93D-F8C5-B98D-527B-2325DF16334E}"/>
              </a:ext>
            </a:extLst>
          </p:cNvPr>
          <p:cNvGraphicFramePr>
            <a:graphicFrameLocks noGrp="1"/>
          </p:cNvGraphicFramePr>
          <p:nvPr>
            <p:extLst>
              <p:ext uri="{D42A27DB-BD31-4B8C-83A1-F6EECF244321}">
                <p14:modId xmlns:p14="http://schemas.microsoft.com/office/powerpoint/2010/main" val="4185741456"/>
              </p:ext>
            </p:extLst>
          </p:nvPr>
        </p:nvGraphicFramePr>
        <p:xfrm>
          <a:off x="5238710" y="4655165"/>
          <a:ext cx="1717180" cy="278994"/>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2407434892"/>
                    </a:ext>
                  </a:extLst>
                </a:gridCol>
                <a:gridCol w="360285">
                  <a:extLst>
                    <a:ext uri="{9D8B030D-6E8A-4147-A177-3AD203B41FA5}">
                      <a16:colId xmlns:a16="http://schemas.microsoft.com/office/drawing/2014/main" val="816028291"/>
                    </a:ext>
                  </a:extLst>
                </a:gridCol>
                <a:gridCol w="377261">
                  <a:extLst>
                    <a:ext uri="{9D8B030D-6E8A-4147-A177-3AD203B41FA5}">
                      <a16:colId xmlns:a16="http://schemas.microsoft.com/office/drawing/2014/main" val="3741858144"/>
                    </a:ext>
                  </a:extLst>
                </a:gridCol>
                <a:gridCol w="388310">
                  <a:extLst>
                    <a:ext uri="{9D8B030D-6E8A-4147-A177-3AD203B41FA5}">
                      <a16:colId xmlns:a16="http://schemas.microsoft.com/office/drawing/2014/main" val="2255951593"/>
                    </a:ext>
                  </a:extLst>
                </a:gridCol>
                <a:gridCol w="383044">
                  <a:extLst>
                    <a:ext uri="{9D8B030D-6E8A-4147-A177-3AD203B41FA5}">
                      <a16:colId xmlns:a16="http://schemas.microsoft.com/office/drawing/2014/main" val="3394527954"/>
                    </a:ext>
                  </a:extLst>
                </a:gridCol>
              </a:tblGrid>
              <a:tr h="278994">
                <a:tc>
                  <a:txBody>
                    <a:bodyPr/>
                    <a:lstStyle/>
                    <a:p>
                      <a:r>
                        <a:rPr lang="en-US" altLang="zh-CN" sz="1000" i="0" dirty="0">
                          <a:solidFill>
                            <a:schemeClr val="tx1"/>
                          </a:solidFill>
                        </a:rPr>
                        <a:t>8</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i="0" dirty="0">
                          <a:solidFill>
                            <a:schemeClr val="tx1"/>
                          </a:solidFill>
                        </a:rPr>
                        <a:t>12</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i="0" dirty="0">
                          <a:solidFill>
                            <a:schemeClr val="tx1"/>
                          </a:solidFill>
                        </a:rPr>
                        <a:t>15</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i="0" dirty="0">
                          <a:solidFill>
                            <a:schemeClr val="tx1"/>
                          </a:solidFill>
                        </a:rPr>
                        <a:t>16</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i="0" dirty="0">
                          <a:solidFill>
                            <a:schemeClr val="tx1"/>
                          </a:solidFill>
                        </a:rPr>
                        <a:t>18</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921266888"/>
                  </a:ext>
                </a:extLst>
              </a:tr>
            </a:tbl>
          </a:graphicData>
        </a:graphic>
      </p:graphicFrame>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747E79F-6BE8-433C-4B90-1EFC04F417CB}"/>
                  </a:ext>
                </a:extLst>
              </p:cNvPr>
              <p:cNvSpPr txBox="1"/>
              <p:nvPr/>
            </p:nvSpPr>
            <p:spPr>
              <a:xfrm>
                <a:off x="5110518" y="1782787"/>
                <a:ext cx="442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1</m:t>
                          </m:r>
                        </m:sub>
                      </m:sSub>
                    </m:oMath>
                  </m:oMathPara>
                </a14:m>
                <a:endParaRPr lang="zh-CN" altLang="en-US" dirty="0">
                  <a:solidFill>
                    <a:srgbClr val="C00000"/>
                  </a:solidFill>
                </a:endParaRPr>
              </a:p>
            </p:txBody>
          </p:sp>
        </mc:Choice>
        <mc:Fallback xmlns="">
          <p:sp>
            <p:nvSpPr>
              <p:cNvPr id="21" name="文本框 20">
                <a:extLst>
                  <a:ext uri="{FF2B5EF4-FFF2-40B4-BE49-F238E27FC236}">
                    <a16:creationId xmlns:a16="http://schemas.microsoft.com/office/drawing/2014/main" id="{E747E79F-6BE8-433C-4B90-1EFC04F417CB}"/>
                  </a:ext>
                </a:extLst>
              </p:cNvPr>
              <p:cNvSpPr txBox="1">
                <a:spLocks noRot="1" noChangeAspect="1" noMove="1" noResize="1" noEditPoints="1" noAdjustHandles="1" noChangeArrowheads="1" noChangeShapeType="1" noTextEdit="1"/>
              </p:cNvSpPr>
              <p:nvPr/>
            </p:nvSpPr>
            <p:spPr>
              <a:xfrm>
                <a:off x="5110518" y="1782787"/>
                <a:ext cx="442172"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3819C958-3D16-B283-8A98-B6F37C917134}"/>
                  </a:ext>
                </a:extLst>
              </p:cNvPr>
              <p:cNvSpPr txBox="1"/>
              <p:nvPr/>
            </p:nvSpPr>
            <p:spPr>
              <a:xfrm>
                <a:off x="5105014" y="2418529"/>
                <a:ext cx="4474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2</m:t>
                          </m:r>
                        </m:sub>
                      </m:sSub>
                    </m:oMath>
                  </m:oMathPara>
                </a14:m>
                <a:endParaRPr lang="zh-CN" altLang="en-US" dirty="0">
                  <a:solidFill>
                    <a:srgbClr val="C00000"/>
                  </a:solidFill>
                </a:endParaRPr>
              </a:p>
            </p:txBody>
          </p:sp>
        </mc:Choice>
        <mc:Fallback xmlns="">
          <p:sp>
            <p:nvSpPr>
              <p:cNvPr id="22" name="文本框 21">
                <a:extLst>
                  <a:ext uri="{FF2B5EF4-FFF2-40B4-BE49-F238E27FC236}">
                    <a16:creationId xmlns:a16="http://schemas.microsoft.com/office/drawing/2014/main" id="{3819C958-3D16-B283-8A98-B6F37C917134}"/>
                  </a:ext>
                </a:extLst>
              </p:cNvPr>
              <p:cNvSpPr txBox="1">
                <a:spLocks noRot="1" noChangeAspect="1" noMove="1" noResize="1" noEditPoints="1" noAdjustHandles="1" noChangeArrowheads="1" noChangeShapeType="1" noTextEdit="1"/>
              </p:cNvSpPr>
              <p:nvPr/>
            </p:nvSpPr>
            <p:spPr>
              <a:xfrm>
                <a:off x="5105014" y="2418529"/>
                <a:ext cx="447494"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3F822804-37A6-6AA9-3B28-CE3BF70F18DC}"/>
                  </a:ext>
                </a:extLst>
              </p:cNvPr>
              <p:cNvSpPr txBox="1"/>
              <p:nvPr/>
            </p:nvSpPr>
            <p:spPr>
              <a:xfrm>
                <a:off x="5129069" y="3057666"/>
                <a:ext cx="4474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3</m:t>
                          </m:r>
                        </m:sub>
                      </m:sSub>
                    </m:oMath>
                  </m:oMathPara>
                </a14:m>
                <a:endParaRPr lang="zh-CN" altLang="en-US" dirty="0">
                  <a:solidFill>
                    <a:srgbClr val="C00000"/>
                  </a:solidFill>
                </a:endParaRPr>
              </a:p>
            </p:txBody>
          </p:sp>
        </mc:Choice>
        <mc:Fallback xmlns="">
          <p:sp>
            <p:nvSpPr>
              <p:cNvPr id="23" name="文本框 22">
                <a:extLst>
                  <a:ext uri="{FF2B5EF4-FFF2-40B4-BE49-F238E27FC236}">
                    <a16:creationId xmlns:a16="http://schemas.microsoft.com/office/drawing/2014/main" id="{3F822804-37A6-6AA9-3B28-CE3BF70F18DC}"/>
                  </a:ext>
                </a:extLst>
              </p:cNvPr>
              <p:cNvSpPr txBox="1">
                <a:spLocks noRot="1" noChangeAspect="1" noMove="1" noResize="1" noEditPoints="1" noAdjustHandles="1" noChangeArrowheads="1" noChangeShapeType="1" noTextEdit="1"/>
              </p:cNvSpPr>
              <p:nvPr/>
            </p:nvSpPr>
            <p:spPr>
              <a:xfrm>
                <a:off x="5129069" y="3057666"/>
                <a:ext cx="44749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DD77618B-65B5-FBA5-C3A6-AEB8342E8544}"/>
                  </a:ext>
                </a:extLst>
              </p:cNvPr>
              <p:cNvSpPr txBox="1"/>
              <p:nvPr/>
            </p:nvSpPr>
            <p:spPr>
              <a:xfrm>
                <a:off x="5129069" y="3680851"/>
                <a:ext cx="447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4</m:t>
                          </m:r>
                        </m:sub>
                      </m:sSub>
                    </m:oMath>
                  </m:oMathPara>
                </a14:m>
                <a:endParaRPr lang="zh-CN" altLang="en-US" dirty="0">
                  <a:solidFill>
                    <a:srgbClr val="C00000"/>
                  </a:solidFill>
                </a:endParaRPr>
              </a:p>
            </p:txBody>
          </p:sp>
        </mc:Choice>
        <mc:Fallback xmlns="">
          <p:sp>
            <p:nvSpPr>
              <p:cNvPr id="24" name="文本框 23">
                <a:extLst>
                  <a:ext uri="{FF2B5EF4-FFF2-40B4-BE49-F238E27FC236}">
                    <a16:creationId xmlns:a16="http://schemas.microsoft.com/office/drawing/2014/main" id="{DD77618B-65B5-FBA5-C3A6-AEB8342E8544}"/>
                  </a:ext>
                </a:extLst>
              </p:cNvPr>
              <p:cNvSpPr txBox="1">
                <a:spLocks noRot="1" noChangeAspect="1" noMove="1" noResize="1" noEditPoints="1" noAdjustHandles="1" noChangeArrowheads="1" noChangeShapeType="1" noTextEdit="1"/>
              </p:cNvSpPr>
              <p:nvPr/>
            </p:nvSpPr>
            <p:spPr>
              <a:xfrm>
                <a:off x="5129069" y="3680851"/>
                <a:ext cx="447495"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4D428AA-BDED-4564-3037-AFE09F2EBAFF}"/>
                  </a:ext>
                </a:extLst>
              </p:cNvPr>
              <p:cNvSpPr txBox="1"/>
              <p:nvPr/>
            </p:nvSpPr>
            <p:spPr>
              <a:xfrm>
                <a:off x="5129068" y="4304036"/>
                <a:ext cx="4474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5</m:t>
                          </m:r>
                        </m:sub>
                      </m:sSub>
                    </m:oMath>
                  </m:oMathPara>
                </a14:m>
                <a:endParaRPr lang="zh-CN" altLang="en-US" dirty="0">
                  <a:solidFill>
                    <a:srgbClr val="C00000"/>
                  </a:solidFill>
                </a:endParaRPr>
              </a:p>
            </p:txBody>
          </p:sp>
        </mc:Choice>
        <mc:Fallback xmlns="">
          <p:sp>
            <p:nvSpPr>
              <p:cNvPr id="25" name="文本框 24">
                <a:extLst>
                  <a:ext uri="{FF2B5EF4-FFF2-40B4-BE49-F238E27FC236}">
                    <a16:creationId xmlns:a16="http://schemas.microsoft.com/office/drawing/2014/main" id="{F4D428AA-BDED-4564-3037-AFE09F2EBAFF}"/>
                  </a:ext>
                </a:extLst>
              </p:cNvPr>
              <p:cNvSpPr txBox="1">
                <a:spLocks noRot="1" noChangeAspect="1" noMove="1" noResize="1" noEditPoints="1" noAdjustHandles="1" noChangeArrowheads="1" noChangeShapeType="1" noTextEdit="1"/>
              </p:cNvSpPr>
              <p:nvPr/>
            </p:nvSpPr>
            <p:spPr>
              <a:xfrm>
                <a:off x="5129068" y="4304036"/>
                <a:ext cx="447494"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158E5341-C074-8F7F-3BA1-78568DFFB7BB}"/>
                  </a:ext>
                </a:extLst>
              </p:cNvPr>
              <p:cNvSpPr txBox="1"/>
              <p:nvPr/>
            </p:nvSpPr>
            <p:spPr>
              <a:xfrm>
                <a:off x="7700192" y="3343337"/>
                <a:ext cx="4039240" cy="120032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285750" indent="-285750">
                  <a:buFont typeface="Wingdings" pitchFamily="2" charset="2"/>
                  <a:buChar char="Ø"/>
                </a:pPr>
                <a:r>
                  <a:rPr lang="zh-CN" altLang="en-US" dirty="0">
                    <a:solidFill>
                      <a:srgbClr val="0070C0"/>
                    </a:solidFill>
                    <a:latin typeface="Microsoft YaHei" panose="020B0503020204020204" pitchFamily="34" charset="-122"/>
                    <a:ea typeface="Microsoft YaHei" panose="020B0503020204020204" pitchFamily="34" charset="-122"/>
                  </a:rPr>
                  <a:t>为方便查找，在各序列末尾添加</a:t>
                </a:r>
                <a14:m>
                  <m:oMath xmlns:m="http://schemas.openxmlformats.org/officeDocument/2006/math">
                    <m:r>
                      <a:rPr kumimoji="1" lang="en-US" altLang="zh-CN" i="1" smtClean="0">
                        <a:solidFill>
                          <a:srgbClr val="C00000"/>
                        </a:solidFill>
                        <a:latin typeface="Cambria Math" panose="02040503050406030204" pitchFamily="18" charset="0"/>
                      </a:rPr>
                      <m:t>+</m:t>
                    </m:r>
                    <m:r>
                      <a:rPr kumimoji="1" lang="zh-CN" altLang="en-US" i="1">
                        <a:solidFill>
                          <a:srgbClr val="C00000"/>
                        </a:solidFill>
                        <a:latin typeface="Cambria Math" panose="02040503050406030204" pitchFamily="18" charset="0"/>
                      </a:rPr>
                      <m:t>∞</m:t>
                    </m:r>
                  </m:oMath>
                </a14:m>
                <a:endParaRPr kumimoji="1" lang="zh-CN" altLang="en-US" dirty="0">
                  <a:solidFill>
                    <a:srgbClr val="0070C0"/>
                  </a:solidFill>
                </a:endParaRPr>
              </a:p>
              <a:p>
                <a:pPr marL="285750" indent="-285750">
                  <a:buFont typeface="Wingdings" pitchFamily="2" charset="2"/>
                  <a:buChar char="Ø"/>
                </a:pPr>
                <a:endParaRPr lang="en-US" altLang="zh-CN" dirty="0">
                  <a:solidFill>
                    <a:srgbClr val="0070C0"/>
                  </a:solidFill>
                  <a:latin typeface="Microsoft YaHei" panose="020B0503020204020204" pitchFamily="34" charset="-122"/>
                  <a:ea typeface="Microsoft YaHei" panose="020B0503020204020204" pitchFamily="34" charset="-122"/>
                </a:endParaRPr>
              </a:p>
              <a:p>
                <a:pPr marL="285750" indent="-285750">
                  <a:buFont typeface="Wingdings" pitchFamily="2" charset="2"/>
                  <a:buChar char="Ø"/>
                </a:pPr>
                <a:r>
                  <a:rPr lang="zh-CN" altLang="en-US" dirty="0">
                    <a:solidFill>
                      <a:srgbClr val="0070C0"/>
                    </a:solidFill>
                    <a:latin typeface="Microsoft YaHei" panose="020B0503020204020204" pitchFamily="34" charset="-122"/>
                    <a:ea typeface="Microsoft YaHei" panose="020B0503020204020204" pitchFamily="34" charset="-122"/>
                  </a:rPr>
                  <a:t>开始时，</a:t>
                </a:r>
                <a14:m>
                  <m:oMath xmlns:m="http://schemas.openxmlformats.org/officeDocument/2006/math">
                    <m:r>
                      <a:rPr lang="zh-CN" altLang="en-US" i="1" smtClean="0">
                        <a:solidFill>
                          <a:srgbClr val="0070C0"/>
                        </a:solidFill>
                        <a:latin typeface="Cambria Math" panose="02040503050406030204" pitchFamily="18" charset="0"/>
                      </a:rPr>
                      <m:t>用指针</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𝑖</m:t>
                        </m:r>
                      </m:e>
                      <m:sub>
                        <m:r>
                          <a:rPr lang="en-US" altLang="zh-CN" b="0" i="1" smtClean="0">
                            <a:solidFill>
                              <a:srgbClr val="0070C0"/>
                            </a:solidFill>
                            <a:latin typeface="Cambria Math" panose="02040503050406030204" pitchFamily="18" charset="0"/>
                          </a:rPr>
                          <m:t>𝑥</m:t>
                        </m:r>
                      </m:sub>
                    </m:sSub>
                  </m:oMath>
                </a14:m>
                <a:r>
                  <a:rPr lang="zh-CN" altLang="en-US" dirty="0">
                    <a:solidFill>
                      <a:srgbClr val="0070C0"/>
                    </a:solidFill>
                    <a:latin typeface="Microsoft YaHei" panose="020B0503020204020204" pitchFamily="34" charset="-122"/>
                    <a:ea typeface="Microsoft YaHei" panose="020B0503020204020204" pitchFamily="34" charset="-122"/>
                  </a:rPr>
                  <a:t>指向序列</a:t>
                </a:r>
                <a14:m>
                  <m:oMath xmlns:m="http://schemas.openxmlformats.org/officeDocument/2006/math">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𝐴</m:t>
                        </m:r>
                      </m:e>
                      <m:sub>
                        <m:r>
                          <a:rPr lang="en-US" altLang="zh-CN" b="0" i="1" smtClean="0">
                            <a:solidFill>
                              <a:srgbClr val="0070C0"/>
                            </a:solidFill>
                            <a:latin typeface="Cambria Math" panose="02040503050406030204" pitchFamily="18" charset="0"/>
                          </a:rPr>
                          <m:t>𝑥</m:t>
                        </m:r>
                      </m:sub>
                    </m:sSub>
                    <m:r>
                      <a:rPr lang="en-US" altLang="zh-CN" b="0" i="1" smtClean="0">
                        <a:solidFill>
                          <a:srgbClr val="0070C0"/>
                        </a:solidFill>
                        <a:latin typeface="Cambria Math" panose="02040503050406030204" pitchFamily="18" charset="0"/>
                      </a:rPr>
                      <m:t> </m:t>
                    </m:r>
                  </m:oMath>
                </a14:m>
                <a:r>
                  <a:rPr lang="zh-CN" altLang="en-US" dirty="0">
                    <a:solidFill>
                      <a:srgbClr val="0070C0"/>
                    </a:solidFill>
                    <a:latin typeface="Microsoft YaHei" panose="020B0503020204020204" pitchFamily="34" charset="-122"/>
                    <a:ea typeface="Microsoft YaHei" panose="020B0503020204020204" pitchFamily="34" charset="-122"/>
                  </a:rPr>
                  <a:t>的先头元素（最小值）</a:t>
                </a:r>
                <a14:m>
                  <m:oMath xmlns:m="http://schemas.openxmlformats.org/officeDocument/2006/math">
                    <m:d>
                      <m:dPr>
                        <m:ctrlPr>
                          <a:rPr lang="en-US" altLang="zh-CN" i="1">
                            <a:solidFill>
                              <a:srgbClr val="0070C0"/>
                            </a:solidFill>
                            <a:latin typeface="Cambria Math" panose="02040503050406030204" pitchFamily="18" charset="0"/>
                          </a:rPr>
                        </m:ctrlPr>
                      </m:dPr>
                      <m:e>
                        <m:r>
                          <a:rPr lang="en-US" altLang="zh-CN" i="1">
                            <a:solidFill>
                              <a:srgbClr val="0070C0"/>
                            </a:solidFill>
                            <a:latin typeface="Cambria Math" panose="02040503050406030204" pitchFamily="18" charset="0"/>
                          </a:rPr>
                          <m:t>1≤</m:t>
                        </m:r>
                        <m:r>
                          <a:rPr lang="en-US" altLang="zh-CN" i="1">
                            <a:solidFill>
                              <a:srgbClr val="0070C0"/>
                            </a:solidFill>
                            <a:latin typeface="Cambria Math" panose="02040503050406030204" pitchFamily="18" charset="0"/>
                          </a:rPr>
                          <m:t>𝑥</m:t>
                        </m:r>
                        <m:r>
                          <a:rPr lang="en-US" altLang="zh-CN" i="1">
                            <a:solidFill>
                              <a:srgbClr val="0070C0"/>
                            </a:solidFill>
                            <a:latin typeface="Cambria Math" panose="02040503050406030204" pitchFamily="18" charset="0"/>
                          </a:rPr>
                          <m:t>≤</m:t>
                        </m:r>
                        <m:r>
                          <a:rPr lang="en-US" altLang="zh-CN" b="0" i="1" smtClean="0">
                            <a:solidFill>
                              <a:srgbClr val="0070C0"/>
                            </a:solidFill>
                            <a:latin typeface="Cambria Math" panose="02040503050406030204" pitchFamily="18" charset="0"/>
                          </a:rPr>
                          <m:t>𝑛</m:t>
                        </m:r>
                      </m:e>
                    </m:d>
                  </m:oMath>
                </a14:m>
                <a:endParaRPr lang="zh-CN" altLang="en-US" dirty="0">
                  <a:solidFill>
                    <a:srgbClr val="0070C0"/>
                  </a:solidFill>
                  <a:latin typeface="Microsoft YaHei" panose="020B0503020204020204" pitchFamily="34" charset="-122"/>
                  <a:ea typeface="Microsoft YaHei" panose="020B0503020204020204" pitchFamily="34" charset="-122"/>
                </a:endParaRPr>
              </a:p>
            </p:txBody>
          </p:sp>
        </mc:Choice>
        <mc:Fallback xmlns="">
          <p:sp>
            <p:nvSpPr>
              <p:cNvPr id="38" name="文本框 37">
                <a:extLst>
                  <a:ext uri="{FF2B5EF4-FFF2-40B4-BE49-F238E27FC236}">
                    <a16:creationId xmlns:a16="http://schemas.microsoft.com/office/drawing/2014/main" id="{158E5341-C074-8F7F-3BA1-78568DFFB7BB}"/>
                  </a:ext>
                </a:extLst>
              </p:cNvPr>
              <p:cNvSpPr txBox="1">
                <a:spLocks noRot="1" noChangeAspect="1" noMove="1" noResize="1" noEditPoints="1" noAdjustHandles="1" noChangeArrowheads="1" noChangeShapeType="1" noTextEdit="1"/>
              </p:cNvSpPr>
              <p:nvPr/>
            </p:nvSpPr>
            <p:spPr>
              <a:xfrm>
                <a:off x="7700192" y="3343337"/>
                <a:ext cx="4039240" cy="1200329"/>
              </a:xfrm>
              <a:prstGeom prst="rect">
                <a:avLst/>
              </a:prstGeom>
              <a:blipFill>
                <a:blip r:embed="rId9"/>
                <a:stretch>
                  <a:fillRect l="-625" t="-1031" b="-61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Rectangle 4">
                <a:extLst>
                  <a:ext uri="{FF2B5EF4-FFF2-40B4-BE49-F238E27FC236}">
                    <a16:creationId xmlns:a16="http://schemas.microsoft.com/office/drawing/2014/main" id="{0036F007-0BCA-43B2-55D9-999631D9A69E}"/>
                  </a:ext>
                </a:extLst>
              </p:cNvPr>
              <p:cNvSpPr/>
              <p:nvPr/>
            </p:nvSpPr>
            <p:spPr>
              <a:xfrm>
                <a:off x="1576121" y="5136341"/>
                <a:ext cx="9039758" cy="1444797"/>
              </a:xfrm>
              <a:prstGeom prst="rect">
                <a:avLst/>
              </a:pr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lang="zh-CN" altLang="en-US" sz="2400" b="1" dirty="0">
                    <a:latin typeface="Microsoft YaHei" panose="020B0503020204020204" pitchFamily="34" charset="-122"/>
                    <a:ea typeface="Microsoft YaHei" panose="020B0503020204020204" pitchFamily="34" charset="-122"/>
                  </a:rPr>
                  <a:t>算法</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342900" indent="-342900">
                  <a:buFont typeface="+mj-ea"/>
                  <a:buAutoNum type="circleNumDbPlain"/>
                </a:pPr>
                <a:r>
                  <a:rPr lang="zh-CN" altLang="en-US" sz="2000" dirty="0">
                    <a:latin typeface="Microsoft YaHei" panose="020B0503020204020204" pitchFamily="34" charset="-122"/>
                    <a:ea typeface="Microsoft YaHei" panose="020B0503020204020204" pitchFamily="34" charset="-122"/>
                  </a:rPr>
                  <a:t>顺序查找</a:t>
                </a:r>
                <a14:m>
                  <m:oMath xmlns:m="http://schemas.openxmlformats.org/officeDocument/2006/math">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𝐴</m:t>
                        </m:r>
                      </m:e>
                      <m:sub>
                        <m:r>
                          <a:rPr lang="en-US" altLang="zh-CN" sz="2000" b="0" i="1" smtClean="0">
                            <a:latin typeface="Cambria Math" panose="02040503050406030204" pitchFamily="18" charset="0"/>
                            <a:ea typeface="Microsoft YaHei" panose="020B0503020204020204" pitchFamily="34" charset="-122"/>
                          </a:rPr>
                          <m:t>1</m:t>
                        </m:r>
                      </m:sub>
                    </m:sSub>
                    <m:d>
                      <m:dPr>
                        <m:begChr m:val="["/>
                        <m:endChr m:val="]"/>
                        <m:ctrlPr>
                          <a:rPr lang="en-US" altLang="zh-CN" sz="2000" b="0" i="1" smtClean="0">
                            <a:latin typeface="Cambria Math" panose="02040503050406030204" pitchFamily="18" charset="0"/>
                            <a:ea typeface="Microsoft YaHei" panose="020B0503020204020204" pitchFamily="34" charset="-122"/>
                          </a:rPr>
                        </m:ctrlPr>
                      </m:dPr>
                      <m:e>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𝑖</m:t>
                            </m:r>
                          </m:e>
                          <m:sub>
                            <m:r>
                              <a:rPr lang="en-US" altLang="zh-CN" sz="2000" b="0" i="1" smtClean="0">
                                <a:latin typeface="Cambria Math" panose="02040503050406030204" pitchFamily="18" charset="0"/>
                                <a:ea typeface="Microsoft YaHei" panose="020B0503020204020204" pitchFamily="34" charset="-122"/>
                              </a:rPr>
                              <m:t>1</m:t>
                            </m:r>
                          </m:sub>
                        </m:sSub>
                      </m:e>
                    </m:d>
                    <m:r>
                      <a:rPr lang="en-US" altLang="zh-CN" sz="2000" b="0" i="1" smtClean="0">
                        <a:latin typeface="Cambria Math" panose="02040503050406030204" pitchFamily="18" charset="0"/>
                        <a:ea typeface="Microsoft YaHei" panose="020B0503020204020204" pitchFamily="34" charset="-122"/>
                      </a:rPr>
                      <m:t>,</m:t>
                    </m:r>
                    <m:r>
                      <a:rPr lang="zh-CN" altLang="en-US" sz="2000" b="0" i="1" smtClean="0">
                        <a:latin typeface="Cambria Math" panose="02040503050406030204" pitchFamily="18" charset="0"/>
                        <a:ea typeface="Microsoft YaHei" panose="020B0503020204020204" pitchFamily="34" charset="-122"/>
                      </a:rPr>
                      <m:t> </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𝐴</m:t>
                        </m:r>
                      </m:e>
                      <m:sub>
                        <m:r>
                          <a:rPr lang="en-US" altLang="zh-CN" sz="2000" b="0" i="1" smtClean="0">
                            <a:latin typeface="Cambria Math" panose="02040503050406030204" pitchFamily="18" charset="0"/>
                            <a:ea typeface="Microsoft YaHei" panose="020B0503020204020204" pitchFamily="34" charset="-122"/>
                          </a:rPr>
                          <m:t>2</m:t>
                        </m:r>
                      </m:sub>
                    </m:sSub>
                    <m:d>
                      <m:dPr>
                        <m:begChr m:val="["/>
                        <m:endChr m:val="]"/>
                        <m:ctrlPr>
                          <a:rPr lang="en-US" altLang="zh-CN" sz="2000" b="0" i="1" smtClean="0">
                            <a:latin typeface="Cambria Math" panose="02040503050406030204" pitchFamily="18" charset="0"/>
                            <a:ea typeface="Microsoft YaHei" panose="020B0503020204020204" pitchFamily="34" charset="-122"/>
                          </a:rPr>
                        </m:ctrlPr>
                      </m:dPr>
                      <m:e>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𝑖</m:t>
                            </m:r>
                          </m:e>
                          <m:sub>
                            <m:r>
                              <a:rPr lang="en-US" altLang="zh-CN" sz="2000" b="0" i="1" smtClean="0">
                                <a:latin typeface="Cambria Math" panose="02040503050406030204" pitchFamily="18" charset="0"/>
                                <a:ea typeface="Microsoft YaHei" panose="020B0503020204020204" pitchFamily="34" charset="-122"/>
                              </a:rPr>
                              <m:t>2</m:t>
                            </m:r>
                          </m:sub>
                        </m:sSub>
                      </m:e>
                    </m:d>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𝐴</m:t>
                        </m:r>
                      </m:e>
                      <m:sub>
                        <m:r>
                          <a:rPr lang="en-US" altLang="zh-CN" sz="2000" b="0" i="1" smtClean="0">
                            <a:latin typeface="Cambria Math" panose="02040503050406030204" pitchFamily="18" charset="0"/>
                            <a:ea typeface="Microsoft YaHei" panose="020B0503020204020204" pitchFamily="34" charset="-122"/>
                          </a:rPr>
                          <m:t>𝑛</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𝑖</m:t>
                        </m:r>
                      </m:e>
                      <m:sub>
                        <m:r>
                          <a:rPr lang="en-US" altLang="zh-CN" sz="2000" b="0" i="1" smtClean="0">
                            <a:latin typeface="Cambria Math" panose="02040503050406030204" pitchFamily="18" charset="0"/>
                            <a:ea typeface="Microsoft YaHei" panose="020B0503020204020204" pitchFamily="34" charset="-122"/>
                          </a:rPr>
                          <m:t>𝑛</m:t>
                        </m:r>
                      </m:sub>
                    </m:sSub>
                    <m:r>
                      <a:rPr lang="en-US" altLang="zh-CN" sz="2000" b="0" i="1" smtClean="0">
                        <a:latin typeface="Cambria Math" panose="02040503050406030204" pitchFamily="18" charset="0"/>
                        <a:ea typeface="Microsoft YaHei" panose="020B0503020204020204" pitchFamily="34" charset="-122"/>
                      </a:rPr>
                      <m:t>]</m:t>
                    </m:r>
                  </m:oMath>
                </a14:m>
                <a:r>
                  <a:rPr lang="zh-CN" altLang="en-US" sz="2000" dirty="0">
                    <a:latin typeface="Microsoft YaHei" panose="020B0503020204020204" pitchFamily="34" charset="-122"/>
                    <a:ea typeface="Microsoft YaHei" panose="020B0503020204020204" pitchFamily="34" charset="-122"/>
                  </a:rPr>
                  <a:t>中的最小值 </a:t>
                </a:r>
                <a14:m>
                  <m:oMath xmlns:m="http://schemas.openxmlformats.org/officeDocument/2006/math">
                    <m:sSub>
                      <m:sSubPr>
                        <m:ctrlPr>
                          <a:rPr lang="en-US" altLang="zh-CN" sz="2000" i="1">
                            <a:latin typeface="Cambria Math" panose="02040503050406030204" pitchFamily="18" charset="0"/>
                            <a:ea typeface="Microsoft YaHei" panose="020B0503020204020204" pitchFamily="34" charset="-122"/>
                          </a:rPr>
                        </m:ctrlPr>
                      </m:sSubPr>
                      <m:e>
                        <m:r>
                          <a:rPr lang="en-US" altLang="zh-CN" sz="2000" i="1">
                            <a:latin typeface="Cambria Math" panose="02040503050406030204" pitchFamily="18" charset="0"/>
                            <a:ea typeface="Microsoft YaHei" panose="020B0503020204020204" pitchFamily="34" charset="-122"/>
                          </a:rPr>
                          <m:t>𝐴</m:t>
                        </m:r>
                      </m:e>
                      <m:sub>
                        <m:r>
                          <a:rPr lang="en-US" altLang="zh-CN" sz="2000" i="1">
                            <a:latin typeface="Cambria Math" panose="02040503050406030204" pitchFamily="18" charset="0"/>
                            <a:ea typeface="Microsoft YaHei" panose="020B0503020204020204" pitchFamily="34" charset="-122"/>
                          </a:rPr>
                          <m:t>𝑦</m:t>
                        </m:r>
                      </m:sub>
                    </m:sSub>
                    <m:d>
                      <m:dPr>
                        <m:begChr m:val="["/>
                        <m:endChr m:val="]"/>
                        <m:ctrlPr>
                          <a:rPr lang="en-US" altLang="zh-CN" sz="2000" i="1">
                            <a:latin typeface="Cambria Math" panose="02040503050406030204" pitchFamily="18" charset="0"/>
                            <a:ea typeface="Microsoft YaHei" panose="020B0503020204020204" pitchFamily="34" charset="-122"/>
                          </a:rPr>
                        </m:ctrlPr>
                      </m:dPr>
                      <m:e>
                        <m:sSub>
                          <m:sSubPr>
                            <m:ctrlPr>
                              <a:rPr lang="en-US" altLang="zh-CN" sz="2000" i="1">
                                <a:latin typeface="Cambria Math" panose="02040503050406030204" pitchFamily="18" charset="0"/>
                                <a:ea typeface="Microsoft YaHei" panose="020B0503020204020204" pitchFamily="34" charset="-122"/>
                              </a:rPr>
                            </m:ctrlPr>
                          </m:sSubPr>
                          <m:e>
                            <m:r>
                              <a:rPr lang="en-US" altLang="zh-CN" sz="2000" i="1">
                                <a:latin typeface="Cambria Math" panose="02040503050406030204" pitchFamily="18" charset="0"/>
                                <a:ea typeface="Microsoft YaHei" panose="020B0503020204020204" pitchFamily="34" charset="-122"/>
                              </a:rPr>
                              <m:t>𝑖</m:t>
                            </m:r>
                          </m:e>
                          <m:sub>
                            <m:r>
                              <a:rPr lang="en-US" altLang="zh-CN" sz="2000" i="1">
                                <a:latin typeface="Cambria Math" panose="02040503050406030204" pitchFamily="18" charset="0"/>
                                <a:ea typeface="Microsoft YaHei" panose="020B0503020204020204" pitchFamily="34" charset="-122"/>
                              </a:rPr>
                              <m:t>𝑦</m:t>
                            </m:r>
                          </m:sub>
                        </m:sSub>
                      </m:e>
                    </m:d>
                    <m:r>
                      <a:rPr lang="zh-CN" altLang="en-US" sz="2000" i="1">
                        <a:latin typeface="Cambria Math" panose="02040503050406030204" pitchFamily="18" charset="0"/>
                        <a:ea typeface="Microsoft YaHei" panose="020B0503020204020204" pitchFamily="34" charset="-122"/>
                      </a:rPr>
                      <m:t> </m:t>
                    </m:r>
                    <m:r>
                      <a:rPr lang="en-US" altLang="zh-CN" sz="2000" i="1">
                        <a:latin typeface="Cambria Math" panose="02040503050406030204" pitchFamily="18" charset="0"/>
                        <a:ea typeface="Microsoft YaHei" panose="020B0503020204020204" pitchFamily="34" charset="-122"/>
                      </a:rPr>
                      <m:t>(1≤</m:t>
                    </m:r>
                    <m:r>
                      <a:rPr lang="en-US" altLang="zh-CN" sz="2000" i="1">
                        <a:latin typeface="Cambria Math" panose="02040503050406030204" pitchFamily="18" charset="0"/>
                        <a:ea typeface="Microsoft YaHei" panose="020B0503020204020204" pitchFamily="34" charset="-122"/>
                      </a:rPr>
                      <m:t>𝑦</m:t>
                    </m:r>
                    <m:r>
                      <a:rPr lang="en-US" altLang="zh-CN" sz="2000" i="1">
                        <a:latin typeface="Cambria Math" panose="02040503050406030204" pitchFamily="18" charset="0"/>
                        <a:ea typeface="Microsoft YaHei" panose="020B0503020204020204" pitchFamily="34" charset="-122"/>
                      </a:rPr>
                      <m:t>≤</m:t>
                    </m:r>
                    <m:r>
                      <a:rPr lang="en-US" altLang="zh-CN" sz="2000" i="1">
                        <a:latin typeface="Cambria Math" panose="02040503050406030204" pitchFamily="18" charset="0"/>
                        <a:ea typeface="Microsoft YaHei" panose="020B0503020204020204" pitchFamily="34" charset="-122"/>
                      </a:rPr>
                      <m:t>𝑛</m:t>
                    </m:r>
                    <m:r>
                      <a:rPr lang="en-US" altLang="zh-CN" sz="2000" i="1">
                        <a:latin typeface="Cambria Math" panose="02040503050406030204" pitchFamily="18" charset="0"/>
                        <a:ea typeface="Microsoft YaHei" panose="020B0503020204020204" pitchFamily="34" charset="-122"/>
                      </a:rPr>
                      <m:t>)</m:t>
                    </m:r>
                  </m:oMath>
                </a14:m>
                <a:endParaRPr lang="en-US" altLang="zh-CN" sz="2000" dirty="0">
                  <a:latin typeface="Microsoft YaHei" panose="020B0503020204020204" pitchFamily="34" charset="-122"/>
                  <a:ea typeface="Microsoft YaHei" panose="020B0503020204020204" pitchFamily="34" charset="-122"/>
                </a:endParaRPr>
              </a:p>
              <a:p>
                <a:pPr marL="342900" indent="-342900">
                  <a:buFont typeface="+mj-ea"/>
                  <a:buAutoNum type="circleNumDbPlain"/>
                </a:pPr>
                <a:r>
                  <a:rPr lang="zh-CN" altLang="en-US" sz="2000" dirty="0">
                    <a:latin typeface="Microsoft YaHei" panose="020B0503020204020204" pitchFamily="34" charset="-122"/>
                    <a:ea typeface="Microsoft YaHei" panose="020B0503020204020204" pitchFamily="34" charset="-122"/>
                  </a:rPr>
                  <a:t>如果</a:t>
                </a:r>
                <a14:m>
                  <m:oMath xmlns:m="http://schemas.openxmlformats.org/officeDocument/2006/math">
                    <m:sSub>
                      <m:sSubPr>
                        <m:ctrlPr>
                          <a:rPr lang="en-US" altLang="zh-CN" sz="2000" i="1" smtClean="0">
                            <a:solidFill>
                              <a:srgbClr val="FFFF00"/>
                            </a:solidFill>
                            <a:latin typeface="Cambria Math" panose="02040503050406030204" pitchFamily="18" charset="0"/>
                            <a:ea typeface="Microsoft YaHei" panose="020B0503020204020204" pitchFamily="34" charset="-122"/>
                          </a:rPr>
                        </m:ctrlPr>
                      </m:sSubPr>
                      <m:e>
                        <m:r>
                          <a:rPr lang="en-US" altLang="zh-CN" sz="2000" i="1">
                            <a:solidFill>
                              <a:srgbClr val="FFFF00"/>
                            </a:solidFill>
                            <a:latin typeface="Cambria Math" panose="02040503050406030204" pitchFamily="18" charset="0"/>
                            <a:ea typeface="Microsoft YaHei" panose="020B0503020204020204" pitchFamily="34" charset="-122"/>
                          </a:rPr>
                          <m:t>𝐴</m:t>
                        </m:r>
                      </m:e>
                      <m:sub>
                        <m:r>
                          <a:rPr lang="en-US" altLang="zh-CN" sz="2000" i="1">
                            <a:solidFill>
                              <a:srgbClr val="FFFF00"/>
                            </a:solidFill>
                            <a:latin typeface="Cambria Math" panose="02040503050406030204" pitchFamily="18" charset="0"/>
                            <a:ea typeface="Microsoft YaHei" panose="020B0503020204020204" pitchFamily="34" charset="-122"/>
                          </a:rPr>
                          <m:t>𝑦</m:t>
                        </m:r>
                      </m:sub>
                    </m:sSub>
                    <m:d>
                      <m:dPr>
                        <m:begChr m:val="["/>
                        <m:endChr m:val="]"/>
                        <m:ctrlPr>
                          <a:rPr lang="en-US" altLang="zh-CN" sz="2000" i="1">
                            <a:solidFill>
                              <a:srgbClr val="FFFF00"/>
                            </a:solidFill>
                            <a:latin typeface="Cambria Math" panose="02040503050406030204" pitchFamily="18" charset="0"/>
                            <a:ea typeface="Microsoft YaHei" panose="020B0503020204020204" pitchFamily="34" charset="-122"/>
                          </a:rPr>
                        </m:ctrlPr>
                      </m:dPr>
                      <m:e>
                        <m:sSub>
                          <m:sSubPr>
                            <m:ctrlPr>
                              <a:rPr lang="en-US" altLang="zh-CN" sz="2000" i="1">
                                <a:solidFill>
                                  <a:srgbClr val="FFFF00"/>
                                </a:solidFill>
                                <a:latin typeface="Cambria Math" panose="02040503050406030204" pitchFamily="18" charset="0"/>
                                <a:ea typeface="Microsoft YaHei" panose="020B0503020204020204" pitchFamily="34" charset="-122"/>
                              </a:rPr>
                            </m:ctrlPr>
                          </m:sSubPr>
                          <m:e>
                            <m:r>
                              <a:rPr lang="en-US" altLang="zh-CN" sz="2000" i="1">
                                <a:solidFill>
                                  <a:srgbClr val="FFFF00"/>
                                </a:solidFill>
                                <a:latin typeface="Cambria Math" panose="02040503050406030204" pitchFamily="18" charset="0"/>
                                <a:ea typeface="Microsoft YaHei" panose="020B0503020204020204" pitchFamily="34" charset="-122"/>
                              </a:rPr>
                              <m:t>𝑖</m:t>
                            </m:r>
                          </m:e>
                          <m:sub>
                            <m:r>
                              <a:rPr lang="en-US" altLang="zh-CN" sz="2000" i="1">
                                <a:solidFill>
                                  <a:srgbClr val="FFFF00"/>
                                </a:solidFill>
                                <a:latin typeface="Cambria Math" panose="02040503050406030204" pitchFamily="18" charset="0"/>
                                <a:ea typeface="Microsoft YaHei" panose="020B0503020204020204" pitchFamily="34" charset="-122"/>
                              </a:rPr>
                              <m:t>𝑦</m:t>
                            </m:r>
                          </m:sub>
                        </m:sSub>
                      </m:e>
                    </m:d>
                    <m:r>
                      <a:rPr lang="en-US" altLang="zh-CN" sz="2000" b="0" i="1" smtClean="0">
                        <a:solidFill>
                          <a:srgbClr val="FFFF00"/>
                        </a:solidFill>
                        <a:latin typeface="Cambria Math" panose="02040503050406030204" pitchFamily="18" charset="0"/>
                        <a:ea typeface="Microsoft YaHei" panose="020B0503020204020204" pitchFamily="34" charset="-122"/>
                      </a:rPr>
                      <m:t>&lt;+</m:t>
                    </m:r>
                    <m:r>
                      <a:rPr lang="en-US" altLang="zh-CN" sz="2000" b="0" i="1" smtClean="0">
                        <a:solidFill>
                          <a:srgbClr val="FFFF00"/>
                        </a:solidFill>
                        <a:latin typeface="Cambria Math" panose="02040503050406030204" pitchFamily="18" charset="0"/>
                        <a:ea typeface="Cambria Math" panose="02040503050406030204" pitchFamily="18" charset="0"/>
                      </a:rPr>
                      <m:t>∞</m:t>
                    </m:r>
                    <m:r>
                      <a:rPr kumimoji="1" lang="zh-CN" altLang="en-US" sz="2000" i="1">
                        <a:solidFill>
                          <a:srgbClr val="FFFF00"/>
                        </a:solidFill>
                        <a:latin typeface="Cambria Math" panose="02040503050406030204" pitchFamily="18" charset="0"/>
                      </a:rPr>
                      <m:t> </m:t>
                    </m:r>
                  </m:oMath>
                </a14:m>
                <a:r>
                  <a:rPr lang="zh-CN" altLang="en-US" sz="2000" dirty="0">
                    <a:latin typeface="Microsoft YaHei" panose="020B0503020204020204" pitchFamily="34" charset="-122"/>
                    <a:ea typeface="Microsoft YaHei" panose="020B0503020204020204" pitchFamily="34" charset="-122"/>
                  </a:rPr>
                  <a:t>， 则将该值从后</a:t>
                </a:r>
                <a:r>
                  <a:rPr lang="zh-CN" altLang="en-US" sz="2000" b="1" dirty="0">
                    <a:latin typeface="Microsoft YaHei" panose="020B0503020204020204" pitchFamily="34" charset="-122"/>
                    <a:ea typeface="Microsoft YaHei" panose="020B0503020204020204" pitchFamily="34" charset="-122"/>
                  </a:rPr>
                  <a:t>添加</a:t>
                </a:r>
                <a:r>
                  <a:rPr lang="zh-CN" altLang="en-US" sz="2000" dirty="0">
                    <a:latin typeface="Microsoft YaHei" panose="020B0503020204020204" pitchFamily="34" charset="-122"/>
                    <a:ea typeface="Microsoft YaHei" panose="020B0503020204020204" pitchFamily="34" charset="-122"/>
                  </a:rPr>
                  <a:t>至输出序列，</a:t>
                </a:r>
                <a14:m>
                  <m:oMath xmlns:m="http://schemas.openxmlformats.org/officeDocument/2006/math">
                    <m:sSub>
                      <m:sSubPr>
                        <m:ctrlPr>
                          <a:rPr lang="en-US" altLang="zh-CN" sz="2000" i="1" dirty="0">
                            <a:solidFill>
                              <a:schemeClr val="bg1"/>
                            </a:solidFill>
                            <a:latin typeface="Cambria Math" panose="02040503050406030204" pitchFamily="18" charset="0"/>
                          </a:rPr>
                        </m:ctrlPr>
                      </m:sSubPr>
                      <m:e>
                        <m:r>
                          <a:rPr lang="en-US" altLang="zh-CN" sz="2000" i="1" dirty="0">
                            <a:solidFill>
                              <a:schemeClr val="bg1"/>
                            </a:solidFill>
                            <a:latin typeface="Cambria Math" panose="02040503050406030204" pitchFamily="18" charset="0"/>
                          </a:rPr>
                          <m:t>𝑖</m:t>
                        </m:r>
                      </m:e>
                      <m:sub>
                        <m:r>
                          <a:rPr lang="en-US" altLang="zh-CN" sz="2000" i="1" dirty="0">
                            <a:solidFill>
                              <a:schemeClr val="bg1"/>
                            </a:solidFill>
                            <a:latin typeface="Cambria Math" panose="02040503050406030204" pitchFamily="18" charset="0"/>
                          </a:rPr>
                          <m:t>𝑦</m:t>
                        </m:r>
                      </m:sub>
                    </m:sSub>
                    <m:r>
                      <a:rPr lang="en-US" altLang="zh-CN" sz="2000" b="0" i="1" dirty="0" smtClean="0">
                        <a:solidFill>
                          <a:schemeClr val="bg1"/>
                        </a:solidFill>
                        <a:latin typeface="Cambria Math" panose="02040503050406030204" pitchFamily="18" charset="0"/>
                      </a:rPr>
                      <m:t>←</m:t>
                    </m:r>
                    <m:sSub>
                      <m:sSubPr>
                        <m:ctrlPr>
                          <a:rPr lang="en-US" altLang="zh-CN" sz="2000" i="1">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𝑖</m:t>
                        </m:r>
                      </m:e>
                      <m:sub>
                        <m:r>
                          <a:rPr lang="en-US" altLang="zh-CN" sz="2000" i="1">
                            <a:solidFill>
                              <a:schemeClr val="bg1"/>
                            </a:solidFill>
                            <a:latin typeface="Cambria Math" panose="02040503050406030204" pitchFamily="18" charset="0"/>
                          </a:rPr>
                          <m:t>𝑦</m:t>
                        </m:r>
                      </m:sub>
                    </m:sSub>
                    <m:r>
                      <a:rPr lang="en-US" altLang="zh-CN" sz="2000" smtClean="0">
                        <a:solidFill>
                          <a:schemeClr val="bg1"/>
                        </a:solidFill>
                        <a:latin typeface="Cambria Math" panose="02040503050406030204" pitchFamily="18" charset="0"/>
                      </a:rPr>
                      <m:t>+1</m:t>
                    </m:r>
                  </m:oMath>
                </a14:m>
                <a:r>
                  <a:rPr lang="zh-CN" altLang="en-US" sz="2000" dirty="0">
                    <a:solidFill>
                      <a:schemeClr val="bg1"/>
                    </a:solidFill>
                    <a:latin typeface="Microsoft YaHei" panose="020B0503020204020204" pitchFamily="34" charset="-122"/>
                    <a:ea typeface="Microsoft YaHei" panose="020B0503020204020204" pitchFamily="34" charset="-122"/>
                  </a:rPr>
                  <a:t>，重复上面的操作；否则结束处理</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 name="Rectangle 4">
                <a:extLst>
                  <a:ext uri="{FF2B5EF4-FFF2-40B4-BE49-F238E27FC236}">
                    <a16:creationId xmlns:a16="http://schemas.microsoft.com/office/drawing/2014/main" id="{0036F007-0BCA-43B2-55D9-999631D9A69E}"/>
                  </a:ext>
                </a:extLst>
              </p:cNvPr>
              <p:cNvSpPr>
                <a:spLocks noRot="1" noChangeAspect="1" noMove="1" noResize="1" noEditPoints="1" noAdjustHandles="1" noChangeArrowheads="1" noChangeShapeType="1" noTextEdit="1"/>
              </p:cNvSpPr>
              <p:nvPr/>
            </p:nvSpPr>
            <p:spPr>
              <a:xfrm>
                <a:off x="1576121" y="5136341"/>
                <a:ext cx="9039758" cy="1444797"/>
              </a:xfrm>
              <a:prstGeom prst="rect">
                <a:avLst/>
              </a:prstGeom>
              <a:blipFill>
                <a:blip r:embed="rId10"/>
                <a:stretch>
                  <a:fillRect l="-280" t="-4348" b="-7826"/>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1E89DEAD-30CC-91CB-24B7-44DBEB14E8EB}"/>
              </a:ext>
            </a:extLst>
          </p:cNvPr>
          <p:cNvSpPr txBox="1"/>
          <p:nvPr/>
        </p:nvSpPr>
        <p:spPr>
          <a:xfrm>
            <a:off x="315414" y="1996008"/>
            <a:ext cx="4520789" cy="461665"/>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方案二：同步合并</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顺序查找</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96DE55D-F713-6A32-1B02-334003B4FC8C}"/>
                  </a:ext>
                </a:extLst>
              </p:cNvPr>
              <p:cNvSpPr txBox="1"/>
              <p:nvPr/>
            </p:nvSpPr>
            <p:spPr>
              <a:xfrm>
                <a:off x="6345380" y="2133594"/>
                <a:ext cx="4215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zh-CN" altLang="en-US" i="1" smtClean="0">
                          <a:latin typeface="Cambria Math" panose="02040503050406030204" pitchFamily="18" charset="0"/>
                        </a:rPr>
                        <m:t>∞</m:t>
                      </m:r>
                    </m:oMath>
                  </m:oMathPara>
                </a14:m>
                <a:endParaRPr kumimoji="1" lang="zh-CN" altLang="en-US" dirty="0"/>
              </a:p>
            </p:txBody>
          </p:sp>
        </mc:Choice>
        <mc:Fallback xmlns="">
          <p:sp>
            <p:nvSpPr>
              <p:cNvPr id="10" name="文本框 9">
                <a:extLst>
                  <a:ext uri="{FF2B5EF4-FFF2-40B4-BE49-F238E27FC236}">
                    <a16:creationId xmlns:a16="http://schemas.microsoft.com/office/drawing/2014/main" id="{F96DE55D-F713-6A32-1B02-334003B4FC8C}"/>
                  </a:ext>
                </a:extLst>
              </p:cNvPr>
              <p:cNvSpPr txBox="1">
                <a:spLocks noRot="1" noChangeAspect="1" noMove="1" noResize="1" noEditPoints="1" noAdjustHandles="1" noChangeArrowheads="1" noChangeShapeType="1" noTextEdit="1"/>
              </p:cNvSpPr>
              <p:nvPr/>
            </p:nvSpPr>
            <p:spPr>
              <a:xfrm>
                <a:off x="6345380" y="2133594"/>
                <a:ext cx="421590" cy="276999"/>
              </a:xfrm>
              <a:prstGeom prst="rect">
                <a:avLst/>
              </a:prstGeom>
              <a:blipFill>
                <a:blip r:embed="rId11"/>
                <a:stretch>
                  <a:fillRect l="-8824" r="-8824"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FEBCB66-28FB-936A-5E91-B1EA3CAE21D6}"/>
                  </a:ext>
                </a:extLst>
              </p:cNvPr>
              <p:cNvSpPr txBox="1"/>
              <p:nvPr/>
            </p:nvSpPr>
            <p:spPr>
              <a:xfrm>
                <a:off x="7510300" y="2769770"/>
                <a:ext cx="4215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zh-CN" altLang="en-US" i="1" smtClean="0">
                          <a:latin typeface="Cambria Math" panose="02040503050406030204" pitchFamily="18" charset="0"/>
                        </a:rPr>
                        <m:t>∞</m:t>
                      </m:r>
                    </m:oMath>
                  </m:oMathPara>
                </a14:m>
                <a:endParaRPr kumimoji="1" lang="zh-CN" altLang="en-US" dirty="0"/>
              </a:p>
            </p:txBody>
          </p:sp>
        </mc:Choice>
        <mc:Fallback xmlns="">
          <p:sp>
            <p:nvSpPr>
              <p:cNvPr id="11" name="文本框 10">
                <a:extLst>
                  <a:ext uri="{FF2B5EF4-FFF2-40B4-BE49-F238E27FC236}">
                    <a16:creationId xmlns:a16="http://schemas.microsoft.com/office/drawing/2014/main" id="{4FEBCB66-28FB-936A-5E91-B1EA3CAE21D6}"/>
                  </a:ext>
                </a:extLst>
              </p:cNvPr>
              <p:cNvSpPr txBox="1">
                <a:spLocks noRot="1" noChangeAspect="1" noMove="1" noResize="1" noEditPoints="1" noAdjustHandles="1" noChangeArrowheads="1" noChangeShapeType="1" noTextEdit="1"/>
              </p:cNvSpPr>
              <p:nvPr/>
            </p:nvSpPr>
            <p:spPr>
              <a:xfrm>
                <a:off x="7510300" y="2769770"/>
                <a:ext cx="421590" cy="276999"/>
              </a:xfrm>
              <a:prstGeom prst="rect">
                <a:avLst/>
              </a:prstGeom>
              <a:blipFill>
                <a:blip r:embed="rId12"/>
                <a:stretch>
                  <a:fillRect l="-8824" r="-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1587AEB-A265-AE65-D407-4D9FD10EC64B}"/>
                  </a:ext>
                </a:extLst>
              </p:cNvPr>
              <p:cNvSpPr txBox="1"/>
              <p:nvPr/>
            </p:nvSpPr>
            <p:spPr>
              <a:xfrm>
                <a:off x="6220685" y="3408221"/>
                <a:ext cx="4215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zh-CN" altLang="en-US" i="1" smtClean="0">
                          <a:latin typeface="Cambria Math" panose="02040503050406030204" pitchFamily="18" charset="0"/>
                        </a:rPr>
                        <m:t>∞</m:t>
                      </m:r>
                    </m:oMath>
                  </m:oMathPara>
                </a14:m>
                <a:endParaRPr kumimoji="1" lang="zh-CN" altLang="en-US" dirty="0"/>
              </a:p>
            </p:txBody>
          </p:sp>
        </mc:Choice>
        <mc:Fallback xmlns="">
          <p:sp>
            <p:nvSpPr>
              <p:cNvPr id="12" name="文本框 11">
                <a:extLst>
                  <a:ext uri="{FF2B5EF4-FFF2-40B4-BE49-F238E27FC236}">
                    <a16:creationId xmlns:a16="http://schemas.microsoft.com/office/drawing/2014/main" id="{21587AEB-A265-AE65-D407-4D9FD10EC64B}"/>
                  </a:ext>
                </a:extLst>
              </p:cNvPr>
              <p:cNvSpPr txBox="1">
                <a:spLocks noRot="1" noChangeAspect="1" noMove="1" noResize="1" noEditPoints="1" noAdjustHandles="1" noChangeArrowheads="1" noChangeShapeType="1" noTextEdit="1"/>
              </p:cNvSpPr>
              <p:nvPr/>
            </p:nvSpPr>
            <p:spPr>
              <a:xfrm>
                <a:off x="6220685" y="3408221"/>
                <a:ext cx="421590" cy="276999"/>
              </a:xfrm>
              <a:prstGeom prst="rect">
                <a:avLst/>
              </a:prstGeom>
              <a:blipFill>
                <a:blip r:embed="rId13"/>
                <a:stretch>
                  <a:fillRect l="-8571" r="-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558BA74-7EDE-4D81-FF5B-9AEBAB7F2ADF}"/>
                  </a:ext>
                </a:extLst>
              </p:cNvPr>
              <p:cNvSpPr txBox="1"/>
              <p:nvPr/>
            </p:nvSpPr>
            <p:spPr>
              <a:xfrm>
                <a:off x="5833889" y="4031677"/>
                <a:ext cx="4215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zh-CN" altLang="en-US" i="1" smtClean="0">
                          <a:latin typeface="Cambria Math" panose="02040503050406030204" pitchFamily="18" charset="0"/>
                        </a:rPr>
                        <m:t>∞</m:t>
                      </m:r>
                    </m:oMath>
                  </m:oMathPara>
                </a14:m>
                <a:endParaRPr kumimoji="1" lang="zh-CN" altLang="en-US" dirty="0"/>
              </a:p>
            </p:txBody>
          </p:sp>
        </mc:Choice>
        <mc:Fallback xmlns="">
          <p:sp>
            <p:nvSpPr>
              <p:cNvPr id="13" name="文本框 12">
                <a:extLst>
                  <a:ext uri="{FF2B5EF4-FFF2-40B4-BE49-F238E27FC236}">
                    <a16:creationId xmlns:a16="http://schemas.microsoft.com/office/drawing/2014/main" id="{4558BA74-7EDE-4D81-FF5B-9AEBAB7F2ADF}"/>
                  </a:ext>
                </a:extLst>
              </p:cNvPr>
              <p:cNvSpPr txBox="1">
                <a:spLocks noRot="1" noChangeAspect="1" noMove="1" noResize="1" noEditPoints="1" noAdjustHandles="1" noChangeArrowheads="1" noChangeShapeType="1" noTextEdit="1"/>
              </p:cNvSpPr>
              <p:nvPr/>
            </p:nvSpPr>
            <p:spPr>
              <a:xfrm>
                <a:off x="5833889" y="4031677"/>
                <a:ext cx="421590" cy="276999"/>
              </a:xfrm>
              <a:prstGeom prst="rect">
                <a:avLst/>
              </a:prstGeom>
              <a:blipFill>
                <a:blip r:embed="rId14"/>
                <a:stretch>
                  <a:fillRect l="-8824" r="-5882"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8EE9F82-1A65-62CD-A54F-979AA7389CDD}"/>
                  </a:ext>
                </a:extLst>
              </p:cNvPr>
              <p:cNvSpPr txBox="1"/>
              <p:nvPr/>
            </p:nvSpPr>
            <p:spPr>
              <a:xfrm>
                <a:off x="6984956" y="4654004"/>
                <a:ext cx="4215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zh-CN" altLang="en-US" i="1" smtClean="0">
                          <a:latin typeface="Cambria Math" panose="02040503050406030204" pitchFamily="18" charset="0"/>
                        </a:rPr>
                        <m:t>∞</m:t>
                      </m:r>
                    </m:oMath>
                  </m:oMathPara>
                </a14:m>
                <a:endParaRPr kumimoji="1" lang="zh-CN" altLang="en-US" dirty="0"/>
              </a:p>
            </p:txBody>
          </p:sp>
        </mc:Choice>
        <mc:Fallback xmlns="">
          <p:sp>
            <p:nvSpPr>
              <p:cNvPr id="14" name="文本框 13">
                <a:extLst>
                  <a:ext uri="{FF2B5EF4-FFF2-40B4-BE49-F238E27FC236}">
                    <a16:creationId xmlns:a16="http://schemas.microsoft.com/office/drawing/2014/main" id="{38EE9F82-1A65-62CD-A54F-979AA7389CDD}"/>
                  </a:ext>
                </a:extLst>
              </p:cNvPr>
              <p:cNvSpPr txBox="1">
                <a:spLocks noRot="1" noChangeAspect="1" noMove="1" noResize="1" noEditPoints="1" noAdjustHandles="1" noChangeArrowheads="1" noChangeShapeType="1" noTextEdit="1"/>
              </p:cNvSpPr>
              <p:nvPr/>
            </p:nvSpPr>
            <p:spPr>
              <a:xfrm>
                <a:off x="6984956" y="4654004"/>
                <a:ext cx="421590" cy="276999"/>
              </a:xfrm>
              <a:prstGeom prst="rect">
                <a:avLst/>
              </a:prstGeom>
              <a:blipFill>
                <a:blip r:embed="rId15"/>
                <a:stretch>
                  <a:fillRect l="-11765" r="-5882" b="-4348"/>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430D1CBE-60F7-AD56-303E-8FAF0E978B24}"/>
              </a:ext>
            </a:extLst>
          </p:cNvPr>
          <p:cNvSpPr/>
          <p:nvPr/>
        </p:nvSpPr>
        <p:spPr>
          <a:xfrm>
            <a:off x="6345381" y="2146917"/>
            <a:ext cx="421590" cy="2789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A44097A4-C69D-B476-A5EE-05124C7EB278}"/>
              </a:ext>
            </a:extLst>
          </p:cNvPr>
          <p:cNvSpPr/>
          <p:nvPr/>
        </p:nvSpPr>
        <p:spPr>
          <a:xfrm>
            <a:off x="7517110" y="2764009"/>
            <a:ext cx="421590" cy="2789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06B38B10-3A45-6843-5588-676DAC13AC9F}"/>
              </a:ext>
            </a:extLst>
          </p:cNvPr>
          <p:cNvSpPr/>
          <p:nvPr/>
        </p:nvSpPr>
        <p:spPr>
          <a:xfrm>
            <a:off x="6227961" y="3408587"/>
            <a:ext cx="421590" cy="2789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7EE9FB6F-099A-A801-F6B8-CE0FF034280A}"/>
              </a:ext>
            </a:extLst>
          </p:cNvPr>
          <p:cNvSpPr/>
          <p:nvPr/>
        </p:nvSpPr>
        <p:spPr>
          <a:xfrm>
            <a:off x="5840716" y="4025679"/>
            <a:ext cx="421590" cy="2789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id="{A7353D36-8FBF-62EE-3AAD-4DB098D9AAA3}"/>
              </a:ext>
            </a:extLst>
          </p:cNvPr>
          <p:cNvSpPr/>
          <p:nvPr/>
        </p:nvSpPr>
        <p:spPr>
          <a:xfrm>
            <a:off x="6982466" y="4657762"/>
            <a:ext cx="421590" cy="2789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6236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38" grpId="0" animBg="1"/>
      <p:bldP spid="2" grpId="0" animBg="1"/>
      <p:bldP spid="10" grpId="0"/>
      <p:bldP spid="11" grpId="0"/>
      <p:bldP spid="12" grpId="0"/>
      <p:bldP spid="13" grpId="0"/>
      <p:bldP spid="1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6.6 </a:t>
            </a:r>
            <a:r>
              <a:rPr lang="zh-CN" altLang="en-US" dirty="0"/>
              <a:t>优先级队列应用：多路归并</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dirty="0"/>
              <a:t>6.6 </a:t>
            </a:r>
            <a:r>
              <a:rPr lang="zh-CN" altLang="en-US" dirty="0"/>
              <a:t>优先队列的应用</a:t>
            </a:r>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2502A22B-A132-935D-E835-48609A2EDB53}"/>
                  </a:ext>
                </a:extLst>
              </p:cNvPr>
              <p:cNvSpPr txBox="1">
                <a:spLocks/>
              </p:cNvSpPr>
              <p:nvPr/>
            </p:nvSpPr>
            <p:spPr>
              <a:xfrm>
                <a:off x="584225" y="1218159"/>
                <a:ext cx="10964553" cy="86183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b="1" dirty="0"/>
                  <a:t>问题</a:t>
                </a:r>
                <a:r>
                  <a:rPr lang="zh-CN" altLang="en-US" dirty="0"/>
                  <a:t>：把</a:t>
                </a:r>
                <a:r>
                  <a:rPr lang="en-US" altLang="zh-CN" dirty="0"/>
                  <a:t>n</a:t>
                </a:r>
                <a:r>
                  <a:rPr lang="zh-CN" altLang="en-US" dirty="0"/>
                  <a:t>个升序序列</a:t>
                </a: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A</m:t>
                        </m:r>
                      </m:e>
                      <m:sub>
                        <m:r>
                          <m:rPr>
                            <m:sty m:val="p"/>
                          </m:rPr>
                          <a:rPr lang="en-US" altLang="zh-CN" b="0" i="0" smtClean="0">
                            <a:latin typeface="Cambria Math" panose="02040503050406030204" pitchFamily="18" charset="0"/>
                          </a:rPr>
                          <m:t>n</m:t>
                        </m:r>
                      </m:sub>
                    </m:sSub>
                  </m:oMath>
                </a14:m>
                <a:r>
                  <a:rPr lang="zh-CN" altLang="en-US" dirty="0"/>
                  <a:t>，合并成一个升序序列。</a:t>
                </a:r>
                <a:endParaRPr lang="en-US" altLang="zh-CN" dirty="0"/>
              </a:p>
            </p:txBody>
          </p:sp>
        </mc:Choice>
        <mc:Fallback xmlns="">
          <p:sp>
            <p:nvSpPr>
              <p:cNvPr id="5" name="内容占位符 4">
                <a:extLst>
                  <a:ext uri="{FF2B5EF4-FFF2-40B4-BE49-F238E27FC236}">
                    <a16:creationId xmlns:a16="http://schemas.microsoft.com/office/drawing/2014/main" id="{2502A22B-A132-935D-E835-48609A2EDB53}"/>
                  </a:ext>
                </a:extLst>
              </p:cNvPr>
              <p:cNvSpPr txBox="1">
                <a:spLocks noRot="1" noChangeAspect="1" noMove="1" noResize="1" noEditPoints="1" noAdjustHandles="1" noChangeArrowheads="1" noChangeShapeType="1" noTextEdit="1"/>
              </p:cNvSpPr>
              <p:nvPr/>
            </p:nvSpPr>
            <p:spPr>
              <a:xfrm>
                <a:off x="584225" y="1218159"/>
                <a:ext cx="10964553" cy="861832"/>
              </a:xfrm>
              <a:prstGeom prst="rect">
                <a:avLst/>
              </a:prstGeom>
              <a:blipFill>
                <a:blip r:embed="rId3"/>
                <a:stretch>
                  <a:fillRect l="-694"/>
                </a:stretch>
              </a:blipFill>
            </p:spPr>
            <p:txBody>
              <a:bodyPr/>
              <a:lstStyle/>
              <a:p>
                <a:r>
                  <a:rPr lang="zh-CN" altLang="en-US">
                    <a:noFill/>
                  </a:rPr>
                  <a:t> </a:t>
                </a:r>
              </a:p>
            </p:txBody>
          </p:sp>
        </mc:Fallback>
      </mc:AlternateContent>
      <p:graphicFrame>
        <p:nvGraphicFramePr>
          <p:cNvPr id="3" name="表格 2">
            <a:extLst>
              <a:ext uri="{FF2B5EF4-FFF2-40B4-BE49-F238E27FC236}">
                <a16:creationId xmlns:a16="http://schemas.microsoft.com/office/drawing/2014/main" id="{FD971356-2FFF-4A2C-8F83-2139DDD3C392}"/>
              </a:ext>
            </a:extLst>
          </p:cNvPr>
          <p:cNvGraphicFramePr>
            <a:graphicFrameLocks noGrp="1"/>
          </p:cNvGraphicFramePr>
          <p:nvPr/>
        </p:nvGraphicFramePr>
        <p:xfrm>
          <a:off x="5214656" y="2146916"/>
          <a:ext cx="1105534" cy="278994"/>
        </p:xfrm>
        <a:graphic>
          <a:graphicData uri="http://schemas.openxmlformats.org/drawingml/2006/table">
            <a:tbl>
              <a:tblPr firstRow="1" bandRow="1">
                <a:tableStyleId>{F5AB1C69-6EDB-4FF4-983F-18BD219EF322}</a:tableStyleId>
              </a:tblPr>
              <a:tblGrid>
                <a:gridCol w="248522">
                  <a:extLst>
                    <a:ext uri="{9D8B030D-6E8A-4147-A177-3AD203B41FA5}">
                      <a16:colId xmlns:a16="http://schemas.microsoft.com/office/drawing/2014/main" val="816028291"/>
                    </a:ext>
                  </a:extLst>
                </a:gridCol>
                <a:gridCol w="248522">
                  <a:extLst>
                    <a:ext uri="{9D8B030D-6E8A-4147-A177-3AD203B41FA5}">
                      <a16:colId xmlns:a16="http://schemas.microsoft.com/office/drawing/2014/main" val="3741858144"/>
                    </a:ext>
                  </a:extLst>
                </a:gridCol>
                <a:gridCol w="248522">
                  <a:extLst>
                    <a:ext uri="{9D8B030D-6E8A-4147-A177-3AD203B41FA5}">
                      <a16:colId xmlns:a16="http://schemas.microsoft.com/office/drawing/2014/main" val="2255951593"/>
                    </a:ext>
                  </a:extLst>
                </a:gridCol>
                <a:gridCol w="359968">
                  <a:extLst>
                    <a:ext uri="{9D8B030D-6E8A-4147-A177-3AD203B41FA5}">
                      <a16:colId xmlns:a16="http://schemas.microsoft.com/office/drawing/2014/main" val="3394527954"/>
                    </a:ext>
                  </a:extLst>
                </a:gridCol>
              </a:tblGrid>
              <a:tr h="278994">
                <a:tc>
                  <a:txBody>
                    <a:bodyPr/>
                    <a:lstStyle/>
                    <a:p>
                      <a:r>
                        <a:rPr lang="en-US" altLang="zh-CN" sz="1000" dirty="0">
                          <a:solidFill>
                            <a:schemeClr val="tx1"/>
                          </a:solidFill>
                        </a:rPr>
                        <a:t>1</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5</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9</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10</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4" name="表格 3">
            <a:extLst>
              <a:ext uri="{FF2B5EF4-FFF2-40B4-BE49-F238E27FC236}">
                <a16:creationId xmlns:a16="http://schemas.microsoft.com/office/drawing/2014/main" id="{DC07B04D-B2AD-6BBB-12A5-96DD0B021476}"/>
              </a:ext>
            </a:extLst>
          </p:cNvPr>
          <p:cNvGraphicFramePr>
            <a:graphicFrameLocks noGrp="1"/>
          </p:cNvGraphicFramePr>
          <p:nvPr/>
        </p:nvGraphicFramePr>
        <p:xfrm>
          <a:off x="5238710" y="2773978"/>
          <a:ext cx="2248538" cy="278994"/>
        </p:xfrm>
        <a:graphic>
          <a:graphicData uri="http://schemas.openxmlformats.org/drawingml/2006/table">
            <a:tbl>
              <a:tblPr firstRow="1" bandRow="1">
                <a:tableStyleId>{F5AB1C69-6EDB-4FF4-983F-18BD219EF322}</a:tableStyleId>
              </a:tblPr>
              <a:tblGrid>
                <a:gridCol w="227948">
                  <a:extLst>
                    <a:ext uri="{9D8B030D-6E8A-4147-A177-3AD203B41FA5}">
                      <a16:colId xmlns:a16="http://schemas.microsoft.com/office/drawing/2014/main" val="816028291"/>
                    </a:ext>
                  </a:extLst>
                </a:gridCol>
                <a:gridCol w="227948">
                  <a:extLst>
                    <a:ext uri="{9D8B030D-6E8A-4147-A177-3AD203B41FA5}">
                      <a16:colId xmlns:a16="http://schemas.microsoft.com/office/drawing/2014/main" val="3741858144"/>
                    </a:ext>
                  </a:extLst>
                </a:gridCol>
                <a:gridCol w="294055">
                  <a:extLst>
                    <a:ext uri="{9D8B030D-6E8A-4147-A177-3AD203B41FA5}">
                      <a16:colId xmlns:a16="http://schemas.microsoft.com/office/drawing/2014/main" val="2255951593"/>
                    </a:ext>
                  </a:extLst>
                </a:gridCol>
                <a:gridCol w="355585">
                  <a:extLst>
                    <a:ext uri="{9D8B030D-6E8A-4147-A177-3AD203B41FA5}">
                      <a16:colId xmlns:a16="http://schemas.microsoft.com/office/drawing/2014/main" val="3029050256"/>
                    </a:ext>
                  </a:extLst>
                </a:gridCol>
                <a:gridCol w="381000">
                  <a:extLst>
                    <a:ext uri="{9D8B030D-6E8A-4147-A177-3AD203B41FA5}">
                      <a16:colId xmlns:a16="http://schemas.microsoft.com/office/drawing/2014/main" val="4203637349"/>
                    </a:ext>
                  </a:extLst>
                </a:gridCol>
                <a:gridCol w="381000">
                  <a:extLst>
                    <a:ext uri="{9D8B030D-6E8A-4147-A177-3AD203B41FA5}">
                      <a16:colId xmlns:a16="http://schemas.microsoft.com/office/drawing/2014/main" val="3551620755"/>
                    </a:ext>
                  </a:extLst>
                </a:gridCol>
                <a:gridCol w="381002">
                  <a:extLst>
                    <a:ext uri="{9D8B030D-6E8A-4147-A177-3AD203B41FA5}">
                      <a16:colId xmlns:a16="http://schemas.microsoft.com/office/drawing/2014/main" val="3394527954"/>
                    </a:ext>
                  </a:extLst>
                </a:gridCol>
              </a:tblGrid>
              <a:tr h="278994">
                <a:tc>
                  <a:txBody>
                    <a:bodyPr/>
                    <a:lstStyle/>
                    <a:p>
                      <a:r>
                        <a:rPr lang="en-US" altLang="zh-CN" sz="1000" dirty="0">
                          <a:solidFill>
                            <a:schemeClr val="tx1"/>
                          </a:solidFill>
                        </a:rPr>
                        <a:t>2</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4</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7</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11</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14</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17</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20</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18" name="表格 17">
            <a:extLst>
              <a:ext uri="{FF2B5EF4-FFF2-40B4-BE49-F238E27FC236}">
                <a16:creationId xmlns:a16="http://schemas.microsoft.com/office/drawing/2014/main" id="{DC02DC27-5800-EA63-2AF8-55F0B243C844}"/>
              </a:ext>
            </a:extLst>
          </p:cNvPr>
          <p:cNvGraphicFramePr>
            <a:graphicFrameLocks noGrp="1"/>
          </p:cNvGraphicFramePr>
          <p:nvPr/>
        </p:nvGraphicFramePr>
        <p:xfrm>
          <a:off x="5238711" y="3401040"/>
          <a:ext cx="953137" cy="278994"/>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816028291"/>
                    </a:ext>
                  </a:extLst>
                </a:gridCol>
                <a:gridCol w="363855">
                  <a:extLst>
                    <a:ext uri="{9D8B030D-6E8A-4147-A177-3AD203B41FA5}">
                      <a16:colId xmlns:a16="http://schemas.microsoft.com/office/drawing/2014/main" val="3741858144"/>
                    </a:ext>
                  </a:extLst>
                </a:gridCol>
                <a:gridCol w="381002">
                  <a:extLst>
                    <a:ext uri="{9D8B030D-6E8A-4147-A177-3AD203B41FA5}">
                      <a16:colId xmlns:a16="http://schemas.microsoft.com/office/drawing/2014/main" val="3394527954"/>
                    </a:ext>
                  </a:extLst>
                </a:gridCol>
              </a:tblGrid>
              <a:tr h="278994">
                <a:tc>
                  <a:txBody>
                    <a:bodyPr/>
                    <a:lstStyle/>
                    <a:p>
                      <a:r>
                        <a:rPr lang="en-US" altLang="zh-CN" sz="1000" dirty="0">
                          <a:solidFill>
                            <a:schemeClr val="tx1"/>
                          </a:solidFill>
                        </a:rPr>
                        <a:t>6</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13</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21</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19" name="表格 18">
            <a:extLst>
              <a:ext uri="{FF2B5EF4-FFF2-40B4-BE49-F238E27FC236}">
                <a16:creationId xmlns:a16="http://schemas.microsoft.com/office/drawing/2014/main" id="{87D30FA8-B0B2-B0C9-CC53-E3C9D39A6AF4}"/>
              </a:ext>
            </a:extLst>
          </p:cNvPr>
          <p:cNvGraphicFramePr>
            <a:graphicFrameLocks noGrp="1"/>
          </p:cNvGraphicFramePr>
          <p:nvPr/>
        </p:nvGraphicFramePr>
        <p:xfrm>
          <a:off x="5238710" y="4028102"/>
          <a:ext cx="572136" cy="278994"/>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816028291"/>
                    </a:ext>
                  </a:extLst>
                </a:gridCol>
                <a:gridCol w="363856">
                  <a:extLst>
                    <a:ext uri="{9D8B030D-6E8A-4147-A177-3AD203B41FA5}">
                      <a16:colId xmlns:a16="http://schemas.microsoft.com/office/drawing/2014/main" val="3394527954"/>
                    </a:ext>
                  </a:extLst>
                </a:gridCol>
              </a:tblGrid>
              <a:tr h="278994">
                <a:tc>
                  <a:txBody>
                    <a:bodyPr/>
                    <a:lstStyle/>
                    <a:p>
                      <a:r>
                        <a:rPr lang="en-US" altLang="zh-CN" sz="1000" dirty="0">
                          <a:solidFill>
                            <a:schemeClr val="tx1"/>
                          </a:solidFill>
                        </a:rPr>
                        <a:t>3</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19</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20" name="表格 19">
            <a:extLst>
              <a:ext uri="{FF2B5EF4-FFF2-40B4-BE49-F238E27FC236}">
                <a16:creationId xmlns:a16="http://schemas.microsoft.com/office/drawing/2014/main" id="{433CC93D-F8C5-B98D-527B-2325DF16334E}"/>
              </a:ext>
            </a:extLst>
          </p:cNvPr>
          <p:cNvGraphicFramePr>
            <a:graphicFrameLocks noGrp="1"/>
          </p:cNvGraphicFramePr>
          <p:nvPr/>
        </p:nvGraphicFramePr>
        <p:xfrm>
          <a:off x="5238710" y="4655165"/>
          <a:ext cx="1717180" cy="278994"/>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2407434892"/>
                    </a:ext>
                  </a:extLst>
                </a:gridCol>
                <a:gridCol w="360285">
                  <a:extLst>
                    <a:ext uri="{9D8B030D-6E8A-4147-A177-3AD203B41FA5}">
                      <a16:colId xmlns:a16="http://schemas.microsoft.com/office/drawing/2014/main" val="816028291"/>
                    </a:ext>
                  </a:extLst>
                </a:gridCol>
                <a:gridCol w="377261">
                  <a:extLst>
                    <a:ext uri="{9D8B030D-6E8A-4147-A177-3AD203B41FA5}">
                      <a16:colId xmlns:a16="http://schemas.microsoft.com/office/drawing/2014/main" val="3741858144"/>
                    </a:ext>
                  </a:extLst>
                </a:gridCol>
                <a:gridCol w="388310">
                  <a:extLst>
                    <a:ext uri="{9D8B030D-6E8A-4147-A177-3AD203B41FA5}">
                      <a16:colId xmlns:a16="http://schemas.microsoft.com/office/drawing/2014/main" val="2255951593"/>
                    </a:ext>
                  </a:extLst>
                </a:gridCol>
                <a:gridCol w="383044">
                  <a:extLst>
                    <a:ext uri="{9D8B030D-6E8A-4147-A177-3AD203B41FA5}">
                      <a16:colId xmlns:a16="http://schemas.microsoft.com/office/drawing/2014/main" val="3394527954"/>
                    </a:ext>
                  </a:extLst>
                </a:gridCol>
              </a:tblGrid>
              <a:tr h="278994">
                <a:tc>
                  <a:txBody>
                    <a:bodyPr/>
                    <a:lstStyle/>
                    <a:p>
                      <a:r>
                        <a:rPr lang="en-US" altLang="zh-CN" sz="1000" i="0" dirty="0">
                          <a:solidFill>
                            <a:schemeClr val="tx1"/>
                          </a:solidFill>
                        </a:rPr>
                        <a:t>8</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i="0" dirty="0">
                          <a:solidFill>
                            <a:schemeClr val="tx1"/>
                          </a:solidFill>
                        </a:rPr>
                        <a:t>12</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i="0" dirty="0">
                          <a:solidFill>
                            <a:schemeClr val="tx1"/>
                          </a:solidFill>
                        </a:rPr>
                        <a:t>15</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i="0" dirty="0">
                          <a:solidFill>
                            <a:schemeClr val="tx1"/>
                          </a:solidFill>
                        </a:rPr>
                        <a:t>16</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i="0" dirty="0">
                          <a:solidFill>
                            <a:schemeClr val="tx1"/>
                          </a:solidFill>
                        </a:rPr>
                        <a:t>18</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921266888"/>
                  </a:ext>
                </a:extLst>
              </a:tr>
            </a:tbl>
          </a:graphicData>
        </a:graphic>
      </p:graphicFrame>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747E79F-6BE8-433C-4B90-1EFC04F417CB}"/>
                  </a:ext>
                </a:extLst>
              </p:cNvPr>
              <p:cNvSpPr txBox="1"/>
              <p:nvPr/>
            </p:nvSpPr>
            <p:spPr>
              <a:xfrm>
                <a:off x="5395328" y="1782787"/>
                <a:ext cx="442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𝒊</m:t>
                          </m:r>
                        </m:e>
                        <m:sub>
                          <m:r>
                            <a:rPr lang="en-US" altLang="zh-CN" b="1" i="1" smtClean="0">
                              <a:solidFill>
                                <a:srgbClr val="C00000"/>
                              </a:solidFill>
                              <a:latin typeface="Cambria Math" panose="02040503050406030204" pitchFamily="18" charset="0"/>
                            </a:rPr>
                            <m:t>𝟏</m:t>
                          </m:r>
                        </m:sub>
                      </m:sSub>
                    </m:oMath>
                  </m:oMathPara>
                </a14:m>
                <a:endParaRPr lang="zh-CN" altLang="en-US" b="1" dirty="0">
                  <a:solidFill>
                    <a:srgbClr val="C00000"/>
                  </a:solidFill>
                </a:endParaRPr>
              </a:p>
            </p:txBody>
          </p:sp>
        </mc:Choice>
        <mc:Fallback xmlns="">
          <p:sp>
            <p:nvSpPr>
              <p:cNvPr id="21" name="文本框 20">
                <a:extLst>
                  <a:ext uri="{FF2B5EF4-FFF2-40B4-BE49-F238E27FC236}">
                    <a16:creationId xmlns:a16="http://schemas.microsoft.com/office/drawing/2014/main" id="{E747E79F-6BE8-433C-4B90-1EFC04F417CB}"/>
                  </a:ext>
                </a:extLst>
              </p:cNvPr>
              <p:cNvSpPr txBox="1">
                <a:spLocks noRot="1" noChangeAspect="1" noMove="1" noResize="1" noEditPoints="1" noAdjustHandles="1" noChangeArrowheads="1" noChangeShapeType="1" noTextEdit="1"/>
              </p:cNvSpPr>
              <p:nvPr/>
            </p:nvSpPr>
            <p:spPr>
              <a:xfrm>
                <a:off x="5395328" y="1782787"/>
                <a:ext cx="442172"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3819C958-3D16-B283-8A98-B6F37C917134}"/>
                  </a:ext>
                </a:extLst>
              </p:cNvPr>
              <p:cNvSpPr txBox="1"/>
              <p:nvPr/>
            </p:nvSpPr>
            <p:spPr>
              <a:xfrm>
                <a:off x="5105014" y="2418529"/>
                <a:ext cx="4474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2</m:t>
                          </m:r>
                        </m:sub>
                      </m:sSub>
                    </m:oMath>
                  </m:oMathPara>
                </a14:m>
                <a:endParaRPr lang="zh-CN" altLang="en-US" dirty="0">
                  <a:solidFill>
                    <a:srgbClr val="C00000"/>
                  </a:solidFill>
                </a:endParaRPr>
              </a:p>
            </p:txBody>
          </p:sp>
        </mc:Choice>
        <mc:Fallback xmlns="">
          <p:sp>
            <p:nvSpPr>
              <p:cNvPr id="22" name="文本框 21">
                <a:extLst>
                  <a:ext uri="{FF2B5EF4-FFF2-40B4-BE49-F238E27FC236}">
                    <a16:creationId xmlns:a16="http://schemas.microsoft.com/office/drawing/2014/main" id="{3819C958-3D16-B283-8A98-B6F37C917134}"/>
                  </a:ext>
                </a:extLst>
              </p:cNvPr>
              <p:cNvSpPr txBox="1">
                <a:spLocks noRot="1" noChangeAspect="1" noMove="1" noResize="1" noEditPoints="1" noAdjustHandles="1" noChangeArrowheads="1" noChangeShapeType="1" noTextEdit="1"/>
              </p:cNvSpPr>
              <p:nvPr/>
            </p:nvSpPr>
            <p:spPr>
              <a:xfrm>
                <a:off x="5105014" y="2418529"/>
                <a:ext cx="447494"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3F822804-37A6-6AA9-3B28-CE3BF70F18DC}"/>
                  </a:ext>
                </a:extLst>
              </p:cNvPr>
              <p:cNvSpPr txBox="1"/>
              <p:nvPr/>
            </p:nvSpPr>
            <p:spPr>
              <a:xfrm>
                <a:off x="5129069" y="3057666"/>
                <a:ext cx="4474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3</m:t>
                          </m:r>
                        </m:sub>
                      </m:sSub>
                    </m:oMath>
                  </m:oMathPara>
                </a14:m>
                <a:endParaRPr lang="zh-CN" altLang="en-US" dirty="0">
                  <a:solidFill>
                    <a:srgbClr val="C00000"/>
                  </a:solidFill>
                </a:endParaRPr>
              </a:p>
            </p:txBody>
          </p:sp>
        </mc:Choice>
        <mc:Fallback xmlns="">
          <p:sp>
            <p:nvSpPr>
              <p:cNvPr id="23" name="文本框 22">
                <a:extLst>
                  <a:ext uri="{FF2B5EF4-FFF2-40B4-BE49-F238E27FC236}">
                    <a16:creationId xmlns:a16="http://schemas.microsoft.com/office/drawing/2014/main" id="{3F822804-37A6-6AA9-3B28-CE3BF70F18DC}"/>
                  </a:ext>
                </a:extLst>
              </p:cNvPr>
              <p:cNvSpPr txBox="1">
                <a:spLocks noRot="1" noChangeAspect="1" noMove="1" noResize="1" noEditPoints="1" noAdjustHandles="1" noChangeArrowheads="1" noChangeShapeType="1" noTextEdit="1"/>
              </p:cNvSpPr>
              <p:nvPr/>
            </p:nvSpPr>
            <p:spPr>
              <a:xfrm>
                <a:off x="5129069" y="3057666"/>
                <a:ext cx="44749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DD77618B-65B5-FBA5-C3A6-AEB8342E8544}"/>
                  </a:ext>
                </a:extLst>
              </p:cNvPr>
              <p:cNvSpPr txBox="1"/>
              <p:nvPr/>
            </p:nvSpPr>
            <p:spPr>
              <a:xfrm>
                <a:off x="5129069" y="3680851"/>
                <a:ext cx="447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4</m:t>
                          </m:r>
                        </m:sub>
                      </m:sSub>
                    </m:oMath>
                  </m:oMathPara>
                </a14:m>
                <a:endParaRPr lang="zh-CN" altLang="en-US" dirty="0">
                  <a:solidFill>
                    <a:srgbClr val="C00000"/>
                  </a:solidFill>
                </a:endParaRPr>
              </a:p>
            </p:txBody>
          </p:sp>
        </mc:Choice>
        <mc:Fallback xmlns="">
          <p:sp>
            <p:nvSpPr>
              <p:cNvPr id="24" name="文本框 23">
                <a:extLst>
                  <a:ext uri="{FF2B5EF4-FFF2-40B4-BE49-F238E27FC236}">
                    <a16:creationId xmlns:a16="http://schemas.microsoft.com/office/drawing/2014/main" id="{DD77618B-65B5-FBA5-C3A6-AEB8342E8544}"/>
                  </a:ext>
                </a:extLst>
              </p:cNvPr>
              <p:cNvSpPr txBox="1">
                <a:spLocks noRot="1" noChangeAspect="1" noMove="1" noResize="1" noEditPoints="1" noAdjustHandles="1" noChangeArrowheads="1" noChangeShapeType="1" noTextEdit="1"/>
              </p:cNvSpPr>
              <p:nvPr/>
            </p:nvSpPr>
            <p:spPr>
              <a:xfrm>
                <a:off x="5129069" y="3680851"/>
                <a:ext cx="447495"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4D428AA-BDED-4564-3037-AFE09F2EBAFF}"/>
                  </a:ext>
                </a:extLst>
              </p:cNvPr>
              <p:cNvSpPr txBox="1"/>
              <p:nvPr/>
            </p:nvSpPr>
            <p:spPr>
              <a:xfrm>
                <a:off x="5129068" y="4304036"/>
                <a:ext cx="4474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5</m:t>
                          </m:r>
                        </m:sub>
                      </m:sSub>
                    </m:oMath>
                  </m:oMathPara>
                </a14:m>
                <a:endParaRPr lang="zh-CN" altLang="en-US" dirty="0">
                  <a:solidFill>
                    <a:srgbClr val="C00000"/>
                  </a:solidFill>
                </a:endParaRPr>
              </a:p>
            </p:txBody>
          </p:sp>
        </mc:Choice>
        <mc:Fallback xmlns="">
          <p:sp>
            <p:nvSpPr>
              <p:cNvPr id="25" name="文本框 24">
                <a:extLst>
                  <a:ext uri="{FF2B5EF4-FFF2-40B4-BE49-F238E27FC236}">
                    <a16:creationId xmlns:a16="http://schemas.microsoft.com/office/drawing/2014/main" id="{F4D428AA-BDED-4564-3037-AFE09F2EBAFF}"/>
                  </a:ext>
                </a:extLst>
              </p:cNvPr>
              <p:cNvSpPr txBox="1">
                <a:spLocks noRot="1" noChangeAspect="1" noMove="1" noResize="1" noEditPoints="1" noAdjustHandles="1" noChangeArrowheads="1" noChangeShapeType="1" noTextEdit="1"/>
              </p:cNvSpPr>
              <p:nvPr/>
            </p:nvSpPr>
            <p:spPr>
              <a:xfrm>
                <a:off x="5129068" y="4304036"/>
                <a:ext cx="447494"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158E5341-C074-8F7F-3BA1-78568DFFB7BB}"/>
                  </a:ext>
                </a:extLst>
              </p:cNvPr>
              <p:cNvSpPr txBox="1"/>
              <p:nvPr/>
            </p:nvSpPr>
            <p:spPr>
              <a:xfrm>
                <a:off x="7700192" y="3343337"/>
                <a:ext cx="4039240" cy="120032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285750" indent="-285750">
                  <a:buFont typeface="Wingdings" pitchFamily="2" charset="2"/>
                  <a:buChar char="Ø"/>
                </a:pPr>
                <a:r>
                  <a:rPr lang="zh-CN" altLang="en-US" dirty="0">
                    <a:solidFill>
                      <a:srgbClr val="0070C0"/>
                    </a:solidFill>
                    <a:latin typeface="Microsoft YaHei" panose="020B0503020204020204" pitchFamily="34" charset="-122"/>
                    <a:ea typeface="Microsoft YaHei" panose="020B0503020204020204" pitchFamily="34" charset="-122"/>
                  </a:rPr>
                  <a:t>为方便查找，在各序列末尾添加</a:t>
                </a:r>
                <a14:m>
                  <m:oMath xmlns:m="http://schemas.openxmlformats.org/officeDocument/2006/math">
                    <m:r>
                      <a:rPr kumimoji="1" lang="en-US" altLang="zh-CN" i="1" smtClean="0">
                        <a:solidFill>
                          <a:srgbClr val="C00000"/>
                        </a:solidFill>
                        <a:latin typeface="Cambria Math" panose="02040503050406030204" pitchFamily="18" charset="0"/>
                      </a:rPr>
                      <m:t>+</m:t>
                    </m:r>
                    <m:r>
                      <a:rPr kumimoji="1" lang="zh-CN" altLang="en-US" i="1">
                        <a:solidFill>
                          <a:srgbClr val="C00000"/>
                        </a:solidFill>
                        <a:latin typeface="Cambria Math" panose="02040503050406030204" pitchFamily="18" charset="0"/>
                      </a:rPr>
                      <m:t>∞</m:t>
                    </m:r>
                  </m:oMath>
                </a14:m>
                <a:endParaRPr kumimoji="1" lang="zh-CN" altLang="en-US" dirty="0">
                  <a:solidFill>
                    <a:srgbClr val="0070C0"/>
                  </a:solidFill>
                </a:endParaRPr>
              </a:p>
              <a:p>
                <a:pPr marL="285750" indent="-285750">
                  <a:buFont typeface="Wingdings" pitchFamily="2" charset="2"/>
                  <a:buChar char="Ø"/>
                </a:pPr>
                <a:endParaRPr lang="en-US" altLang="zh-CN" dirty="0">
                  <a:solidFill>
                    <a:srgbClr val="0070C0"/>
                  </a:solidFill>
                  <a:latin typeface="Microsoft YaHei" panose="020B0503020204020204" pitchFamily="34" charset="-122"/>
                  <a:ea typeface="Microsoft YaHei" panose="020B0503020204020204" pitchFamily="34" charset="-122"/>
                </a:endParaRPr>
              </a:p>
              <a:p>
                <a:pPr marL="285750" indent="-285750">
                  <a:buFont typeface="Wingdings" pitchFamily="2" charset="2"/>
                  <a:buChar char="Ø"/>
                </a:pPr>
                <a:r>
                  <a:rPr lang="zh-CN" altLang="en-US" dirty="0">
                    <a:solidFill>
                      <a:srgbClr val="0070C0"/>
                    </a:solidFill>
                    <a:latin typeface="Microsoft YaHei" panose="020B0503020204020204" pitchFamily="34" charset="-122"/>
                    <a:ea typeface="Microsoft YaHei" panose="020B0503020204020204" pitchFamily="34" charset="-122"/>
                  </a:rPr>
                  <a:t>开始时，</a:t>
                </a:r>
                <a14:m>
                  <m:oMath xmlns:m="http://schemas.openxmlformats.org/officeDocument/2006/math">
                    <m:r>
                      <a:rPr lang="zh-CN" altLang="en-US" i="1" smtClean="0">
                        <a:solidFill>
                          <a:srgbClr val="0070C0"/>
                        </a:solidFill>
                        <a:latin typeface="Cambria Math" panose="02040503050406030204" pitchFamily="18" charset="0"/>
                      </a:rPr>
                      <m:t>用指针</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𝑖</m:t>
                        </m:r>
                      </m:e>
                      <m:sub>
                        <m:r>
                          <a:rPr lang="en-US" altLang="zh-CN" b="0" i="1" smtClean="0">
                            <a:solidFill>
                              <a:srgbClr val="0070C0"/>
                            </a:solidFill>
                            <a:latin typeface="Cambria Math" panose="02040503050406030204" pitchFamily="18" charset="0"/>
                          </a:rPr>
                          <m:t>𝑥</m:t>
                        </m:r>
                      </m:sub>
                    </m:sSub>
                  </m:oMath>
                </a14:m>
                <a:r>
                  <a:rPr lang="zh-CN" altLang="en-US" dirty="0">
                    <a:solidFill>
                      <a:srgbClr val="0070C0"/>
                    </a:solidFill>
                    <a:latin typeface="Microsoft YaHei" panose="020B0503020204020204" pitchFamily="34" charset="-122"/>
                    <a:ea typeface="Microsoft YaHei" panose="020B0503020204020204" pitchFamily="34" charset="-122"/>
                  </a:rPr>
                  <a:t>指向序列</a:t>
                </a:r>
                <a14:m>
                  <m:oMath xmlns:m="http://schemas.openxmlformats.org/officeDocument/2006/math">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𝐴</m:t>
                        </m:r>
                      </m:e>
                      <m:sub>
                        <m:r>
                          <a:rPr lang="en-US" altLang="zh-CN" b="0" i="1" smtClean="0">
                            <a:solidFill>
                              <a:srgbClr val="0070C0"/>
                            </a:solidFill>
                            <a:latin typeface="Cambria Math" panose="02040503050406030204" pitchFamily="18" charset="0"/>
                          </a:rPr>
                          <m:t>𝑥</m:t>
                        </m:r>
                      </m:sub>
                    </m:sSub>
                    <m:r>
                      <a:rPr lang="en-US" altLang="zh-CN" b="0" i="1" smtClean="0">
                        <a:solidFill>
                          <a:srgbClr val="0070C0"/>
                        </a:solidFill>
                        <a:latin typeface="Cambria Math" panose="02040503050406030204" pitchFamily="18" charset="0"/>
                      </a:rPr>
                      <m:t> </m:t>
                    </m:r>
                  </m:oMath>
                </a14:m>
                <a:r>
                  <a:rPr lang="zh-CN" altLang="en-US" dirty="0">
                    <a:solidFill>
                      <a:srgbClr val="0070C0"/>
                    </a:solidFill>
                    <a:latin typeface="Microsoft YaHei" panose="020B0503020204020204" pitchFamily="34" charset="-122"/>
                    <a:ea typeface="Microsoft YaHei" panose="020B0503020204020204" pitchFamily="34" charset="-122"/>
                  </a:rPr>
                  <a:t>的先头元素（最小值）</a:t>
                </a:r>
                <a14:m>
                  <m:oMath xmlns:m="http://schemas.openxmlformats.org/officeDocument/2006/math">
                    <m:d>
                      <m:dPr>
                        <m:ctrlPr>
                          <a:rPr lang="en-US" altLang="zh-CN" i="1">
                            <a:solidFill>
                              <a:srgbClr val="0070C0"/>
                            </a:solidFill>
                            <a:latin typeface="Cambria Math" panose="02040503050406030204" pitchFamily="18" charset="0"/>
                          </a:rPr>
                        </m:ctrlPr>
                      </m:dPr>
                      <m:e>
                        <m:r>
                          <a:rPr lang="en-US" altLang="zh-CN" i="1">
                            <a:solidFill>
                              <a:srgbClr val="0070C0"/>
                            </a:solidFill>
                            <a:latin typeface="Cambria Math" panose="02040503050406030204" pitchFamily="18" charset="0"/>
                          </a:rPr>
                          <m:t>1≤</m:t>
                        </m:r>
                        <m:r>
                          <a:rPr lang="en-US" altLang="zh-CN" i="1">
                            <a:solidFill>
                              <a:srgbClr val="0070C0"/>
                            </a:solidFill>
                            <a:latin typeface="Cambria Math" panose="02040503050406030204" pitchFamily="18" charset="0"/>
                          </a:rPr>
                          <m:t>𝑥</m:t>
                        </m:r>
                        <m:r>
                          <a:rPr lang="en-US" altLang="zh-CN" i="1">
                            <a:solidFill>
                              <a:srgbClr val="0070C0"/>
                            </a:solidFill>
                            <a:latin typeface="Cambria Math" panose="02040503050406030204" pitchFamily="18" charset="0"/>
                          </a:rPr>
                          <m:t>≤</m:t>
                        </m:r>
                        <m:r>
                          <a:rPr lang="en-US" altLang="zh-CN" b="0" i="1" smtClean="0">
                            <a:solidFill>
                              <a:srgbClr val="0070C0"/>
                            </a:solidFill>
                            <a:latin typeface="Cambria Math" panose="02040503050406030204" pitchFamily="18" charset="0"/>
                          </a:rPr>
                          <m:t>𝑛</m:t>
                        </m:r>
                      </m:e>
                    </m:d>
                  </m:oMath>
                </a14:m>
                <a:endParaRPr lang="zh-CN" altLang="en-US" dirty="0">
                  <a:solidFill>
                    <a:srgbClr val="0070C0"/>
                  </a:solidFill>
                  <a:latin typeface="Microsoft YaHei" panose="020B0503020204020204" pitchFamily="34" charset="-122"/>
                  <a:ea typeface="Microsoft YaHei" panose="020B0503020204020204" pitchFamily="34" charset="-122"/>
                </a:endParaRPr>
              </a:p>
            </p:txBody>
          </p:sp>
        </mc:Choice>
        <mc:Fallback xmlns="">
          <p:sp>
            <p:nvSpPr>
              <p:cNvPr id="38" name="文本框 37">
                <a:extLst>
                  <a:ext uri="{FF2B5EF4-FFF2-40B4-BE49-F238E27FC236}">
                    <a16:creationId xmlns:a16="http://schemas.microsoft.com/office/drawing/2014/main" id="{158E5341-C074-8F7F-3BA1-78568DFFB7BB}"/>
                  </a:ext>
                </a:extLst>
              </p:cNvPr>
              <p:cNvSpPr txBox="1">
                <a:spLocks noRot="1" noChangeAspect="1" noMove="1" noResize="1" noEditPoints="1" noAdjustHandles="1" noChangeArrowheads="1" noChangeShapeType="1" noTextEdit="1"/>
              </p:cNvSpPr>
              <p:nvPr/>
            </p:nvSpPr>
            <p:spPr>
              <a:xfrm>
                <a:off x="7700192" y="3343337"/>
                <a:ext cx="4039240" cy="1200329"/>
              </a:xfrm>
              <a:prstGeom prst="rect">
                <a:avLst/>
              </a:prstGeom>
              <a:blipFill>
                <a:blip r:embed="rId9"/>
                <a:stretch>
                  <a:fillRect l="-625" t="-1031" b="-6186"/>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1E89DEAD-30CC-91CB-24B7-44DBEB14E8EB}"/>
              </a:ext>
            </a:extLst>
          </p:cNvPr>
          <p:cNvSpPr txBox="1"/>
          <p:nvPr/>
        </p:nvSpPr>
        <p:spPr>
          <a:xfrm>
            <a:off x="315414" y="1996008"/>
            <a:ext cx="4520789" cy="461665"/>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方案二：同步合并</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顺序查找</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96DE55D-F713-6A32-1B02-334003B4FC8C}"/>
                  </a:ext>
                </a:extLst>
              </p:cNvPr>
              <p:cNvSpPr txBox="1"/>
              <p:nvPr/>
            </p:nvSpPr>
            <p:spPr>
              <a:xfrm>
                <a:off x="6345380" y="2133594"/>
                <a:ext cx="4215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zh-CN" altLang="en-US" i="1" smtClean="0">
                          <a:latin typeface="Cambria Math" panose="02040503050406030204" pitchFamily="18" charset="0"/>
                        </a:rPr>
                        <m:t>∞</m:t>
                      </m:r>
                    </m:oMath>
                  </m:oMathPara>
                </a14:m>
                <a:endParaRPr kumimoji="1" lang="zh-CN" altLang="en-US" dirty="0"/>
              </a:p>
            </p:txBody>
          </p:sp>
        </mc:Choice>
        <mc:Fallback xmlns="">
          <p:sp>
            <p:nvSpPr>
              <p:cNvPr id="10" name="文本框 9">
                <a:extLst>
                  <a:ext uri="{FF2B5EF4-FFF2-40B4-BE49-F238E27FC236}">
                    <a16:creationId xmlns:a16="http://schemas.microsoft.com/office/drawing/2014/main" id="{F96DE55D-F713-6A32-1B02-334003B4FC8C}"/>
                  </a:ext>
                </a:extLst>
              </p:cNvPr>
              <p:cNvSpPr txBox="1">
                <a:spLocks noRot="1" noChangeAspect="1" noMove="1" noResize="1" noEditPoints="1" noAdjustHandles="1" noChangeArrowheads="1" noChangeShapeType="1" noTextEdit="1"/>
              </p:cNvSpPr>
              <p:nvPr/>
            </p:nvSpPr>
            <p:spPr>
              <a:xfrm>
                <a:off x="6345380" y="2133594"/>
                <a:ext cx="421590" cy="276999"/>
              </a:xfrm>
              <a:prstGeom prst="rect">
                <a:avLst/>
              </a:prstGeom>
              <a:blipFill>
                <a:blip r:embed="rId10"/>
                <a:stretch>
                  <a:fillRect l="-8824" r="-8824"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FEBCB66-28FB-936A-5E91-B1EA3CAE21D6}"/>
                  </a:ext>
                </a:extLst>
              </p:cNvPr>
              <p:cNvSpPr txBox="1"/>
              <p:nvPr/>
            </p:nvSpPr>
            <p:spPr>
              <a:xfrm>
                <a:off x="7510300" y="2769770"/>
                <a:ext cx="4215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zh-CN" altLang="en-US" i="1" smtClean="0">
                          <a:latin typeface="Cambria Math" panose="02040503050406030204" pitchFamily="18" charset="0"/>
                        </a:rPr>
                        <m:t>∞</m:t>
                      </m:r>
                    </m:oMath>
                  </m:oMathPara>
                </a14:m>
                <a:endParaRPr kumimoji="1" lang="zh-CN" altLang="en-US" dirty="0"/>
              </a:p>
            </p:txBody>
          </p:sp>
        </mc:Choice>
        <mc:Fallback xmlns="">
          <p:sp>
            <p:nvSpPr>
              <p:cNvPr id="11" name="文本框 10">
                <a:extLst>
                  <a:ext uri="{FF2B5EF4-FFF2-40B4-BE49-F238E27FC236}">
                    <a16:creationId xmlns:a16="http://schemas.microsoft.com/office/drawing/2014/main" id="{4FEBCB66-28FB-936A-5E91-B1EA3CAE21D6}"/>
                  </a:ext>
                </a:extLst>
              </p:cNvPr>
              <p:cNvSpPr txBox="1">
                <a:spLocks noRot="1" noChangeAspect="1" noMove="1" noResize="1" noEditPoints="1" noAdjustHandles="1" noChangeArrowheads="1" noChangeShapeType="1" noTextEdit="1"/>
              </p:cNvSpPr>
              <p:nvPr/>
            </p:nvSpPr>
            <p:spPr>
              <a:xfrm>
                <a:off x="7510300" y="2769770"/>
                <a:ext cx="421590" cy="276999"/>
              </a:xfrm>
              <a:prstGeom prst="rect">
                <a:avLst/>
              </a:prstGeom>
              <a:blipFill>
                <a:blip r:embed="rId11"/>
                <a:stretch>
                  <a:fillRect l="-8824" r="-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1587AEB-A265-AE65-D407-4D9FD10EC64B}"/>
                  </a:ext>
                </a:extLst>
              </p:cNvPr>
              <p:cNvSpPr txBox="1"/>
              <p:nvPr/>
            </p:nvSpPr>
            <p:spPr>
              <a:xfrm>
                <a:off x="6220685" y="3408221"/>
                <a:ext cx="4215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zh-CN" altLang="en-US" i="1" smtClean="0">
                          <a:latin typeface="Cambria Math" panose="02040503050406030204" pitchFamily="18" charset="0"/>
                        </a:rPr>
                        <m:t>∞</m:t>
                      </m:r>
                    </m:oMath>
                  </m:oMathPara>
                </a14:m>
                <a:endParaRPr kumimoji="1" lang="zh-CN" altLang="en-US" dirty="0"/>
              </a:p>
            </p:txBody>
          </p:sp>
        </mc:Choice>
        <mc:Fallback xmlns="">
          <p:sp>
            <p:nvSpPr>
              <p:cNvPr id="12" name="文本框 11">
                <a:extLst>
                  <a:ext uri="{FF2B5EF4-FFF2-40B4-BE49-F238E27FC236}">
                    <a16:creationId xmlns:a16="http://schemas.microsoft.com/office/drawing/2014/main" id="{21587AEB-A265-AE65-D407-4D9FD10EC64B}"/>
                  </a:ext>
                </a:extLst>
              </p:cNvPr>
              <p:cNvSpPr txBox="1">
                <a:spLocks noRot="1" noChangeAspect="1" noMove="1" noResize="1" noEditPoints="1" noAdjustHandles="1" noChangeArrowheads="1" noChangeShapeType="1" noTextEdit="1"/>
              </p:cNvSpPr>
              <p:nvPr/>
            </p:nvSpPr>
            <p:spPr>
              <a:xfrm>
                <a:off x="6220685" y="3408221"/>
                <a:ext cx="421590" cy="276999"/>
              </a:xfrm>
              <a:prstGeom prst="rect">
                <a:avLst/>
              </a:prstGeom>
              <a:blipFill>
                <a:blip r:embed="rId12"/>
                <a:stretch>
                  <a:fillRect l="-8571" r="-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558BA74-7EDE-4D81-FF5B-9AEBAB7F2ADF}"/>
                  </a:ext>
                </a:extLst>
              </p:cNvPr>
              <p:cNvSpPr txBox="1"/>
              <p:nvPr/>
            </p:nvSpPr>
            <p:spPr>
              <a:xfrm>
                <a:off x="5833889" y="4031677"/>
                <a:ext cx="4215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zh-CN" altLang="en-US" i="1" smtClean="0">
                          <a:latin typeface="Cambria Math" panose="02040503050406030204" pitchFamily="18" charset="0"/>
                        </a:rPr>
                        <m:t>∞</m:t>
                      </m:r>
                    </m:oMath>
                  </m:oMathPara>
                </a14:m>
                <a:endParaRPr kumimoji="1" lang="zh-CN" altLang="en-US" dirty="0"/>
              </a:p>
            </p:txBody>
          </p:sp>
        </mc:Choice>
        <mc:Fallback xmlns="">
          <p:sp>
            <p:nvSpPr>
              <p:cNvPr id="13" name="文本框 12">
                <a:extLst>
                  <a:ext uri="{FF2B5EF4-FFF2-40B4-BE49-F238E27FC236}">
                    <a16:creationId xmlns:a16="http://schemas.microsoft.com/office/drawing/2014/main" id="{4558BA74-7EDE-4D81-FF5B-9AEBAB7F2ADF}"/>
                  </a:ext>
                </a:extLst>
              </p:cNvPr>
              <p:cNvSpPr txBox="1">
                <a:spLocks noRot="1" noChangeAspect="1" noMove="1" noResize="1" noEditPoints="1" noAdjustHandles="1" noChangeArrowheads="1" noChangeShapeType="1" noTextEdit="1"/>
              </p:cNvSpPr>
              <p:nvPr/>
            </p:nvSpPr>
            <p:spPr>
              <a:xfrm>
                <a:off x="5833889" y="4031677"/>
                <a:ext cx="421590" cy="276999"/>
              </a:xfrm>
              <a:prstGeom prst="rect">
                <a:avLst/>
              </a:prstGeom>
              <a:blipFill>
                <a:blip r:embed="rId13"/>
                <a:stretch>
                  <a:fillRect l="-8824" r="-5882"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8EE9F82-1A65-62CD-A54F-979AA7389CDD}"/>
                  </a:ext>
                </a:extLst>
              </p:cNvPr>
              <p:cNvSpPr txBox="1"/>
              <p:nvPr/>
            </p:nvSpPr>
            <p:spPr>
              <a:xfrm>
                <a:off x="6984956" y="4654004"/>
                <a:ext cx="4215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zh-CN" altLang="en-US" i="1" smtClean="0">
                          <a:latin typeface="Cambria Math" panose="02040503050406030204" pitchFamily="18" charset="0"/>
                        </a:rPr>
                        <m:t>∞</m:t>
                      </m:r>
                    </m:oMath>
                  </m:oMathPara>
                </a14:m>
                <a:endParaRPr kumimoji="1" lang="zh-CN" altLang="en-US" dirty="0"/>
              </a:p>
            </p:txBody>
          </p:sp>
        </mc:Choice>
        <mc:Fallback xmlns="">
          <p:sp>
            <p:nvSpPr>
              <p:cNvPr id="14" name="文本框 13">
                <a:extLst>
                  <a:ext uri="{FF2B5EF4-FFF2-40B4-BE49-F238E27FC236}">
                    <a16:creationId xmlns:a16="http://schemas.microsoft.com/office/drawing/2014/main" id="{38EE9F82-1A65-62CD-A54F-979AA7389CDD}"/>
                  </a:ext>
                </a:extLst>
              </p:cNvPr>
              <p:cNvSpPr txBox="1">
                <a:spLocks noRot="1" noChangeAspect="1" noMove="1" noResize="1" noEditPoints="1" noAdjustHandles="1" noChangeArrowheads="1" noChangeShapeType="1" noTextEdit="1"/>
              </p:cNvSpPr>
              <p:nvPr/>
            </p:nvSpPr>
            <p:spPr>
              <a:xfrm>
                <a:off x="6984956" y="4654004"/>
                <a:ext cx="421590" cy="276999"/>
              </a:xfrm>
              <a:prstGeom prst="rect">
                <a:avLst/>
              </a:prstGeom>
              <a:blipFill>
                <a:blip r:embed="rId14"/>
                <a:stretch>
                  <a:fillRect l="-11765" r="-5882" b="-4348"/>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430D1CBE-60F7-AD56-303E-8FAF0E978B24}"/>
              </a:ext>
            </a:extLst>
          </p:cNvPr>
          <p:cNvSpPr/>
          <p:nvPr/>
        </p:nvSpPr>
        <p:spPr>
          <a:xfrm>
            <a:off x="6345381" y="2146917"/>
            <a:ext cx="421590" cy="2789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A44097A4-C69D-B476-A5EE-05124C7EB278}"/>
              </a:ext>
            </a:extLst>
          </p:cNvPr>
          <p:cNvSpPr/>
          <p:nvPr/>
        </p:nvSpPr>
        <p:spPr>
          <a:xfrm>
            <a:off x="7517110" y="2764009"/>
            <a:ext cx="421590" cy="2789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06B38B10-3A45-6843-5588-676DAC13AC9F}"/>
              </a:ext>
            </a:extLst>
          </p:cNvPr>
          <p:cNvSpPr/>
          <p:nvPr/>
        </p:nvSpPr>
        <p:spPr>
          <a:xfrm>
            <a:off x="6227961" y="3408587"/>
            <a:ext cx="421590" cy="2789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7EE9FB6F-099A-A801-F6B8-CE0FF034280A}"/>
              </a:ext>
            </a:extLst>
          </p:cNvPr>
          <p:cNvSpPr/>
          <p:nvPr/>
        </p:nvSpPr>
        <p:spPr>
          <a:xfrm>
            <a:off x="5840716" y="4025679"/>
            <a:ext cx="421590" cy="2789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id="{A7353D36-8FBF-62EE-3AAD-4DB098D9AAA3}"/>
              </a:ext>
            </a:extLst>
          </p:cNvPr>
          <p:cNvSpPr/>
          <p:nvPr/>
        </p:nvSpPr>
        <p:spPr>
          <a:xfrm>
            <a:off x="6982466" y="4657762"/>
            <a:ext cx="421590" cy="2789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28" name="表格 27">
            <a:extLst>
              <a:ext uri="{FF2B5EF4-FFF2-40B4-BE49-F238E27FC236}">
                <a16:creationId xmlns:a16="http://schemas.microsoft.com/office/drawing/2014/main" id="{2BF5C7F4-D752-CAA5-1315-A34A2C9CA9F8}"/>
              </a:ext>
            </a:extLst>
          </p:cNvPr>
          <p:cNvGraphicFramePr>
            <a:graphicFrameLocks noGrp="1"/>
          </p:cNvGraphicFramePr>
          <p:nvPr>
            <p:extLst>
              <p:ext uri="{D42A27DB-BD31-4B8C-83A1-F6EECF244321}">
                <p14:modId xmlns:p14="http://schemas.microsoft.com/office/powerpoint/2010/main" val="453720998"/>
              </p:ext>
            </p:extLst>
          </p:nvPr>
        </p:nvGraphicFramePr>
        <p:xfrm>
          <a:off x="915977" y="3372897"/>
          <a:ext cx="3609839" cy="335280"/>
        </p:xfrm>
        <a:graphic>
          <a:graphicData uri="http://schemas.openxmlformats.org/drawingml/2006/table">
            <a:tbl>
              <a:tblPr firstRow="1" bandRow="1">
                <a:tableStyleId>{93296810-A885-4BE3-A3E7-6D5BEEA58F35}</a:tableStyleId>
              </a:tblPr>
              <a:tblGrid>
                <a:gridCol w="330339">
                  <a:extLst>
                    <a:ext uri="{9D8B030D-6E8A-4147-A177-3AD203B41FA5}">
                      <a16:colId xmlns:a16="http://schemas.microsoft.com/office/drawing/2014/main" val="816028291"/>
                    </a:ext>
                  </a:extLst>
                </a:gridCol>
                <a:gridCol w="330339">
                  <a:extLst>
                    <a:ext uri="{9D8B030D-6E8A-4147-A177-3AD203B41FA5}">
                      <a16:colId xmlns:a16="http://schemas.microsoft.com/office/drawing/2014/main" val="3741858144"/>
                    </a:ext>
                  </a:extLst>
                </a:gridCol>
                <a:gridCol w="291822">
                  <a:extLst>
                    <a:ext uri="{9D8B030D-6E8A-4147-A177-3AD203B41FA5}">
                      <a16:colId xmlns:a16="http://schemas.microsoft.com/office/drawing/2014/main" val="2255951593"/>
                    </a:ext>
                  </a:extLst>
                </a:gridCol>
                <a:gridCol w="304800">
                  <a:extLst>
                    <a:ext uri="{9D8B030D-6E8A-4147-A177-3AD203B41FA5}">
                      <a16:colId xmlns:a16="http://schemas.microsoft.com/office/drawing/2014/main" val="2090556737"/>
                    </a:ext>
                  </a:extLst>
                </a:gridCol>
                <a:gridCol w="1209537">
                  <a:extLst>
                    <a:ext uri="{9D8B030D-6E8A-4147-A177-3AD203B41FA5}">
                      <a16:colId xmlns:a16="http://schemas.microsoft.com/office/drawing/2014/main" val="3029050256"/>
                    </a:ext>
                  </a:extLst>
                </a:gridCol>
                <a:gridCol w="381000">
                  <a:extLst>
                    <a:ext uri="{9D8B030D-6E8A-4147-A177-3AD203B41FA5}">
                      <a16:colId xmlns:a16="http://schemas.microsoft.com/office/drawing/2014/main" val="4203637349"/>
                    </a:ext>
                  </a:extLst>
                </a:gridCol>
                <a:gridCol w="381000">
                  <a:extLst>
                    <a:ext uri="{9D8B030D-6E8A-4147-A177-3AD203B41FA5}">
                      <a16:colId xmlns:a16="http://schemas.microsoft.com/office/drawing/2014/main" val="3551620755"/>
                    </a:ext>
                  </a:extLst>
                </a:gridCol>
                <a:gridCol w="381002">
                  <a:extLst>
                    <a:ext uri="{9D8B030D-6E8A-4147-A177-3AD203B41FA5}">
                      <a16:colId xmlns:a16="http://schemas.microsoft.com/office/drawing/2014/main" val="3394527954"/>
                    </a:ext>
                  </a:extLst>
                </a:gridCol>
              </a:tblGrid>
              <a:tr h="278994">
                <a:tc>
                  <a:txBody>
                    <a:bodyPr/>
                    <a:lstStyle/>
                    <a:p>
                      <a:pPr algn="ctr"/>
                      <a:r>
                        <a:rPr lang="en-US" altLang="zh-CN" sz="1600" dirty="0"/>
                        <a:t>1</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altLang="zh-CN" sz="1050" dirty="0"/>
                        <a:t>   </a:t>
                      </a:r>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921266888"/>
                  </a:ext>
                </a:extLst>
              </a:tr>
            </a:tbl>
          </a:graphicData>
        </a:graphic>
      </p:graphicFrame>
      <p:sp>
        <p:nvSpPr>
          <p:cNvPr id="29" name="左大括号 28">
            <a:extLst>
              <a:ext uri="{FF2B5EF4-FFF2-40B4-BE49-F238E27FC236}">
                <a16:creationId xmlns:a16="http://schemas.microsoft.com/office/drawing/2014/main" id="{71901B4C-DF35-C932-C7F1-F136CF2F5169}"/>
              </a:ext>
            </a:extLst>
          </p:cNvPr>
          <p:cNvSpPr/>
          <p:nvPr/>
        </p:nvSpPr>
        <p:spPr>
          <a:xfrm>
            <a:off x="4826181" y="2226840"/>
            <a:ext cx="287436" cy="2582252"/>
          </a:xfrm>
          <a:prstGeom prst="leftBrace">
            <a:avLst>
              <a:gd name="adj1" fmla="val 111060"/>
              <a:gd name="adj2" fmla="val 50000"/>
            </a:avLst>
          </a:prstGeom>
          <a:ln w="19050"/>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Rectangle 4">
                <a:extLst>
                  <a:ext uri="{FF2B5EF4-FFF2-40B4-BE49-F238E27FC236}">
                    <a16:creationId xmlns:a16="http://schemas.microsoft.com/office/drawing/2014/main" id="{917B5DD1-915F-B6BE-9512-BFE129FEF70C}"/>
                  </a:ext>
                </a:extLst>
              </p:cNvPr>
              <p:cNvSpPr/>
              <p:nvPr/>
            </p:nvSpPr>
            <p:spPr>
              <a:xfrm>
                <a:off x="1576121" y="5136341"/>
                <a:ext cx="9039758" cy="1444797"/>
              </a:xfrm>
              <a:prstGeom prst="rect">
                <a:avLst/>
              </a:pr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lang="zh-CN" altLang="en-US" sz="2400" b="1" dirty="0">
                    <a:latin typeface="Microsoft YaHei" panose="020B0503020204020204" pitchFamily="34" charset="-122"/>
                    <a:ea typeface="Microsoft YaHei" panose="020B0503020204020204" pitchFamily="34" charset="-122"/>
                  </a:rPr>
                  <a:t>算法</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342900" indent="-342900">
                  <a:buFont typeface="+mj-ea"/>
                  <a:buAutoNum type="circleNumDbPlain"/>
                </a:pPr>
                <a:r>
                  <a:rPr lang="zh-CN" altLang="en-US" sz="2000" dirty="0">
                    <a:latin typeface="Microsoft YaHei" panose="020B0503020204020204" pitchFamily="34" charset="-122"/>
                    <a:ea typeface="Microsoft YaHei" panose="020B0503020204020204" pitchFamily="34" charset="-122"/>
                  </a:rPr>
                  <a:t>顺序查找</a:t>
                </a:r>
                <a14:m>
                  <m:oMath xmlns:m="http://schemas.openxmlformats.org/officeDocument/2006/math">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𝐴</m:t>
                        </m:r>
                      </m:e>
                      <m:sub>
                        <m:r>
                          <a:rPr lang="en-US" altLang="zh-CN" sz="2000" b="0" i="1" smtClean="0">
                            <a:latin typeface="Cambria Math" panose="02040503050406030204" pitchFamily="18" charset="0"/>
                            <a:ea typeface="Microsoft YaHei" panose="020B0503020204020204" pitchFamily="34" charset="-122"/>
                          </a:rPr>
                          <m:t>1</m:t>
                        </m:r>
                      </m:sub>
                    </m:sSub>
                    <m:d>
                      <m:dPr>
                        <m:begChr m:val="["/>
                        <m:endChr m:val="]"/>
                        <m:ctrlPr>
                          <a:rPr lang="en-US" altLang="zh-CN" sz="2000" b="0" i="1" smtClean="0">
                            <a:latin typeface="Cambria Math" panose="02040503050406030204" pitchFamily="18" charset="0"/>
                            <a:ea typeface="Microsoft YaHei" panose="020B0503020204020204" pitchFamily="34" charset="-122"/>
                          </a:rPr>
                        </m:ctrlPr>
                      </m:dPr>
                      <m:e>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𝑖</m:t>
                            </m:r>
                          </m:e>
                          <m:sub>
                            <m:r>
                              <a:rPr lang="en-US" altLang="zh-CN" sz="2000" b="0" i="1" smtClean="0">
                                <a:latin typeface="Cambria Math" panose="02040503050406030204" pitchFamily="18" charset="0"/>
                                <a:ea typeface="Microsoft YaHei" panose="020B0503020204020204" pitchFamily="34" charset="-122"/>
                              </a:rPr>
                              <m:t>1</m:t>
                            </m:r>
                          </m:sub>
                        </m:sSub>
                      </m:e>
                    </m:d>
                    <m:r>
                      <a:rPr lang="en-US" altLang="zh-CN" sz="2000" b="0" i="1" smtClean="0">
                        <a:latin typeface="Cambria Math" panose="02040503050406030204" pitchFamily="18" charset="0"/>
                        <a:ea typeface="Microsoft YaHei" panose="020B0503020204020204" pitchFamily="34" charset="-122"/>
                      </a:rPr>
                      <m:t>,</m:t>
                    </m:r>
                    <m:r>
                      <a:rPr lang="zh-CN" altLang="en-US" sz="2000" b="0" i="1" smtClean="0">
                        <a:latin typeface="Cambria Math" panose="02040503050406030204" pitchFamily="18" charset="0"/>
                        <a:ea typeface="Microsoft YaHei" panose="020B0503020204020204" pitchFamily="34" charset="-122"/>
                      </a:rPr>
                      <m:t> </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𝐴</m:t>
                        </m:r>
                      </m:e>
                      <m:sub>
                        <m:r>
                          <a:rPr lang="en-US" altLang="zh-CN" sz="2000" b="0" i="1" smtClean="0">
                            <a:latin typeface="Cambria Math" panose="02040503050406030204" pitchFamily="18" charset="0"/>
                            <a:ea typeface="Microsoft YaHei" panose="020B0503020204020204" pitchFamily="34" charset="-122"/>
                          </a:rPr>
                          <m:t>2</m:t>
                        </m:r>
                      </m:sub>
                    </m:sSub>
                    <m:d>
                      <m:dPr>
                        <m:begChr m:val="["/>
                        <m:endChr m:val="]"/>
                        <m:ctrlPr>
                          <a:rPr lang="en-US" altLang="zh-CN" sz="2000" b="0" i="1" smtClean="0">
                            <a:latin typeface="Cambria Math" panose="02040503050406030204" pitchFamily="18" charset="0"/>
                            <a:ea typeface="Microsoft YaHei" panose="020B0503020204020204" pitchFamily="34" charset="-122"/>
                          </a:rPr>
                        </m:ctrlPr>
                      </m:dPr>
                      <m:e>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𝑖</m:t>
                            </m:r>
                          </m:e>
                          <m:sub>
                            <m:r>
                              <a:rPr lang="en-US" altLang="zh-CN" sz="2000" b="0" i="1" smtClean="0">
                                <a:latin typeface="Cambria Math" panose="02040503050406030204" pitchFamily="18" charset="0"/>
                                <a:ea typeface="Microsoft YaHei" panose="020B0503020204020204" pitchFamily="34" charset="-122"/>
                              </a:rPr>
                              <m:t>2</m:t>
                            </m:r>
                          </m:sub>
                        </m:sSub>
                      </m:e>
                    </m:d>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𝐴</m:t>
                        </m:r>
                      </m:e>
                      <m:sub>
                        <m:r>
                          <a:rPr lang="en-US" altLang="zh-CN" sz="2000" b="0" i="1" smtClean="0">
                            <a:latin typeface="Cambria Math" panose="02040503050406030204" pitchFamily="18" charset="0"/>
                            <a:ea typeface="Microsoft YaHei" panose="020B0503020204020204" pitchFamily="34" charset="-122"/>
                          </a:rPr>
                          <m:t>𝑛</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𝑖</m:t>
                        </m:r>
                      </m:e>
                      <m:sub>
                        <m:r>
                          <a:rPr lang="en-US" altLang="zh-CN" sz="2000" b="0" i="1" smtClean="0">
                            <a:latin typeface="Cambria Math" panose="02040503050406030204" pitchFamily="18" charset="0"/>
                            <a:ea typeface="Microsoft YaHei" panose="020B0503020204020204" pitchFamily="34" charset="-122"/>
                          </a:rPr>
                          <m:t>𝑛</m:t>
                        </m:r>
                      </m:sub>
                    </m:sSub>
                    <m:r>
                      <a:rPr lang="en-US" altLang="zh-CN" sz="2000" b="0" i="1" smtClean="0">
                        <a:latin typeface="Cambria Math" panose="02040503050406030204" pitchFamily="18" charset="0"/>
                        <a:ea typeface="Microsoft YaHei" panose="020B0503020204020204" pitchFamily="34" charset="-122"/>
                      </a:rPr>
                      <m:t>]</m:t>
                    </m:r>
                  </m:oMath>
                </a14:m>
                <a:r>
                  <a:rPr lang="zh-CN" altLang="en-US" sz="2000" dirty="0">
                    <a:latin typeface="Microsoft YaHei" panose="020B0503020204020204" pitchFamily="34" charset="-122"/>
                    <a:ea typeface="Microsoft YaHei" panose="020B0503020204020204" pitchFamily="34" charset="-122"/>
                  </a:rPr>
                  <a:t>中的最小值 </a:t>
                </a:r>
                <a14:m>
                  <m:oMath xmlns:m="http://schemas.openxmlformats.org/officeDocument/2006/math">
                    <m:sSub>
                      <m:sSubPr>
                        <m:ctrlPr>
                          <a:rPr lang="en-US" altLang="zh-CN" sz="2000" i="1">
                            <a:latin typeface="Cambria Math" panose="02040503050406030204" pitchFamily="18" charset="0"/>
                            <a:ea typeface="Microsoft YaHei" panose="020B0503020204020204" pitchFamily="34" charset="-122"/>
                          </a:rPr>
                        </m:ctrlPr>
                      </m:sSubPr>
                      <m:e>
                        <m:r>
                          <a:rPr lang="en-US" altLang="zh-CN" sz="2000" i="1">
                            <a:latin typeface="Cambria Math" panose="02040503050406030204" pitchFamily="18" charset="0"/>
                            <a:ea typeface="Microsoft YaHei" panose="020B0503020204020204" pitchFamily="34" charset="-122"/>
                          </a:rPr>
                          <m:t>𝐴</m:t>
                        </m:r>
                      </m:e>
                      <m:sub>
                        <m:r>
                          <a:rPr lang="en-US" altLang="zh-CN" sz="2000" i="1">
                            <a:latin typeface="Cambria Math" panose="02040503050406030204" pitchFamily="18" charset="0"/>
                            <a:ea typeface="Microsoft YaHei" panose="020B0503020204020204" pitchFamily="34" charset="-122"/>
                          </a:rPr>
                          <m:t>𝑦</m:t>
                        </m:r>
                      </m:sub>
                    </m:sSub>
                    <m:d>
                      <m:dPr>
                        <m:begChr m:val="["/>
                        <m:endChr m:val="]"/>
                        <m:ctrlPr>
                          <a:rPr lang="en-US" altLang="zh-CN" sz="2000" i="1">
                            <a:latin typeface="Cambria Math" panose="02040503050406030204" pitchFamily="18" charset="0"/>
                            <a:ea typeface="Microsoft YaHei" panose="020B0503020204020204" pitchFamily="34" charset="-122"/>
                          </a:rPr>
                        </m:ctrlPr>
                      </m:dPr>
                      <m:e>
                        <m:sSub>
                          <m:sSubPr>
                            <m:ctrlPr>
                              <a:rPr lang="en-US" altLang="zh-CN" sz="2000" i="1">
                                <a:latin typeface="Cambria Math" panose="02040503050406030204" pitchFamily="18" charset="0"/>
                                <a:ea typeface="Microsoft YaHei" panose="020B0503020204020204" pitchFamily="34" charset="-122"/>
                              </a:rPr>
                            </m:ctrlPr>
                          </m:sSubPr>
                          <m:e>
                            <m:r>
                              <a:rPr lang="en-US" altLang="zh-CN" sz="2000" i="1">
                                <a:latin typeface="Cambria Math" panose="02040503050406030204" pitchFamily="18" charset="0"/>
                                <a:ea typeface="Microsoft YaHei" panose="020B0503020204020204" pitchFamily="34" charset="-122"/>
                              </a:rPr>
                              <m:t>𝑖</m:t>
                            </m:r>
                          </m:e>
                          <m:sub>
                            <m:r>
                              <a:rPr lang="en-US" altLang="zh-CN" sz="2000" i="1">
                                <a:latin typeface="Cambria Math" panose="02040503050406030204" pitchFamily="18" charset="0"/>
                                <a:ea typeface="Microsoft YaHei" panose="020B0503020204020204" pitchFamily="34" charset="-122"/>
                              </a:rPr>
                              <m:t>𝑦</m:t>
                            </m:r>
                          </m:sub>
                        </m:sSub>
                      </m:e>
                    </m:d>
                    <m:r>
                      <a:rPr lang="zh-CN" altLang="en-US" sz="2000" i="1">
                        <a:latin typeface="Cambria Math" panose="02040503050406030204" pitchFamily="18" charset="0"/>
                        <a:ea typeface="Microsoft YaHei" panose="020B0503020204020204" pitchFamily="34" charset="-122"/>
                      </a:rPr>
                      <m:t> </m:t>
                    </m:r>
                    <m:r>
                      <a:rPr lang="en-US" altLang="zh-CN" sz="2000" i="1">
                        <a:latin typeface="Cambria Math" panose="02040503050406030204" pitchFamily="18" charset="0"/>
                        <a:ea typeface="Microsoft YaHei" panose="020B0503020204020204" pitchFamily="34" charset="-122"/>
                      </a:rPr>
                      <m:t>(1≤</m:t>
                    </m:r>
                    <m:r>
                      <a:rPr lang="en-US" altLang="zh-CN" sz="2000" i="1">
                        <a:latin typeface="Cambria Math" panose="02040503050406030204" pitchFamily="18" charset="0"/>
                        <a:ea typeface="Microsoft YaHei" panose="020B0503020204020204" pitchFamily="34" charset="-122"/>
                      </a:rPr>
                      <m:t>𝑦</m:t>
                    </m:r>
                    <m:r>
                      <a:rPr lang="en-US" altLang="zh-CN" sz="2000" i="1">
                        <a:latin typeface="Cambria Math" panose="02040503050406030204" pitchFamily="18" charset="0"/>
                        <a:ea typeface="Microsoft YaHei" panose="020B0503020204020204" pitchFamily="34" charset="-122"/>
                      </a:rPr>
                      <m:t>≤</m:t>
                    </m:r>
                    <m:r>
                      <a:rPr lang="en-US" altLang="zh-CN" sz="2000" i="1">
                        <a:latin typeface="Cambria Math" panose="02040503050406030204" pitchFamily="18" charset="0"/>
                        <a:ea typeface="Microsoft YaHei" panose="020B0503020204020204" pitchFamily="34" charset="-122"/>
                      </a:rPr>
                      <m:t>𝑛</m:t>
                    </m:r>
                    <m:r>
                      <a:rPr lang="en-US" altLang="zh-CN" sz="2000" i="1">
                        <a:latin typeface="Cambria Math" panose="02040503050406030204" pitchFamily="18" charset="0"/>
                        <a:ea typeface="Microsoft YaHei" panose="020B0503020204020204" pitchFamily="34" charset="-122"/>
                      </a:rPr>
                      <m:t>)</m:t>
                    </m:r>
                  </m:oMath>
                </a14:m>
                <a:endParaRPr lang="en-US" altLang="zh-CN" sz="2000" dirty="0">
                  <a:latin typeface="Microsoft YaHei" panose="020B0503020204020204" pitchFamily="34" charset="-122"/>
                  <a:ea typeface="Microsoft YaHei" panose="020B0503020204020204" pitchFamily="34" charset="-122"/>
                </a:endParaRPr>
              </a:p>
              <a:p>
                <a:pPr marL="342900" indent="-342900">
                  <a:buFont typeface="+mj-ea"/>
                  <a:buAutoNum type="circleNumDbPlain"/>
                </a:pPr>
                <a:r>
                  <a:rPr lang="zh-CN" altLang="en-US" sz="2000" dirty="0">
                    <a:latin typeface="Microsoft YaHei" panose="020B0503020204020204" pitchFamily="34" charset="-122"/>
                    <a:ea typeface="Microsoft YaHei" panose="020B0503020204020204" pitchFamily="34" charset="-122"/>
                  </a:rPr>
                  <a:t>如果</a:t>
                </a:r>
                <a14:m>
                  <m:oMath xmlns:m="http://schemas.openxmlformats.org/officeDocument/2006/math">
                    <m:sSub>
                      <m:sSubPr>
                        <m:ctrlPr>
                          <a:rPr lang="en-US" altLang="zh-CN" sz="2000" i="1" smtClean="0">
                            <a:solidFill>
                              <a:srgbClr val="FFFF00"/>
                            </a:solidFill>
                            <a:latin typeface="Cambria Math" panose="02040503050406030204" pitchFamily="18" charset="0"/>
                            <a:ea typeface="Microsoft YaHei" panose="020B0503020204020204" pitchFamily="34" charset="-122"/>
                          </a:rPr>
                        </m:ctrlPr>
                      </m:sSubPr>
                      <m:e>
                        <m:r>
                          <a:rPr lang="en-US" altLang="zh-CN" sz="2000" i="1">
                            <a:solidFill>
                              <a:srgbClr val="FFFF00"/>
                            </a:solidFill>
                            <a:latin typeface="Cambria Math" panose="02040503050406030204" pitchFamily="18" charset="0"/>
                            <a:ea typeface="Microsoft YaHei" panose="020B0503020204020204" pitchFamily="34" charset="-122"/>
                          </a:rPr>
                          <m:t>𝐴</m:t>
                        </m:r>
                      </m:e>
                      <m:sub>
                        <m:r>
                          <a:rPr lang="en-US" altLang="zh-CN" sz="2000" i="1">
                            <a:solidFill>
                              <a:srgbClr val="FFFF00"/>
                            </a:solidFill>
                            <a:latin typeface="Cambria Math" panose="02040503050406030204" pitchFamily="18" charset="0"/>
                            <a:ea typeface="Microsoft YaHei" panose="020B0503020204020204" pitchFamily="34" charset="-122"/>
                          </a:rPr>
                          <m:t>𝑦</m:t>
                        </m:r>
                      </m:sub>
                    </m:sSub>
                    <m:d>
                      <m:dPr>
                        <m:begChr m:val="["/>
                        <m:endChr m:val="]"/>
                        <m:ctrlPr>
                          <a:rPr lang="en-US" altLang="zh-CN" sz="2000" i="1">
                            <a:solidFill>
                              <a:srgbClr val="FFFF00"/>
                            </a:solidFill>
                            <a:latin typeface="Cambria Math" panose="02040503050406030204" pitchFamily="18" charset="0"/>
                            <a:ea typeface="Microsoft YaHei" panose="020B0503020204020204" pitchFamily="34" charset="-122"/>
                          </a:rPr>
                        </m:ctrlPr>
                      </m:dPr>
                      <m:e>
                        <m:sSub>
                          <m:sSubPr>
                            <m:ctrlPr>
                              <a:rPr lang="en-US" altLang="zh-CN" sz="2000" i="1">
                                <a:solidFill>
                                  <a:srgbClr val="FFFF00"/>
                                </a:solidFill>
                                <a:latin typeface="Cambria Math" panose="02040503050406030204" pitchFamily="18" charset="0"/>
                                <a:ea typeface="Microsoft YaHei" panose="020B0503020204020204" pitchFamily="34" charset="-122"/>
                              </a:rPr>
                            </m:ctrlPr>
                          </m:sSubPr>
                          <m:e>
                            <m:r>
                              <a:rPr lang="en-US" altLang="zh-CN" sz="2000" i="1">
                                <a:solidFill>
                                  <a:srgbClr val="FFFF00"/>
                                </a:solidFill>
                                <a:latin typeface="Cambria Math" panose="02040503050406030204" pitchFamily="18" charset="0"/>
                                <a:ea typeface="Microsoft YaHei" panose="020B0503020204020204" pitchFamily="34" charset="-122"/>
                              </a:rPr>
                              <m:t>𝑖</m:t>
                            </m:r>
                          </m:e>
                          <m:sub>
                            <m:r>
                              <a:rPr lang="en-US" altLang="zh-CN" sz="2000" i="1">
                                <a:solidFill>
                                  <a:srgbClr val="FFFF00"/>
                                </a:solidFill>
                                <a:latin typeface="Cambria Math" panose="02040503050406030204" pitchFamily="18" charset="0"/>
                                <a:ea typeface="Microsoft YaHei" panose="020B0503020204020204" pitchFamily="34" charset="-122"/>
                              </a:rPr>
                              <m:t>𝑦</m:t>
                            </m:r>
                          </m:sub>
                        </m:sSub>
                      </m:e>
                    </m:d>
                    <m:r>
                      <a:rPr lang="en-US" altLang="zh-CN" sz="2000" b="0" i="1" smtClean="0">
                        <a:solidFill>
                          <a:srgbClr val="FFFF00"/>
                        </a:solidFill>
                        <a:latin typeface="Cambria Math" panose="02040503050406030204" pitchFamily="18" charset="0"/>
                        <a:ea typeface="Microsoft YaHei" panose="020B0503020204020204" pitchFamily="34" charset="-122"/>
                      </a:rPr>
                      <m:t>&lt;+</m:t>
                    </m:r>
                    <m:r>
                      <a:rPr lang="en-US" altLang="zh-CN" sz="2000" b="0" i="1" smtClean="0">
                        <a:solidFill>
                          <a:srgbClr val="FFFF00"/>
                        </a:solidFill>
                        <a:latin typeface="Cambria Math" panose="02040503050406030204" pitchFamily="18" charset="0"/>
                        <a:ea typeface="Cambria Math" panose="02040503050406030204" pitchFamily="18" charset="0"/>
                      </a:rPr>
                      <m:t>∞</m:t>
                    </m:r>
                    <m:r>
                      <a:rPr kumimoji="1" lang="zh-CN" altLang="en-US" sz="2000" i="1">
                        <a:solidFill>
                          <a:srgbClr val="FFFF00"/>
                        </a:solidFill>
                        <a:latin typeface="Cambria Math" panose="02040503050406030204" pitchFamily="18" charset="0"/>
                      </a:rPr>
                      <m:t> </m:t>
                    </m:r>
                  </m:oMath>
                </a14:m>
                <a:r>
                  <a:rPr lang="zh-CN" altLang="en-US" sz="2000" dirty="0">
                    <a:latin typeface="Microsoft YaHei" panose="020B0503020204020204" pitchFamily="34" charset="-122"/>
                    <a:ea typeface="Microsoft YaHei" panose="020B0503020204020204" pitchFamily="34" charset="-122"/>
                  </a:rPr>
                  <a:t>， 则将该值从后</a:t>
                </a:r>
                <a:r>
                  <a:rPr lang="zh-CN" altLang="en-US" sz="2000" b="1" dirty="0">
                    <a:latin typeface="Microsoft YaHei" panose="020B0503020204020204" pitchFamily="34" charset="-122"/>
                    <a:ea typeface="Microsoft YaHei" panose="020B0503020204020204" pitchFamily="34" charset="-122"/>
                  </a:rPr>
                  <a:t>添加</a:t>
                </a:r>
                <a:r>
                  <a:rPr lang="zh-CN" altLang="en-US" sz="2000" dirty="0">
                    <a:latin typeface="Microsoft YaHei" panose="020B0503020204020204" pitchFamily="34" charset="-122"/>
                    <a:ea typeface="Microsoft YaHei" panose="020B0503020204020204" pitchFamily="34" charset="-122"/>
                  </a:rPr>
                  <a:t>至输出序列，</a:t>
                </a:r>
                <a14:m>
                  <m:oMath xmlns:m="http://schemas.openxmlformats.org/officeDocument/2006/math">
                    <m:sSub>
                      <m:sSubPr>
                        <m:ctrlPr>
                          <a:rPr lang="en-US" altLang="zh-CN" sz="2000" i="1" dirty="0">
                            <a:solidFill>
                              <a:schemeClr val="bg1"/>
                            </a:solidFill>
                            <a:latin typeface="Cambria Math" panose="02040503050406030204" pitchFamily="18" charset="0"/>
                          </a:rPr>
                        </m:ctrlPr>
                      </m:sSubPr>
                      <m:e>
                        <m:r>
                          <a:rPr lang="en-US" altLang="zh-CN" sz="2000" i="1" dirty="0">
                            <a:solidFill>
                              <a:schemeClr val="bg1"/>
                            </a:solidFill>
                            <a:latin typeface="Cambria Math" panose="02040503050406030204" pitchFamily="18" charset="0"/>
                          </a:rPr>
                          <m:t>𝑖</m:t>
                        </m:r>
                      </m:e>
                      <m:sub>
                        <m:r>
                          <a:rPr lang="en-US" altLang="zh-CN" sz="2000" i="1" dirty="0">
                            <a:solidFill>
                              <a:schemeClr val="bg1"/>
                            </a:solidFill>
                            <a:latin typeface="Cambria Math" panose="02040503050406030204" pitchFamily="18" charset="0"/>
                          </a:rPr>
                          <m:t>𝑦</m:t>
                        </m:r>
                      </m:sub>
                    </m:sSub>
                    <m:r>
                      <a:rPr lang="en-US" altLang="zh-CN" sz="2000" b="0" i="1" dirty="0" smtClean="0">
                        <a:solidFill>
                          <a:schemeClr val="bg1"/>
                        </a:solidFill>
                        <a:latin typeface="Cambria Math" panose="02040503050406030204" pitchFamily="18" charset="0"/>
                      </a:rPr>
                      <m:t>←</m:t>
                    </m:r>
                    <m:sSub>
                      <m:sSubPr>
                        <m:ctrlPr>
                          <a:rPr lang="en-US" altLang="zh-CN" sz="2000" i="1">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𝑖</m:t>
                        </m:r>
                      </m:e>
                      <m:sub>
                        <m:r>
                          <a:rPr lang="en-US" altLang="zh-CN" sz="2000" i="1">
                            <a:solidFill>
                              <a:schemeClr val="bg1"/>
                            </a:solidFill>
                            <a:latin typeface="Cambria Math" panose="02040503050406030204" pitchFamily="18" charset="0"/>
                          </a:rPr>
                          <m:t>𝑦</m:t>
                        </m:r>
                      </m:sub>
                    </m:sSub>
                    <m:r>
                      <a:rPr lang="en-US" altLang="zh-CN" sz="2000" smtClean="0">
                        <a:solidFill>
                          <a:schemeClr val="bg1"/>
                        </a:solidFill>
                        <a:latin typeface="Cambria Math" panose="02040503050406030204" pitchFamily="18" charset="0"/>
                      </a:rPr>
                      <m:t>+1</m:t>
                    </m:r>
                  </m:oMath>
                </a14:m>
                <a:r>
                  <a:rPr lang="zh-CN" altLang="en-US" sz="2000" dirty="0">
                    <a:solidFill>
                      <a:schemeClr val="bg1"/>
                    </a:solidFill>
                    <a:latin typeface="Microsoft YaHei" panose="020B0503020204020204" pitchFamily="34" charset="-122"/>
                    <a:ea typeface="Microsoft YaHei" panose="020B0503020204020204" pitchFamily="34" charset="-122"/>
                  </a:rPr>
                  <a:t>，重复上面的操作；否则结束处理</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0" name="Rectangle 4">
                <a:extLst>
                  <a:ext uri="{FF2B5EF4-FFF2-40B4-BE49-F238E27FC236}">
                    <a16:creationId xmlns:a16="http://schemas.microsoft.com/office/drawing/2014/main" id="{917B5DD1-915F-B6BE-9512-BFE129FEF70C}"/>
                  </a:ext>
                </a:extLst>
              </p:cNvPr>
              <p:cNvSpPr>
                <a:spLocks noRot="1" noChangeAspect="1" noMove="1" noResize="1" noEditPoints="1" noAdjustHandles="1" noChangeArrowheads="1" noChangeShapeType="1" noTextEdit="1"/>
              </p:cNvSpPr>
              <p:nvPr/>
            </p:nvSpPr>
            <p:spPr>
              <a:xfrm>
                <a:off x="1576121" y="5136341"/>
                <a:ext cx="9039758" cy="1444797"/>
              </a:xfrm>
              <a:prstGeom prst="rect">
                <a:avLst/>
              </a:prstGeom>
              <a:blipFill>
                <a:blip r:embed="rId15"/>
                <a:stretch>
                  <a:fillRect l="-280" t="-4348" b="-78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480622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6.6 </a:t>
            </a:r>
            <a:r>
              <a:rPr lang="zh-CN" altLang="en-US" dirty="0"/>
              <a:t>优先级队列应用：多路归并</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dirty="0"/>
              <a:t>6.6 </a:t>
            </a:r>
            <a:r>
              <a:rPr lang="zh-CN" altLang="en-US" dirty="0"/>
              <a:t>优先队列的应用</a:t>
            </a:r>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2502A22B-A132-935D-E835-48609A2EDB53}"/>
                  </a:ext>
                </a:extLst>
              </p:cNvPr>
              <p:cNvSpPr txBox="1">
                <a:spLocks/>
              </p:cNvSpPr>
              <p:nvPr/>
            </p:nvSpPr>
            <p:spPr>
              <a:xfrm>
                <a:off x="584225" y="1218159"/>
                <a:ext cx="10964553" cy="86183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b="1" dirty="0"/>
                  <a:t>问题</a:t>
                </a:r>
                <a:r>
                  <a:rPr lang="zh-CN" altLang="en-US" dirty="0"/>
                  <a:t>：把</a:t>
                </a:r>
                <a:r>
                  <a:rPr lang="en-US" altLang="zh-CN" dirty="0"/>
                  <a:t>n</a:t>
                </a:r>
                <a:r>
                  <a:rPr lang="zh-CN" altLang="en-US" dirty="0"/>
                  <a:t>个升序序列</a:t>
                </a: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A</m:t>
                        </m:r>
                      </m:e>
                      <m:sub>
                        <m:r>
                          <m:rPr>
                            <m:sty m:val="p"/>
                          </m:rPr>
                          <a:rPr lang="en-US" altLang="zh-CN" b="0" i="0" smtClean="0">
                            <a:latin typeface="Cambria Math" panose="02040503050406030204" pitchFamily="18" charset="0"/>
                          </a:rPr>
                          <m:t>n</m:t>
                        </m:r>
                      </m:sub>
                    </m:sSub>
                  </m:oMath>
                </a14:m>
                <a:r>
                  <a:rPr lang="zh-CN" altLang="en-US" dirty="0"/>
                  <a:t>，合并成一个升序序列。</a:t>
                </a:r>
                <a:endParaRPr lang="en-US" altLang="zh-CN" dirty="0"/>
              </a:p>
            </p:txBody>
          </p:sp>
        </mc:Choice>
        <mc:Fallback xmlns="">
          <p:sp>
            <p:nvSpPr>
              <p:cNvPr id="5" name="内容占位符 4">
                <a:extLst>
                  <a:ext uri="{FF2B5EF4-FFF2-40B4-BE49-F238E27FC236}">
                    <a16:creationId xmlns:a16="http://schemas.microsoft.com/office/drawing/2014/main" id="{2502A22B-A132-935D-E835-48609A2EDB53}"/>
                  </a:ext>
                </a:extLst>
              </p:cNvPr>
              <p:cNvSpPr txBox="1">
                <a:spLocks noRot="1" noChangeAspect="1" noMove="1" noResize="1" noEditPoints="1" noAdjustHandles="1" noChangeArrowheads="1" noChangeShapeType="1" noTextEdit="1"/>
              </p:cNvSpPr>
              <p:nvPr/>
            </p:nvSpPr>
            <p:spPr>
              <a:xfrm>
                <a:off x="584225" y="1218159"/>
                <a:ext cx="10964553" cy="861832"/>
              </a:xfrm>
              <a:prstGeom prst="rect">
                <a:avLst/>
              </a:prstGeom>
              <a:blipFill>
                <a:blip r:embed="rId3"/>
                <a:stretch>
                  <a:fillRect l="-694"/>
                </a:stretch>
              </a:blipFill>
            </p:spPr>
            <p:txBody>
              <a:bodyPr/>
              <a:lstStyle/>
              <a:p>
                <a:r>
                  <a:rPr lang="zh-CN" altLang="en-US">
                    <a:noFill/>
                  </a:rPr>
                  <a:t> </a:t>
                </a:r>
              </a:p>
            </p:txBody>
          </p:sp>
        </mc:Fallback>
      </mc:AlternateContent>
      <p:graphicFrame>
        <p:nvGraphicFramePr>
          <p:cNvPr id="3" name="表格 2">
            <a:extLst>
              <a:ext uri="{FF2B5EF4-FFF2-40B4-BE49-F238E27FC236}">
                <a16:creationId xmlns:a16="http://schemas.microsoft.com/office/drawing/2014/main" id="{FD971356-2FFF-4A2C-8F83-2139DDD3C392}"/>
              </a:ext>
            </a:extLst>
          </p:cNvPr>
          <p:cNvGraphicFramePr>
            <a:graphicFrameLocks noGrp="1"/>
          </p:cNvGraphicFramePr>
          <p:nvPr/>
        </p:nvGraphicFramePr>
        <p:xfrm>
          <a:off x="5214656" y="2146916"/>
          <a:ext cx="1105534" cy="278994"/>
        </p:xfrm>
        <a:graphic>
          <a:graphicData uri="http://schemas.openxmlformats.org/drawingml/2006/table">
            <a:tbl>
              <a:tblPr firstRow="1" bandRow="1">
                <a:tableStyleId>{F5AB1C69-6EDB-4FF4-983F-18BD219EF322}</a:tableStyleId>
              </a:tblPr>
              <a:tblGrid>
                <a:gridCol w="248522">
                  <a:extLst>
                    <a:ext uri="{9D8B030D-6E8A-4147-A177-3AD203B41FA5}">
                      <a16:colId xmlns:a16="http://schemas.microsoft.com/office/drawing/2014/main" val="816028291"/>
                    </a:ext>
                  </a:extLst>
                </a:gridCol>
                <a:gridCol w="248522">
                  <a:extLst>
                    <a:ext uri="{9D8B030D-6E8A-4147-A177-3AD203B41FA5}">
                      <a16:colId xmlns:a16="http://schemas.microsoft.com/office/drawing/2014/main" val="3741858144"/>
                    </a:ext>
                  </a:extLst>
                </a:gridCol>
                <a:gridCol w="248522">
                  <a:extLst>
                    <a:ext uri="{9D8B030D-6E8A-4147-A177-3AD203B41FA5}">
                      <a16:colId xmlns:a16="http://schemas.microsoft.com/office/drawing/2014/main" val="2255951593"/>
                    </a:ext>
                  </a:extLst>
                </a:gridCol>
                <a:gridCol w="359968">
                  <a:extLst>
                    <a:ext uri="{9D8B030D-6E8A-4147-A177-3AD203B41FA5}">
                      <a16:colId xmlns:a16="http://schemas.microsoft.com/office/drawing/2014/main" val="3394527954"/>
                    </a:ext>
                  </a:extLst>
                </a:gridCol>
              </a:tblGrid>
              <a:tr h="278994">
                <a:tc>
                  <a:txBody>
                    <a:bodyPr/>
                    <a:lstStyle/>
                    <a:p>
                      <a:r>
                        <a:rPr lang="en-US" altLang="zh-CN" sz="1000" dirty="0">
                          <a:solidFill>
                            <a:schemeClr val="tx1"/>
                          </a:solidFill>
                        </a:rPr>
                        <a:t>1</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5</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9</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10</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4" name="表格 3">
            <a:extLst>
              <a:ext uri="{FF2B5EF4-FFF2-40B4-BE49-F238E27FC236}">
                <a16:creationId xmlns:a16="http://schemas.microsoft.com/office/drawing/2014/main" id="{DC07B04D-B2AD-6BBB-12A5-96DD0B021476}"/>
              </a:ext>
            </a:extLst>
          </p:cNvPr>
          <p:cNvGraphicFramePr>
            <a:graphicFrameLocks noGrp="1"/>
          </p:cNvGraphicFramePr>
          <p:nvPr/>
        </p:nvGraphicFramePr>
        <p:xfrm>
          <a:off x="5238710" y="2773978"/>
          <a:ext cx="2248538" cy="278994"/>
        </p:xfrm>
        <a:graphic>
          <a:graphicData uri="http://schemas.openxmlformats.org/drawingml/2006/table">
            <a:tbl>
              <a:tblPr firstRow="1" bandRow="1">
                <a:tableStyleId>{F5AB1C69-6EDB-4FF4-983F-18BD219EF322}</a:tableStyleId>
              </a:tblPr>
              <a:tblGrid>
                <a:gridCol w="227948">
                  <a:extLst>
                    <a:ext uri="{9D8B030D-6E8A-4147-A177-3AD203B41FA5}">
                      <a16:colId xmlns:a16="http://schemas.microsoft.com/office/drawing/2014/main" val="816028291"/>
                    </a:ext>
                  </a:extLst>
                </a:gridCol>
                <a:gridCol w="227948">
                  <a:extLst>
                    <a:ext uri="{9D8B030D-6E8A-4147-A177-3AD203B41FA5}">
                      <a16:colId xmlns:a16="http://schemas.microsoft.com/office/drawing/2014/main" val="3741858144"/>
                    </a:ext>
                  </a:extLst>
                </a:gridCol>
                <a:gridCol w="294055">
                  <a:extLst>
                    <a:ext uri="{9D8B030D-6E8A-4147-A177-3AD203B41FA5}">
                      <a16:colId xmlns:a16="http://schemas.microsoft.com/office/drawing/2014/main" val="2255951593"/>
                    </a:ext>
                  </a:extLst>
                </a:gridCol>
                <a:gridCol w="355585">
                  <a:extLst>
                    <a:ext uri="{9D8B030D-6E8A-4147-A177-3AD203B41FA5}">
                      <a16:colId xmlns:a16="http://schemas.microsoft.com/office/drawing/2014/main" val="3029050256"/>
                    </a:ext>
                  </a:extLst>
                </a:gridCol>
                <a:gridCol w="381000">
                  <a:extLst>
                    <a:ext uri="{9D8B030D-6E8A-4147-A177-3AD203B41FA5}">
                      <a16:colId xmlns:a16="http://schemas.microsoft.com/office/drawing/2014/main" val="4203637349"/>
                    </a:ext>
                  </a:extLst>
                </a:gridCol>
                <a:gridCol w="381000">
                  <a:extLst>
                    <a:ext uri="{9D8B030D-6E8A-4147-A177-3AD203B41FA5}">
                      <a16:colId xmlns:a16="http://schemas.microsoft.com/office/drawing/2014/main" val="3551620755"/>
                    </a:ext>
                  </a:extLst>
                </a:gridCol>
                <a:gridCol w="381002">
                  <a:extLst>
                    <a:ext uri="{9D8B030D-6E8A-4147-A177-3AD203B41FA5}">
                      <a16:colId xmlns:a16="http://schemas.microsoft.com/office/drawing/2014/main" val="3394527954"/>
                    </a:ext>
                  </a:extLst>
                </a:gridCol>
              </a:tblGrid>
              <a:tr h="278994">
                <a:tc>
                  <a:txBody>
                    <a:bodyPr/>
                    <a:lstStyle/>
                    <a:p>
                      <a:r>
                        <a:rPr lang="en-US" altLang="zh-CN" sz="1000" dirty="0">
                          <a:solidFill>
                            <a:schemeClr val="tx1"/>
                          </a:solidFill>
                        </a:rPr>
                        <a:t>2</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4</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7</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11</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14</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17</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20</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18" name="表格 17">
            <a:extLst>
              <a:ext uri="{FF2B5EF4-FFF2-40B4-BE49-F238E27FC236}">
                <a16:creationId xmlns:a16="http://schemas.microsoft.com/office/drawing/2014/main" id="{DC02DC27-5800-EA63-2AF8-55F0B243C844}"/>
              </a:ext>
            </a:extLst>
          </p:cNvPr>
          <p:cNvGraphicFramePr>
            <a:graphicFrameLocks noGrp="1"/>
          </p:cNvGraphicFramePr>
          <p:nvPr/>
        </p:nvGraphicFramePr>
        <p:xfrm>
          <a:off x="5238711" y="3401040"/>
          <a:ext cx="953137" cy="278994"/>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816028291"/>
                    </a:ext>
                  </a:extLst>
                </a:gridCol>
                <a:gridCol w="363855">
                  <a:extLst>
                    <a:ext uri="{9D8B030D-6E8A-4147-A177-3AD203B41FA5}">
                      <a16:colId xmlns:a16="http://schemas.microsoft.com/office/drawing/2014/main" val="3741858144"/>
                    </a:ext>
                  </a:extLst>
                </a:gridCol>
                <a:gridCol w="381002">
                  <a:extLst>
                    <a:ext uri="{9D8B030D-6E8A-4147-A177-3AD203B41FA5}">
                      <a16:colId xmlns:a16="http://schemas.microsoft.com/office/drawing/2014/main" val="3394527954"/>
                    </a:ext>
                  </a:extLst>
                </a:gridCol>
              </a:tblGrid>
              <a:tr h="278994">
                <a:tc>
                  <a:txBody>
                    <a:bodyPr/>
                    <a:lstStyle/>
                    <a:p>
                      <a:r>
                        <a:rPr lang="en-US" altLang="zh-CN" sz="1000" dirty="0">
                          <a:solidFill>
                            <a:schemeClr val="tx1"/>
                          </a:solidFill>
                        </a:rPr>
                        <a:t>6</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13</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21</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19" name="表格 18">
            <a:extLst>
              <a:ext uri="{FF2B5EF4-FFF2-40B4-BE49-F238E27FC236}">
                <a16:creationId xmlns:a16="http://schemas.microsoft.com/office/drawing/2014/main" id="{87D30FA8-B0B2-B0C9-CC53-E3C9D39A6AF4}"/>
              </a:ext>
            </a:extLst>
          </p:cNvPr>
          <p:cNvGraphicFramePr>
            <a:graphicFrameLocks noGrp="1"/>
          </p:cNvGraphicFramePr>
          <p:nvPr/>
        </p:nvGraphicFramePr>
        <p:xfrm>
          <a:off x="5238710" y="4028102"/>
          <a:ext cx="572136" cy="278994"/>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816028291"/>
                    </a:ext>
                  </a:extLst>
                </a:gridCol>
                <a:gridCol w="363856">
                  <a:extLst>
                    <a:ext uri="{9D8B030D-6E8A-4147-A177-3AD203B41FA5}">
                      <a16:colId xmlns:a16="http://schemas.microsoft.com/office/drawing/2014/main" val="3394527954"/>
                    </a:ext>
                  </a:extLst>
                </a:gridCol>
              </a:tblGrid>
              <a:tr h="278994">
                <a:tc>
                  <a:txBody>
                    <a:bodyPr/>
                    <a:lstStyle/>
                    <a:p>
                      <a:r>
                        <a:rPr lang="en-US" altLang="zh-CN" sz="1000" dirty="0">
                          <a:solidFill>
                            <a:schemeClr val="tx1"/>
                          </a:solidFill>
                        </a:rPr>
                        <a:t>3</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19</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20" name="表格 19">
            <a:extLst>
              <a:ext uri="{FF2B5EF4-FFF2-40B4-BE49-F238E27FC236}">
                <a16:creationId xmlns:a16="http://schemas.microsoft.com/office/drawing/2014/main" id="{433CC93D-F8C5-B98D-527B-2325DF16334E}"/>
              </a:ext>
            </a:extLst>
          </p:cNvPr>
          <p:cNvGraphicFramePr>
            <a:graphicFrameLocks noGrp="1"/>
          </p:cNvGraphicFramePr>
          <p:nvPr/>
        </p:nvGraphicFramePr>
        <p:xfrm>
          <a:off x="5238710" y="4655165"/>
          <a:ext cx="1717180" cy="278994"/>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2407434892"/>
                    </a:ext>
                  </a:extLst>
                </a:gridCol>
                <a:gridCol w="360285">
                  <a:extLst>
                    <a:ext uri="{9D8B030D-6E8A-4147-A177-3AD203B41FA5}">
                      <a16:colId xmlns:a16="http://schemas.microsoft.com/office/drawing/2014/main" val="816028291"/>
                    </a:ext>
                  </a:extLst>
                </a:gridCol>
                <a:gridCol w="377261">
                  <a:extLst>
                    <a:ext uri="{9D8B030D-6E8A-4147-A177-3AD203B41FA5}">
                      <a16:colId xmlns:a16="http://schemas.microsoft.com/office/drawing/2014/main" val="3741858144"/>
                    </a:ext>
                  </a:extLst>
                </a:gridCol>
                <a:gridCol w="388310">
                  <a:extLst>
                    <a:ext uri="{9D8B030D-6E8A-4147-A177-3AD203B41FA5}">
                      <a16:colId xmlns:a16="http://schemas.microsoft.com/office/drawing/2014/main" val="2255951593"/>
                    </a:ext>
                  </a:extLst>
                </a:gridCol>
                <a:gridCol w="383044">
                  <a:extLst>
                    <a:ext uri="{9D8B030D-6E8A-4147-A177-3AD203B41FA5}">
                      <a16:colId xmlns:a16="http://schemas.microsoft.com/office/drawing/2014/main" val="3394527954"/>
                    </a:ext>
                  </a:extLst>
                </a:gridCol>
              </a:tblGrid>
              <a:tr h="278994">
                <a:tc>
                  <a:txBody>
                    <a:bodyPr/>
                    <a:lstStyle/>
                    <a:p>
                      <a:r>
                        <a:rPr lang="en-US" altLang="zh-CN" sz="1000" i="0" dirty="0">
                          <a:solidFill>
                            <a:schemeClr val="tx1"/>
                          </a:solidFill>
                        </a:rPr>
                        <a:t>8</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i="0" dirty="0">
                          <a:solidFill>
                            <a:schemeClr val="tx1"/>
                          </a:solidFill>
                        </a:rPr>
                        <a:t>12</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i="0" dirty="0">
                          <a:solidFill>
                            <a:schemeClr val="tx1"/>
                          </a:solidFill>
                        </a:rPr>
                        <a:t>15</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i="0" dirty="0">
                          <a:solidFill>
                            <a:schemeClr val="tx1"/>
                          </a:solidFill>
                        </a:rPr>
                        <a:t>16</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i="0" dirty="0">
                          <a:solidFill>
                            <a:schemeClr val="tx1"/>
                          </a:solidFill>
                        </a:rPr>
                        <a:t>18</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921266888"/>
                  </a:ext>
                </a:extLst>
              </a:tr>
            </a:tbl>
          </a:graphicData>
        </a:graphic>
      </p:graphicFrame>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747E79F-6BE8-433C-4B90-1EFC04F417CB}"/>
                  </a:ext>
                </a:extLst>
              </p:cNvPr>
              <p:cNvSpPr txBox="1"/>
              <p:nvPr/>
            </p:nvSpPr>
            <p:spPr>
              <a:xfrm>
                <a:off x="5395328" y="1782787"/>
                <a:ext cx="4133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1</m:t>
                          </m:r>
                        </m:sub>
                      </m:sSub>
                    </m:oMath>
                  </m:oMathPara>
                </a14:m>
                <a:endParaRPr lang="zh-CN" altLang="en-US" dirty="0">
                  <a:solidFill>
                    <a:srgbClr val="C00000"/>
                  </a:solidFill>
                </a:endParaRPr>
              </a:p>
            </p:txBody>
          </p:sp>
        </mc:Choice>
        <mc:Fallback xmlns="">
          <p:sp>
            <p:nvSpPr>
              <p:cNvPr id="21" name="文本框 20">
                <a:extLst>
                  <a:ext uri="{FF2B5EF4-FFF2-40B4-BE49-F238E27FC236}">
                    <a16:creationId xmlns:a16="http://schemas.microsoft.com/office/drawing/2014/main" id="{E747E79F-6BE8-433C-4B90-1EFC04F417CB}"/>
                  </a:ext>
                </a:extLst>
              </p:cNvPr>
              <p:cNvSpPr txBox="1">
                <a:spLocks noRot="1" noChangeAspect="1" noMove="1" noResize="1" noEditPoints="1" noAdjustHandles="1" noChangeArrowheads="1" noChangeShapeType="1" noTextEdit="1"/>
              </p:cNvSpPr>
              <p:nvPr/>
            </p:nvSpPr>
            <p:spPr>
              <a:xfrm>
                <a:off x="5395328" y="1782787"/>
                <a:ext cx="413318"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3819C958-3D16-B283-8A98-B6F37C917134}"/>
                  </a:ext>
                </a:extLst>
              </p:cNvPr>
              <p:cNvSpPr txBox="1"/>
              <p:nvPr/>
            </p:nvSpPr>
            <p:spPr>
              <a:xfrm>
                <a:off x="5374834" y="2418529"/>
                <a:ext cx="4474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𝒊</m:t>
                          </m:r>
                        </m:e>
                        <m:sub>
                          <m:r>
                            <a:rPr lang="en-US" altLang="zh-CN" b="1" i="1" smtClean="0">
                              <a:solidFill>
                                <a:srgbClr val="C00000"/>
                              </a:solidFill>
                              <a:latin typeface="Cambria Math" panose="02040503050406030204" pitchFamily="18" charset="0"/>
                            </a:rPr>
                            <m:t>𝟐</m:t>
                          </m:r>
                        </m:sub>
                      </m:sSub>
                    </m:oMath>
                  </m:oMathPara>
                </a14:m>
                <a:endParaRPr lang="zh-CN" altLang="en-US" b="1" dirty="0">
                  <a:solidFill>
                    <a:srgbClr val="C00000"/>
                  </a:solidFill>
                </a:endParaRPr>
              </a:p>
            </p:txBody>
          </p:sp>
        </mc:Choice>
        <mc:Fallback xmlns="">
          <p:sp>
            <p:nvSpPr>
              <p:cNvPr id="22" name="文本框 21">
                <a:extLst>
                  <a:ext uri="{FF2B5EF4-FFF2-40B4-BE49-F238E27FC236}">
                    <a16:creationId xmlns:a16="http://schemas.microsoft.com/office/drawing/2014/main" id="{3819C958-3D16-B283-8A98-B6F37C917134}"/>
                  </a:ext>
                </a:extLst>
              </p:cNvPr>
              <p:cNvSpPr txBox="1">
                <a:spLocks noRot="1" noChangeAspect="1" noMove="1" noResize="1" noEditPoints="1" noAdjustHandles="1" noChangeArrowheads="1" noChangeShapeType="1" noTextEdit="1"/>
              </p:cNvSpPr>
              <p:nvPr/>
            </p:nvSpPr>
            <p:spPr>
              <a:xfrm>
                <a:off x="5374834" y="2418529"/>
                <a:ext cx="447494"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3F822804-37A6-6AA9-3B28-CE3BF70F18DC}"/>
                  </a:ext>
                </a:extLst>
              </p:cNvPr>
              <p:cNvSpPr txBox="1"/>
              <p:nvPr/>
            </p:nvSpPr>
            <p:spPr>
              <a:xfrm>
                <a:off x="5129069" y="3057666"/>
                <a:ext cx="4474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3</m:t>
                          </m:r>
                        </m:sub>
                      </m:sSub>
                    </m:oMath>
                  </m:oMathPara>
                </a14:m>
                <a:endParaRPr lang="zh-CN" altLang="en-US" dirty="0">
                  <a:solidFill>
                    <a:srgbClr val="C00000"/>
                  </a:solidFill>
                </a:endParaRPr>
              </a:p>
            </p:txBody>
          </p:sp>
        </mc:Choice>
        <mc:Fallback xmlns="">
          <p:sp>
            <p:nvSpPr>
              <p:cNvPr id="23" name="文本框 22">
                <a:extLst>
                  <a:ext uri="{FF2B5EF4-FFF2-40B4-BE49-F238E27FC236}">
                    <a16:creationId xmlns:a16="http://schemas.microsoft.com/office/drawing/2014/main" id="{3F822804-37A6-6AA9-3B28-CE3BF70F18DC}"/>
                  </a:ext>
                </a:extLst>
              </p:cNvPr>
              <p:cNvSpPr txBox="1">
                <a:spLocks noRot="1" noChangeAspect="1" noMove="1" noResize="1" noEditPoints="1" noAdjustHandles="1" noChangeArrowheads="1" noChangeShapeType="1" noTextEdit="1"/>
              </p:cNvSpPr>
              <p:nvPr/>
            </p:nvSpPr>
            <p:spPr>
              <a:xfrm>
                <a:off x="5129069" y="3057666"/>
                <a:ext cx="44749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DD77618B-65B5-FBA5-C3A6-AEB8342E8544}"/>
                  </a:ext>
                </a:extLst>
              </p:cNvPr>
              <p:cNvSpPr txBox="1"/>
              <p:nvPr/>
            </p:nvSpPr>
            <p:spPr>
              <a:xfrm>
                <a:off x="5129069" y="3680851"/>
                <a:ext cx="447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4</m:t>
                          </m:r>
                        </m:sub>
                      </m:sSub>
                    </m:oMath>
                  </m:oMathPara>
                </a14:m>
                <a:endParaRPr lang="zh-CN" altLang="en-US" dirty="0">
                  <a:solidFill>
                    <a:srgbClr val="C00000"/>
                  </a:solidFill>
                </a:endParaRPr>
              </a:p>
            </p:txBody>
          </p:sp>
        </mc:Choice>
        <mc:Fallback xmlns="">
          <p:sp>
            <p:nvSpPr>
              <p:cNvPr id="24" name="文本框 23">
                <a:extLst>
                  <a:ext uri="{FF2B5EF4-FFF2-40B4-BE49-F238E27FC236}">
                    <a16:creationId xmlns:a16="http://schemas.microsoft.com/office/drawing/2014/main" id="{DD77618B-65B5-FBA5-C3A6-AEB8342E8544}"/>
                  </a:ext>
                </a:extLst>
              </p:cNvPr>
              <p:cNvSpPr txBox="1">
                <a:spLocks noRot="1" noChangeAspect="1" noMove="1" noResize="1" noEditPoints="1" noAdjustHandles="1" noChangeArrowheads="1" noChangeShapeType="1" noTextEdit="1"/>
              </p:cNvSpPr>
              <p:nvPr/>
            </p:nvSpPr>
            <p:spPr>
              <a:xfrm>
                <a:off x="5129069" y="3680851"/>
                <a:ext cx="447495"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4D428AA-BDED-4564-3037-AFE09F2EBAFF}"/>
                  </a:ext>
                </a:extLst>
              </p:cNvPr>
              <p:cNvSpPr txBox="1"/>
              <p:nvPr/>
            </p:nvSpPr>
            <p:spPr>
              <a:xfrm>
                <a:off x="5129068" y="4304036"/>
                <a:ext cx="4474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5</m:t>
                          </m:r>
                        </m:sub>
                      </m:sSub>
                    </m:oMath>
                  </m:oMathPara>
                </a14:m>
                <a:endParaRPr lang="zh-CN" altLang="en-US" dirty="0">
                  <a:solidFill>
                    <a:srgbClr val="C00000"/>
                  </a:solidFill>
                </a:endParaRPr>
              </a:p>
            </p:txBody>
          </p:sp>
        </mc:Choice>
        <mc:Fallback xmlns="">
          <p:sp>
            <p:nvSpPr>
              <p:cNvPr id="25" name="文本框 24">
                <a:extLst>
                  <a:ext uri="{FF2B5EF4-FFF2-40B4-BE49-F238E27FC236}">
                    <a16:creationId xmlns:a16="http://schemas.microsoft.com/office/drawing/2014/main" id="{F4D428AA-BDED-4564-3037-AFE09F2EBAFF}"/>
                  </a:ext>
                </a:extLst>
              </p:cNvPr>
              <p:cNvSpPr txBox="1">
                <a:spLocks noRot="1" noChangeAspect="1" noMove="1" noResize="1" noEditPoints="1" noAdjustHandles="1" noChangeArrowheads="1" noChangeShapeType="1" noTextEdit="1"/>
              </p:cNvSpPr>
              <p:nvPr/>
            </p:nvSpPr>
            <p:spPr>
              <a:xfrm>
                <a:off x="5129068" y="4304036"/>
                <a:ext cx="447494"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158E5341-C074-8F7F-3BA1-78568DFFB7BB}"/>
                  </a:ext>
                </a:extLst>
              </p:cNvPr>
              <p:cNvSpPr txBox="1"/>
              <p:nvPr/>
            </p:nvSpPr>
            <p:spPr>
              <a:xfrm>
                <a:off x="7700192" y="3343337"/>
                <a:ext cx="4039240" cy="120032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285750" indent="-285750">
                  <a:buFont typeface="Wingdings" pitchFamily="2" charset="2"/>
                  <a:buChar char="Ø"/>
                </a:pPr>
                <a:r>
                  <a:rPr lang="zh-CN" altLang="en-US" dirty="0">
                    <a:solidFill>
                      <a:srgbClr val="0070C0"/>
                    </a:solidFill>
                    <a:latin typeface="Microsoft YaHei" panose="020B0503020204020204" pitchFamily="34" charset="-122"/>
                    <a:ea typeface="Microsoft YaHei" panose="020B0503020204020204" pitchFamily="34" charset="-122"/>
                  </a:rPr>
                  <a:t>为方便查找，在各序列末尾添加</a:t>
                </a:r>
                <a14:m>
                  <m:oMath xmlns:m="http://schemas.openxmlformats.org/officeDocument/2006/math">
                    <m:r>
                      <a:rPr kumimoji="1" lang="en-US" altLang="zh-CN" i="1" smtClean="0">
                        <a:solidFill>
                          <a:srgbClr val="C00000"/>
                        </a:solidFill>
                        <a:latin typeface="Cambria Math" panose="02040503050406030204" pitchFamily="18" charset="0"/>
                      </a:rPr>
                      <m:t>+</m:t>
                    </m:r>
                    <m:r>
                      <a:rPr kumimoji="1" lang="zh-CN" altLang="en-US" i="1">
                        <a:solidFill>
                          <a:srgbClr val="C00000"/>
                        </a:solidFill>
                        <a:latin typeface="Cambria Math" panose="02040503050406030204" pitchFamily="18" charset="0"/>
                      </a:rPr>
                      <m:t>∞</m:t>
                    </m:r>
                  </m:oMath>
                </a14:m>
                <a:endParaRPr kumimoji="1" lang="zh-CN" altLang="en-US" dirty="0">
                  <a:solidFill>
                    <a:srgbClr val="0070C0"/>
                  </a:solidFill>
                </a:endParaRPr>
              </a:p>
              <a:p>
                <a:pPr marL="285750" indent="-285750">
                  <a:buFont typeface="Wingdings" pitchFamily="2" charset="2"/>
                  <a:buChar char="Ø"/>
                </a:pPr>
                <a:endParaRPr lang="en-US" altLang="zh-CN" dirty="0">
                  <a:solidFill>
                    <a:srgbClr val="0070C0"/>
                  </a:solidFill>
                  <a:latin typeface="Microsoft YaHei" panose="020B0503020204020204" pitchFamily="34" charset="-122"/>
                  <a:ea typeface="Microsoft YaHei" panose="020B0503020204020204" pitchFamily="34" charset="-122"/>
                </a:endParaRPr>
              </a:p>
              <a:p>
                <a:pPr marL="285750" indent="-285750">
                  <a:buFont typeface="Wingdings" pitchFamily="2" charset="2"/>
                  <a:buChar char="Ø"/>
                </a:pPr>
                <a:r>
                  <a:rPr lang="zh-CN" altLang="en-US" dirty="0">
                    <a:solidFill>
                      <a:srgbClr val="0070C0"/>
                    </a:solidFill>
                    <a:latin typeface="Microsoft YaHei" panose="020B0503020204020204" pitchFamily="34" charset="-122"/>
                    <a:ea typeface="Microsoft YaHei" panose="020B0503020204020204" pitchFamily="34" charset="-122"/>
                  </a:rPr>
                  <a:t>开始时，</a:t>
                </a:r>
                <a14:m>
                  <m:oMath xmlns:m="http://schemas.openxmlformats.org/officeDocument/2006/math">
                    <m:r>
                      <a:rPr lang="zh-CN" altLang="en-US" i="1" smtClean="0">
                        <a:solidFill>
                          <a:srgbClr val="0070C0"/>
                        </a:solidFill>
                        <a:latin typeface="Cambria Math" panose="02040503050406030204" pitchFamily="18" charset="0"/>
                      </a:rPr>
                      <m:t>用指针</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𝑖</m:t>
                        </m:r>
                      </m:e>
                      <m:sub>
                        <m:r>
                          <a:rPr lang="en-US" altLang="zh-CN" b="0" i="1" smtClean="0">
                            <a:solidFill>
                              <a:srgbClr val="0070C0"/>
                            </a:solidFill>
                            <a:latin typeface="Cambria Math" panose="02040503050406030204" pitchFamily="18" charset="0"/>
                          </a:rPr>
                          <m:t>𝑥</m:t>
                        </m:r>
                      </m:sub>
                    </m:sSub>
                  </m:oMath>
                </a14:m>
                <a:r>
                  <a:rPr lang="zh-CN" altLang="en-US" dirty="0">
                    <a:solidFill>
                      <a:srgbClr val="0070C0"/>
                    </a:solidFill>
                    <a:latin typeface="Microsoft YaHei" panose="020B0503020204020204" pitchFamily="34" charset="-122"/>
                    <a:ea typeface="Microsoft YaHei" panose="020B0503020204020204" pitchFamily="34" charset="-122"/>
                  </a:rPr>
                  <a:t>指向序列</a:t>
                </a:r>
                <a14:m>
                  <m:oMath xmlns:m="http://schemas.openxmlformats.org/officeDocument/2006/math">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𝐴</m:t>
                        </m:r>
                      </m:e>
                      <m:sub>
                        <m:r>
                          <a:rPr lang="en-US" altLang="zh-CN" b="0" i="1" smtClean="0">
                            <a:solidFill>
                              <a:srgbClr val="0070C0"/>
                            </a:solidFill>
                            <a:latin typeface="Cambria Math" panose="02040503050406030204" pitchFamily="18" charset="0"/>
                          </a:rPr>
                          <m:t>𝑥</m:t>
                        </m:r>
                      </m:sub>
                    </m:sSub>
                    <m:r>
                      <a:rPr lang="en-US" altLang="zh-CN" b="0" i="1" smtClean="0">
                        <a:solidFill>
                          <a:srgbClr val="0070C0"/>
                        </a:solidFill>
                        <a:latin typeface="Cambria Math" panose="02040503050406030204" pitchFamily="18" charset="0"/>
                      </a:rPr>
                      <m:t> </m:t>
                    </m:r>
                  </m:oMath>
                </a14:m>
                <a:r>
                  <a:rPr lang="zh-CN" altLang="en-US" dirty="0">
                    <a:solidFill>
                      <a:srgbClr val="0070C0"/>
                    </a:solidFill>
                    <a:latin typeface="Microsoft YaHei" panose="020B0503020204020204" pitchFamily="34" charset="-122"/>
                    <a:ea typeface="Microsoft YaHei" panose="020B0503020204020204" pitchFamily="34" charset="-122"/>
                  </a:rPr>
                  <a:t>的先头元素（最小值）</a:t>
                </a:r>
                <a14:m>
                  <m:oMath xmlns:m="http://schemas.openxmlformats.org/officeDocument/2006/math">
                    <m:d>
                      <m:dPr>
                        <m:ctrlPr>
                          <a:rPr lang="en-US" altLang="zh-CN" i="1">
                            <a:solidFill>
                              <a:srgbClr val="0070C0"/>
                            </a:solidFill>
                            <a:latin typeface="Cambria Math" panose="02040503050406030204" pitchFamily="18" charset="0"/>
                          </a:rPr>
                        </m:ctrlPr>
                      </m:dPr>
                      <m:e>
                        <m:r>
                          <a:rPr lang="en-US" altLang="zh-CN" i="1">
                            <a:solidFill>
                              <a:srgbClr val="0070C0"/>
                            </a:solidFill>
                            <a:latin typeface="Cambria Math" panose="02040503050406030204" pitchFamily="18" charset="0"/>
                          </a:rPr>
                          <m:t>1≤</m:t>
                        </m:r>
                        <m:r>
                          <a:rPr lang="en-US" altLang="zh-CN" i="1">
                            <a:solidFill>
                              <a:srgbClr val="0070C0"/>
                            </a:solidFill>
                            <a:latin typeface="Cambria Math" panose="02040503050406030204" pitchFamily="18" charset="0"/>
                          </a:rPr>
                          <m:t>𝑥</m:t>
                        </m:r>
                        <m:r>
                          <a:rPr lang="en-US" altLang="zh-CN" i="1">
                            <a:solidFill>
                              <a:srgbClr val="0070C0"/>
                            </a:solidFill>
                            <a:latin typeface="Cambria Math" panose="02040503050406030204" pitchFamily="18" charset="0"/>
                          </a:rPr>
                          <m:t>≤</m:t>
                        </m:r>
                        <m:r>
                          <a:rPr lang="en-US" altLang="zh-CN" b="0" i="1" smtClean="0">
                            <a:solidFill>
                              <a:srgbClr val="0070C0"/>
                            </a:solidFill>
                            <a:latin typeface="Cambria Math" panose="02040503050406030204" pitchFamily="18" charset="0"/>
                          </a:rPr>
                          <m:t>𝑛</m:t>
                        </m:r>
                      </m:e>
                    </m:d>
                  </m:oMath>
                </a14:m>
                <a:endParaRPr lang="zh-CN" altLang="en-US" dirty="0">
                  <a:solidFill>
                    <a:srgbClr val="0070C0"/>
                  </a:solidFill>
                  <a:latin typeface="Microsoft YaHei" panose="020B0503020204020204" pitchFamily="34" charset="-122"/>
                  <a:ea typeface="Microsoft YaHei" panose="020B0503020204020204" pitchFamily="34" charset="-122"/>
                </a:endParaRPr>
              </a:p>
            </p:txBody>
          </p:sp>
        </mc:Choice>
        <mc:Fallback xmlns="">
          <p:sp>
            <p:nvSpPr>
              <p:cNvPr id="38" name="文本框 37">
                <a:extLst>
                  <a:ext uri="{FF2B5EF4-FFF2-40B4-BE49-F238E27FC236}">
                    <a16:creationId xmlns:a16="http://schemas.microsoft.com/office/drawing/2014/main" id="{158E5341-C074-8F7F-3BA1-78568DFFB7BB}"/>
                  </a:ext>
                </a:extLst>
              </p:cNvPr>
              <p:cNvSpPr txBox="1">
                <a:spLocks noRot="1" noChangeAspect="1" noMove="1" noResize="1" noEditPoints="1" noAdjustHandles="1" noChangeArrowheads="1" noChangeShapeType="1" noTextEdit="1"/>
              </p:cNvSpPr>
              <p:nvPr/>
            </p:nvSpPr>
            <p:spPr>
              <a:xfrm>
                <a:off x="7700192" y="3343337"/>
                <a:ext cx="4039240" cy="1200329"/>
              </a:xfrm>
              <a:prstGeom prst="rect">
                <a:avLst/>
              </a:prstGeom>
              <a:blipFill>
                <a:blip r:embed="rId9"/>
                <a:stretch>
                  <a:fillRect l="-625" t="-1031" b="-6186"/>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1E89DEAD-30CC-91CB-24B7-44DBEB14E8EB}"/>
              </a:ext>
            </a:extLst>
          </p:cNvPr>
          <p:cNvSpPr txBox="1"/>
          <p:nvPr/>
        </p:nvSpPr>
        <p:spPr>
          <a:xfrm>
            <a:off x="315414" y="1996008"/>
            <a:ext cx="4520789" cy="461665"/>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方案二：同步合并</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顺序查找</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96DE55D-F713-6A32-1B02-334003B4FC8C}"/>
                  </a:ext>
                </a:extLst>
              </p:cNvPr>
              <p:cNvSpPr txBox="1"/>
              <p:nvPr/>
            </p:nvSpPr>
            <p:spPr>
              <a:xfrm>
                <a:off x="6345380" y="2133594"/>
                <a:ext cx="4215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zh-CN" altLang="en-US" i="1" smtClean="0">
                          <a:latin typeface="Cambria Math" panose="02040503050406030204" pitchFamily="18" charset="0"/>
                        </a:rPr>
                        <m:t>∞</m:t>
                      </m:r>
                    </m:oMath>
                  </m:oMathPara>
                </a14:m>
                <a:endParaRPr kumimoji="1" lang="zh-CN" altLang="en-US" dirty="0"/>
              </a:p>
            </p:txBody>
          </p:sp>
        </mc:Choice>
        <mc:Fallback xmlns="">
          <p:sp>
            <p:nvSpPr>
              <p:cNvPr id="10" name="文本框 9">
                <a:extLst>
                  <a:ext uri="{FF2B5EF4-FFF2-40B4-BE49-F238E27FC236}">
                    <a16:creationId xmlns:a16="http://schemas.microsoft.com/office/drawing/2014/main" id="{F96DE55D-F713-6A32-1B02-334003B4FC8C}"/>
                  </a:ext>
                </a:extLst>
              </p:cNvPr>
              <p:cNvSpPr txBox="1">
                <a:spLocks noRot="1" noChangeAspect="1" noMove="1" noResize="1" noEditPoints="1" noAdjustHandles="1" noChangeArrowheads="1" noChangeShapeType="1" noTextEdit="1"/>
              </p:cNvSpPr>
              <p:nvPr/>
            </p:nvSpPr>
            <p:spPr>
              <a:xfrm>
                <a:off x="6345380" y="2133594"/>
                <a:ext cx="421590" cy="276999"/>
              </a:xfrm>
              <a:prstGeom prst="rect">
                <a:avLst/>
              </a:prstGeom>
              <a:blipFill>
                <a:blip r:embed="rId10"/>
                <a:stretch>
                  <a:fillRect l="-8824" r="-8824"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FEBCB66-28FB-936A-5E91-B1EA3CAE21D6}"/>
                  </a:ext>
                </a:extLst>
              </p:cNvPr>
              <p:cNvSpPr txBox="1"/>
              <p:nvPr/>
            </p:nvSpPr>
            <p:spPr>
              <a:xfrm>
                <a:off x="7510300" y="2769770"/>
                <a:ext cx="4215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zh-CN" altLang="en-US" i="1" smtClean="0">
                          <a:latin typeface="Cambria Math" panose="02040503050406030204" pitchFamily="18" charset="0"/>
                        </a:rPr>
                        <m:t>∞</m:t>
                      </m:r>
                    </m:oMath>
                  </m:oMathPara>
                </a14:m>
                <a:endParaRPr kumimoji="1" lang="zh-CN" altLang="en-US" dirty="0"/>
              </a:p>
            </p:txBody>
          </p:sp>
        </mc:Choice>
        <mc:Fallback xmlns="">
          <p:sp>
            <p:nvSpPr>
              <p:cNvPr id="11" name="文本框 10">
                <a:extLst>
                  <a:ext uri="{FF2B5EF4-FFF2-40B4-BE49-F238E27FC236}">
                    <a16:creationId xmlns:a16="http://schemas.microsoft.com/office/drawing/2014/main" id="{4FEBCB66-28FB-936A-5E91-B1EA3CAE21D6}"/>
                  </a:ext>
                </a:extLst>
              </p:cNvPr>
              <p:cNvSpPr txBox="1">
                <a:spLocks noRot="1" noChangeAspect="1" noMove="1" noResize="1" noEditPoints="1" noAdjustHandles="1" noChangeArrowheads="1" noChangeShapeType="1" noTextEdit="1"/>
              </p:cNvSpPr>
              <p:nvPr/>
            </p:nvSpPr>
            <p:spPr>
              <a:xfrm>
                <a:off x="7510300" y="2769770"/>
                <a:ext cx="421590" cy="276999"/>
              </a:xfrm>
              <a:prstGeom prst="rect">
                <a:avLst/>
              </a:prstGeom>
              <a:blipFill>
                <a:blip r:embed="rId11"/>
                <a:stretch>
                  <a:fillRect l="-8824" r="-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1587AEB-A265-AE65-D407-4D9FD10EC64B}"/>
                  </a:ext>
                </a:extLst>
              </p:cNvPr>
              <p:cNvSpPr txBox="1"/>
              <p:nvPr/>
            </p:nvSpPr>
            <p:spPr>
              <a:xfrm>
                <a:off x="6220685" y="3408221"/>
                <a:ext cx="4215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zh-CN" altLang="en-US" i="1" smtClean="0">
                          <a:latin typeface="Cambria Math" panose="02040503050406030204" pitchFamily="18" charset="0"/>
                        </a:rPr>
                        <m:t>∞</m:t>
                      </m:r>
                    </m:oMath>
                  </m:oMathPara>
                </a14:m>
                <a:endParaRPr kumimoji="1" lang="zh-CN" altLang="en-US" dirty="0"/>
              </a:p>
            </p:txBody>
          </p:sp>
        </mc:Choice>
        <mc:Fallback xmlns="">
          <p:sp>
            <p:nvSpPr>
              <p:cNvPr id="12" name="文本框 11">
                <a:extLst>
                  <a:ext uri="{FF2B5EF4-FFF2-40B4-BE49-F238E27FC236}">
                    <a16:creationId xmlns:a16="http://schemas.microsoft.com/office/drawing/2014/main" id="{21587AEB-A265-AE65-D407-4D9FD10EC64B}"/>
                  </a:ext>
                </a:extLst>
              </p:cNvPr>
              <p:cNvSpPr txBox="1">
                <a:spLocks noRot="1" noChangeAspect="1" noMove="1" noResize="1" noEditPoints="1" noAdjustHandles="1" noChangeArrowheads="1" noChangeShapeType="1" noTextEdit="1"/>
              </p:cNvSpPr>
              <p:nvPr/>
            </p:nvSpPr>
            <p:spPr>
              <a:xfrm>
                <a:off x="6220685" y="3408221"/>
                <a:ext cx="421590" cy="276999"/>
              </a:xfrm>
              <a:prstGeom prst="rect">
                <a:avLst/>
              </a:prstGeom>
              <a:blipFill>
                <a:blip r:embed="rId12"/>
                <a:stretch>
                  <a:fillRect l="-8571" r="-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558BA74-7EDE-4D81-FF5B-9AEBAB7F2ADF}"/>
                  </a:ext>
                </a:extLst>
              </p:cNvPr>
              <p:cNvSpPr txBox="1"/>
              <p:nvPr/>
            </p:nvSpPr>
            <p:spPr>
              <a:xfrm>
                <a:off x="5833889" y="4031677"/>
                <a:ext cx="4215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zh-CN" altLang="en-US" i="1" smtClean="0">
                          <a:latin typeface="Cambria Math" panose="02040503050406030204" pitchFamily="18" charset="0"/>
                        </a:rPr>
                        <m:t>∞</m:t>
                      </m:r>
                    </m:oMath>
                  </m:oMathPara>
                </a14:m>
                <a:endParaRPr kumimoji="1" lang="zh-CN" altLang="en-US" dirty="0"/>
              </a:p>
            </p:txBody>
          </p:sp>
        </mc:Choice>
        <mc:Fallback xmlns="">
          <p:sp>
            <p:nvSpPr>
              <p:cNvPr id="13" name="文本框 12">
                <a:extLst>
                  <a:ext uri="{FF2B5EF4-FFF2-40B4-BE49-F238E27FC236}">
                    <a16:creationId xmlns:a16="http://schemas.microsoft.com/office/drawing/2014/main" id="{4558BA74-7EDE-4D81-FF5B-9AEBAB7F2ADF}"/>
                  </a:ext>
                </a:extLst>
              </p:cNvPr>
              <p:cNvSpPr txBox="1">
                <a:spLocks noRot="1" noChangeAspect="1" noMove="1" noResize="1" noEditPoints="1" noAdjustHandles="1" noChangeArrowheads="1" noChangeShapeType="1" noTextEdit="1"/>
              </p:cNvSpPr>
              <p:nvPr/>
            </p:nvSpPr>
            <p:spPr>
              <a:xfrm>
                <a:off x="5833889" y="4031677"/>
                <a:ext cx="421590" cy="276999"/>
              </a:xfrm>
              <a:prstGeom prst="rect">
                <a:avLst/>
              </a:prstGeom>
              <a:blipFill>
                <a:blip r:embed="rId13"/>
                <a:stretch>
                  <a:fillRect l="-8824" r="-5882"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8EE9F82-1A65-62CD-A54F-979AA7389CDD}"/>
                  </a:ext>
                </a:extLst>
              </p:cNvPr>
              <p:cNvSpPr txBox="1"/>
              <p:nvPr/>
            </p:nvSpPr>
            <p:spPr>
              <a:xfrm>
                <a:off x="6984956" y="4654004"/>
                <a:ext cx="4215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zh-CN" altLang="en-US" i="1" smtClean="0">
                          <a:latin typeface="Cambria Math" panose="02040503050406030204" pitchFamily="18" charset="0"/>
                        </a:rPr>
                        <m:t>∞</m:t>
                      </m:r>
                    </m:oMath>
                  </m:oMathPara>
                </a14:m>
                <a:endParaRPr kumimoji="1" lang="zh-CN" altLang="en-US" dirty="0"/>
              </a:p>
            </p:txBody>
          </p:sp>
        </mc:Choice>
        <mc:Fallback xmlns="">
          <p:sp>
            <p:nvSpPr>
              <p:cNvPr id="14" name="文本框 13">
                <a:extLst>
                  <a:ext uri="{FF2B5EF4-FFF2-40B4-BE49-F238E27FC236}">
                    <a16:creationId xmlns:a16="http://schemas.microsoft.com/office/drawing/2014/main" id="{38EE9F82-1A65-62CD-A54F-979AA7389CDD}"/>
                  </a:ext>
                </a:extLst>
              </p:cNvPr>
              <p:cNvSpPr txBox="1">
                <a:spLocks noRot="1" noChangeAspect="1" noMove="1" noResize="1" noEditPoints="1" noAdjustHandles="1" noChangeArrowheads="1" noChangeShapeType="1" noTextEdit="1"/>
              </p:cNvSpPr>
              <p:nvPr/>
            </p:nvSpPr>
            <p:spPr>
              <a:xfrm>
                <a:off x="6984956" y="4654004"/>
                <a:ext cx="421590" cy="276999"/>
              </a:xfrm>
              <a:prstGeom prst="rect">
                <a:avLst/>
              </a:prstGeom>
              <a:blipFill>
                <a:blip r:embed="rId14"/>
                <a:stretch>
                  <a:fillRect l="-11765" r="-5882" b="-4348"/>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430D1CBE-60F7-AD56-303E-8FAF0E978B24}"/>
              </a:ext>
            </a:extLst>
          </p:cNvPr>
          <p:cNvSpPr/>
          <p:nvPr/>
        </p:nvSpPr>
        <p:spPr>
          <a:xfrm>
            <a:off x="6345381" y="2146917"/>
            <a:ext cx="421590" cy="2789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A44097A4-C69D-B476-A5EE-05124C7EB278}"/>
              </a:ext>
            </a:extLst>
          </p:cNvPr>
          <p:cNvSpPr/>
          <p:nvPr/>
        </p:nvSpPr>
        <p:spPr>
          <a:xfrm>
            <a:off x="7517110" y="2764009"/>
            <a:ext cx="421590" cy="2789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06B38B10-3A45-6843-5588-676DAC13AC9F}"/>
              </a:ext>
            </a:extLst>
          </p:cNvPr>
          <p:cNvSpPr/>
          <p:nvPr/>
        </p:nvSpPr>
        <p:spPr>
          <a:xfrm>
            <a:off x="6227961" y="3408587"/>
            <a:ext cx="421590" cy="2789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7EE9FB6F-099A-A801-F6B8-CE0FF034280A}"/>
              </a:ext>
            </a:extLst>
          </p:cNvPr>
          <p:cNvSpPr/>
          <p:nvPr/>
        </p:nvSpPr>
        <p:spPr>
          <a:xfrm>
            <a:off x="5840716" y="4025679"/>
            <a:ext cx="421590" cy="2789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id="{A7353D36-8FBF-62EE-3AAD-4DB098D9AAA3}"/>
              </a:ext>
            </a:extLst>
          </p:cNvPr>
          <p:cNvSpPr/>
          <p:nvPr/>
        </p:nvSpPr>
        <p:spPr>
          <a:xfrm>
            <a:off x="6982466" y="4657762"/>
            <a:ext cx="421590" cy="2789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左大括号 28">
            <a:extLst>
              <a:ext uri="{FF2B5EF4-FFF2-40B4-BE49-F238E27FC236}">
                <a16:creationId xmlns:a16="http://schemas.microsoft.com/office/drawing/2014/main" id="{71901B4C-DF35-C932-C7F1-F136CF2F5169}"/>
              </a:ext>
            </a:extLst>
          </p:cNvPr>
          <p:cNvSpPr/>
          <p:nvPr/>
        </p:nvSpPr>
        <p:spPr>
          <a:xfrm>
            <a:off x="4826181" y="2226840"/>
            <a:ext cx="287436" cy="2582252"/>
          </a:xfrm>
          <a:prstGeom prst="leftBrace">
            <a:avLst>
              <a:gd name="adj1" fmla="val 111060"/>
              <a:gd name="adj2" fmla="val 50000"/>
            </a:avLst>
          </a:prstGeom>
          <a:ln w="19050"/>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a:p>
        </p:txBody>
      </p:sp>
      <p:graphicFrame>
        <p:nvGraphicFramePr>
          <p:cNvPr id="30" name="表格 29">
            <a:extLst>
              <a:ext uri="{FF2B5EF4-FFF2-40B4-BE49-F238E27FC236}">
                <a16:creationId xmlns:a16="http://schemas.microsoft.com/office/drawing/2014/main" id="{1A447456-0612-A259-D319-CB97A903308C}"/>
              </a:ext>
            </a:extLst>
          </p:cNvPr>
          <p:cNvGraphicFramePr>
            <a:graphicFrameLocks noGrp="1"/>
          </p:cNvGraphicFramePr>
          <p:nvPr>
            <p:extLst>
              <p:ext uri="{D42A27DB-BD31-4B8C-83A1-F6EECF244321}">
                <p14:modId xmlns:p14="http://schemas.microsoft.com/office/powerpoint/2010/main" val="859909026"/>
              </p:ext>
            </p:extLst>
          </p:nvPr>
        </p:nvGraphicFramePr>
        <p:xfrm>
          <a:off x="915977" y="3372897"/>
          <a:ext cx="3609839" cy="335280"/>
        </p:xfrm>
        <a:graphic>
          <a:graphicData uri="http://schemas.openxmlformats.org/drawingml/2006/table">
            <a:tbl>
              <a:tblPr firstRow="1" bandRow="1">
                <a:tableStyleId>{93296810-A885-4BE3-A3E7-6D5BEEA58F35}</a:tableStyleId>
              </a:tblPr>
              <a:tblGrid>
                <a:gridCol w="330339">
                  <a:extLst>
                    <a:ext uri="{9D8B030D-6E8A-4147-A177-3AD203B41FA5}">
                      <a16:colId xmlns:a16="http://schemas.microsoft.com/office/drawing/2014/main" val="816028291"/>
                    </a:ext>
                  </a:extLst>
                </a:gridCol>
                <a:gridCol w="330339">
                  <a:extLst>
                    <a:ext uri="{9D8B030D-6E8A-4147-A177-3AD203B41FA5}">
                      <a16:colId xmlns:a16="http://schemas.microsoft.com/office/drawing/2014/main" val="3741858144"/>
                    </a:ext>
                  </a:extLst>
                </a:gridCol>
                <a:gridCol w="291822">
                  <a:extLst>
                    <a:ext uri="{9D8B030D-6E8A-4147-A177-3AD203B41FA5}">
                      <a16:colId xmlns:a16="http://schemas.microsoft.com/office/drawing/2014/main" val="2255951593"/>
                    </a:ext>
                  </a:extLst>
                </a:gridCol>
                <a:gridCol w="304800">
                  <a:extLst>
                    <a:ext uri="{9D8B030D-6E8A-4147-A177-3AD203B41FA5}">
                      <a16:colId xmlns:a16="http://schemas.microsoft.com/office/drawing/2014/main" val="2090556737"/>
                    </a:ext>
                  </a:extLst>
                </a:gridCol>
                <a:gridCol w="1209537">
                  <a:extLst>
                    <a:ext uri="{9D8B030D-6E8A-4147-A177-3AD203B41FA5}">
                      <a16:colId xmlns:a16="http://schemas.microsoft.com/office/drawing/2014/main" val="3029050256"/>
                    </a:ext>
                  </a:extLst>
                </a:gridCol>
                <a:gridCol w="381000">
                  <a:extLst>
                    <a:ext uri="{9D8B030D-6E8A-4147-A177-3AD203B41FA5}">
                      <a16:colId xmlns:a16="http://schemas.microsoft.com/office/drawing/2014/main" val="4203637349"/>
                    </a:ext>
                  </a:extLst>
                </a:gridCol>
                <a:gridCol w="381000">
                  <a:extLst>
                    <a:ext uri="{9D8B030D-6E8A-4147-A177-3AD203B41FA5}">
                      <a16:colId xmlns:a16="http://schemas.microsoft.com/office/drawing/2014/main" val="3551620755"/>
                    </a:ext>
                  </a:extLst>
                </a:gridCol>
                <a:gridCol w="381002">
                  <a:extLst>
                    <a:ext uri="{9D8B030D-6E8A-4147-A177-3AD203B41FA5}">
                      <a16:colId xmlns:a16="http://schemas.microsoft.com/office/drawing/2014/main" val="3394527954"/>
                    </a:ext>
                  </a:extLst>
                </a:gridCol>
              </a:tblGrid>
              <a:tr h="278994">
                <a:tc>
                  <a:txBody>
                    <a:bodyPr/>
                    <a:lstStyle/>
                    <a:p>
                      <a:pPr marL="0" algn="ctr" defTabSz="914400" rtl="0" eaLnBrk="1" latinLnBrk="0" hangingPunct="1"/>
                      <a:r>
                        <a:rPr lang="en-US" altLang="zh-CN" sz="1600" b="1" kern="1200" dirty="0">
                          <a:solidFill>
                            <a:schemeClr val="lt1"/>
                          </a:solidFill>
                          <a:latin typeface="+mn-lt"/>
                          <a:ea typeface="+mn-ea"/>
                          <a:cs typeface="+mn-cs"/>
                        </a:rPr>
                        <a:t>1</a:t>
                      </a:r>
                      <a:endParaRPr lang="zh-CN" altLang="en-US" sz="16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kern="1200" dirty="0">
                          <a:solidFill>
                            <a:schemeClr val="lt1"/>
                          </a:solidFill>
                          <a:latin typeface="+mn-lt"/>
                          <a:ea typeface="+mn-ea"/>
                          <a:cs typeface="+mn-cs"/>
                        </a:rPr>
                        <a:t>2</a:t>
                      </a:r>
                      <a:endParaRPr lang="zh-CN" altLang="en-US" sz="16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altLang="zh-CN" sz="1050" dirty="0"/>
                        <a:t>   </a:t>
                      </a:r>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921266888"/>
                  </a:ext>
                </a:extLst>
              </a:tr>
            </a:tbl>
          </a:graphicData>
        </a:graphic>
      </p:graphicFrame>
      <mc:AlternateContent xmlns:mc="http://schemas.openxmlformats.org/markup-compatibility/2006" xmlns:a14="http://schemas.microsoft.com/office/drawing/2010/main">
        <mc:Choice Requires="a14">
          <p:sp>
            <p:nvSpPr>
              <p:cNvPr id="31" name="Rectangle 4">
                <a:extLst>
                  <a:ext uri="{FF2B5EF4-FFF2-40B4-BE49-F238E27FC236}">
                    <a16:creationId xmlns:a16="http://schemas.microsoft.com/office/drawing/2014/main" id="{8A6EBCED-510A-2C98-5202-35CDF33A0859}"/>
                  </a:ext>
                </a:extLst>
              </p:cNvPr>
              <p:cNvSpPr/>
              <p:nvPr/>
            </p:nvSpPr>
            <p:spPr>
              <a:xfrm>
                <a:off x="1576121" y="5136341"/>
                <a:ext cx="9039758" cy="1444797"/>
              </a:xfrm>
              <a:prstGeom prst="rect">
                <a:avLst/>
              </a:pr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lang="zh-CN" altLang="en-US" sz="2400" b="1" dirty="0">
                    <a:latin typeface="Microsoft YaHei" panose="020B0503020204020204" pitchFamily="34" charset="-122"/>
                    <a:ea typeface="Microsoft YaHei" panose="020B0503020204020204" pitchFamily="34" charset="-122"/>
                  </a:rPr>
                  <a:t>算法</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342900" indent="-342900">
                  <a:buFont typeface="+mj-ea"/>
                  <a:buAutoNum type="circleNumDbPlain"/>
                </a:pPr>
                <a:r>
                  <a:rPr lang="zh-CN" altLang="en-US" sz="2000" dirty="0">
                    <a:latin typeface="Microsoft YaHei" panose="020B0503020204020204" pitchFamily="34" charset="-122"/>
                    <a:ea typeface="Microsoft YaHei" panose="020B0503020204020204" pitchFamily="34" charset="-122"/>
                  </a:rPr>
                  <a:t>顺序查找</a:t>
                </a:r>
                <a14:m>
                  <m:oMath xmlns:m="http://schemas.openxmlformats.org/officeDocument/2006/math">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𝐴</m:t>
                        </m:r>
                      </m:e>
                      <m:sub>
                        <m:r>
                          <a:rPr lang="en-US" altLang="zh-CN" sz="2000" b="0" i="1" smtClean="0">
                            <a:latin typeface="Cambria Math" panose="02040503050406030204" pitchFamily="18" charset="0"/>
                            <a:ea typeface="Microsoft YaHei" panose="020B0503020204020204" pitchFamily="34" charset="-122"/>
                          </a:rPr>
                          <m:t>1</m:t>
                        </m:r>
                      </m:sub>
                    </m:sSub>
                    <m:d>
                      <m:dPr>
                        <m:begChr m:val="["/>
                        <m:endChr m:val="]"/>
                        <m:ctrlPr>
                          <a:rPr lang="en-US" altLang="zh-CN" sz="2000" b="0" i="1" smtClean="0">
                            <a:latin typeface="Cambria Math" panose="02040503050406030204" pitchFamily="18" charset="0"/>
                            <a:ea typeface="Microsoft YaHei" panose="020B0503020204020204" pitchFamily="34" charset="-122"/>
                          </a:rPr>
                        </m:ctrlPr>
                      </m:dPr>
                      <m:e>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𝑖</m:t>
                            </m:r>
                          </m:e>
                          <m:sub>
                            <m:r>
                              <a:rPr lang="en-US" altLang="zh-CN" sz="2000" b="0" i="1" smtClean="0">
                                <a:latin typeface="Cambria Math" panose="02040503050406030204" pitchFamily="18" charset="0"/>
                                <a:ea typeface="Microsoft YaHei" panose="020B0503020204020204" pitchFamily="34" charset="-122"/>
                              </a:rPr>
                              <m:t>1</m:t>
                            </m:r>
                          </m:sub>
                        </m:sSub>
                      </m:e>
                    </m:d>
                    <m:r>
                      <a:rPr lang="en-US" altLang="zh-CN" sz="2000" b="0" i="1" smtClean="0">
                        <a:latin typeface="Cambria Math" panose="02040503050406030204" pitchFamily="18" charset="0"/>
                        <a:ea typeface="Microsoft YaHei" panose="020B0503020204020204" pitchFamily="34" charset="-122"/>
                      </a:rPr>
                      <m:t>,</m:t>
                    </m:r>
                    <m:r>
                      <a:rPr lang="zh-CN" altLang="en-US" sz="2000" b="0" i="1" smtClean="0">
                        <a:latin typeface="Cambria Math" panose="02040503050406030204" pitchFamily="18" charset="0"/>
                        <a:ea typeface="Microsoft YaHei" panose="020B0503020204020204" pitchFamily="34" charset="-122"/>
                      </a:rPr>
                      <m:t> </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𝐴</m:t>
                        </m:r>
                      </m:e>
                      <m:sub>
                        <m:r>
                          <a:rPr lang="en-US" altLang="zh-CN" sz="2000" b="0" i="1" smtClean="0">
                            <a:latin typeface="Cambria Math" panose="02040503050406030204" pitchFamily="18" charset="0"/>
                            <a:ea typeface="Microsoft YaHei" panose="020B0503020204020204" pitchFamily="34" charset="-122"/>
                          </a:rPr>
                          <m:t>2</m:t>
                        </m:r>
                      </m:sub>
                    </m:sSub>
                    <m:d>
                      <m:dPr>
                        <m:begChr m:val="["/>
                        <m:endChr m:val="]"/>
                        <m:ctrlPr>
                          <a:rPr lang="en-US" altLang="zh-CN" sz="2000" b="0" i="1" smtClean="0">
                            <a:latin typeface="Cambria Math" panose="02040503050406030204" pitchFamily="18" charset="0"/>
                            <a:ea typeface="Microsoft YaHei" panose="020B0503020204020204" pitchFamily="34" charset="-122"/>
                          </a:rPr>
                        </m:ctrlPr>
                      </m:dPr>
                      <m:e>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𝑖</m:t>
                            </m:r>
                          </m:e>
                          <m:sub>
                            <m:r>
                              <a:rPr lang="en-US" altLang="zh-CN" sz="2000" b="0" i="1" smtClean="0">
                                <a:latin typeface="Cambria Math" panose="02040503050406030204" pitchFamily="18" charset="0"/>
                                <a:ea typeface="Microsoft YaHei" panose="020B0503020204020204" pitchFamily="34" charset="-122"/>
                              </a:rPr>
                              <m:t>2</m:t>
                            </m:r>
                          </m:sub>
                        </m:sSub>
                      </m:e>
                    </m:d>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𝐴</m:t>
                        </m:r>
                      </m:e>
                      <m:sub>
                        <m:r>
                          <a:rPr lang="en-US" altLang="zh-CN" sz="2000" b="0" i="1" smtClean="0">
                            <a:latin typeface="Cambria Math" panose="02040503050406030204" pitchFamily="18" charset="0"/>
                            <a:ea typeface="Microsoft YaHei" panose="020B0503020204020204" pitchFamily="34" charset="-122"/>
                          </a:rPr>
                          <m:t>𝑛</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𝑖</m:t>
                        </m:r>
                      </m:e>
                      <m:sub>
                        <m:r>
                          <a:rPr lang="en-US" altLang="zh-CN" sz="2000" b="0" i="1" smtClean="0">
                            <a:latin typeface="Cambria Math" panose="02040503050406030204" pitchFamily="18" charset="0"/>
                            <a:ea typeface="Microsoft YaHei" panose="020B0503020204020204" pitchFamily="34" charset="-122"/>
                          </a:rPr>
                          <m:t>𝑛</m:t>
                        </m:r>
                      </m:sub>
                    </m:sSub>
                    <m:r>
                      <a:rPr lang="en-US" altLang="zh-CN" sz="2000" b="0" i="1" smtClean="0">
                        <a:latin typeface="Cambria Math" panose="02040503050406030204" pitchFamily="18" charset="0"/>
                        <a:ea typeface="Microsoft YaHei" panose="020B0503020204020204" pitchFamily="34" charset="-122"/>
                      </a:rPr>
                      <m:t>]</m:t>
                    </m:r>
                  </m:oMath>
                </a14:m>
                <a:r>
                  <a:rPr lang="zh-CN" altLang="en-US" sz="2000" dirty="0">
                    <a:latin typeface="Microsoft YaHei" panose="020B0503020204020204" pitchFamily="34" charset="-122"/>
                    <a:ea typeface="Microsoft YaHei" panose="020B0503020204020204" pitchFamily="34" charset="-122"/>
                  </a:rPr>
                  <a:t>中的最小值 </a:t>
                </a:r>
                <a14:m>
                  <m:oMath xmlns:m="http://schemas.openxmlformats.org/officeDocument/2006/math">
                    <m:sSub>
                      <m:sSubPr>
                        <m:ctrlPr>
                          <a:rPr lang="en-US" altLang="zh-CN" sz="2000" i="1">
                            <a:latin typeface="Cambria Math" panose="02040503050406030204" pitchFamily="18" charset="0"/>
                            <a:ea typeface="Microsoft YaHei" panose="020B0503020204020204" pitchFamily="34" charset="-122"/>
                          </a:rPr>
                        </m:ctrlPr>
                      </m:sSubPr>
                      <m:e>
                        <m:r>
                          <a:rPr lang="en-US" altLang="zh-CN" sz="2000" i="1">
                            <a:latin typeface="Cambria Math" panose="02040503050406030204" pitchFamily="18" charset="0"/>
                            <a:ea typeface="Microsoft YaHei" panose="020B0503020204020204" pitchFamily="34" charset="-122"/>
                          </a:rPr>
                          <m:t>𝐴</m:t>
                        </m:r>
                      </m:e>
                      <m:sub>
                        <m:r>
                          <a:rPr lang="en-US" altLang="zh-CN" sz="2000" i="1">
                            <a:latin typeface="Cambria Math" panose="02040503050406030204" pitchFamily="18" charset="0"/>
                            <a:ea typeface="Microsoft YaHei" panose="020B0503020204020204" pitchFamily="34" charset="-122"/>
                          </a:rPr>
                          <m:t>𝑦</m:t>
                        </m:r>
                      </m:sub>
                    </m:sSub>
                    <m:d>
                      <m:dPr>
                        <m:begChr m:val="["/>
                        <m:endChr m:val="]"/>
                        <m:ctrlPr>
                          <a:rPr lang="en-US" altLang="zh-CN" sz="2000" i="1">
                            <a:latin typeface="Cambria Math" panose="02040503050406030204" pitchFamily="18" charset="0"/>
                            <a:ea typeface="Microsoft YaHei" panose="020B0503020204020204" pitchFamily="34" charset="-122"/>
                          </a:rPr>
                        </m:ctrlPr>
                      </m:dPr>
                      <m:e>
                        <m:sSub>
                          <m:sSubPr>
                            <m:ctrlPr>
                              <a:rPr lang="en-US" altLang="zh-CN" sz="2000" i="1">
                                <a:latin typeface="Cambria Math" panose="02040503050406030204" pitchFamily="18" charset="0"/>
                                <a:ea typeface="Microsoft YaHei" panose="020B0503020204020204" pitchFamily="34" charset="-122"/>
                              </a:rPr>
                            </m:ctrlPr>
                          </m:sSubPr>
                          <m:e>
                            <m:r>
                              <a:rPr lang="en-US" altLang="zh-CN" sz="2000" i="1">
                                <a:latin typeface="Cambria Math" panose="02040503050406030204" pitchFamily="18" charset="0"/>
                                <a:ea typeface="Microsoft YaHei" panose="020B0503020204020204" pitchFamily="34" charset="-122"/>
                              </a:rPr>
                              <m:t>𝑖</m:t>
                            </m:r>
                          </m:e>
                          <m:sub>
                            <m:r>
                              <a:rPr lang="en-US" altLang="zh-CN" sz="2000" i="1">
                                <a:latin typeface="Cambria Math" panose="02040503050406030204" pitchFamily="18" charset="0"/>
                                <a:ea typeface="Microsoft YaHei" panose="020B0503020204020204" pitchFamily="34" charset="-122"/>
                              </a:rPr>
                              <m:t>𝑦</m:t>
                            </m:r>
                          </m:sub>
                        </m:sSub>
                      </m:e>
                    </m:d>
                    <m:r>
                      <a:rPr lang="zh-CN" altLang="en-US" sz="2000" i="1">
                        <a:latin typeface="Cambria Math" panose="02040503050406030204" pitchFamily="18" charset="0"/>
                        <a:ea typeface="Microsoft YaHei" panose="020B0503020204020204" pitchFamily="34" charset="-122"/>
                      </a:rPr>
                      <m:t> </m:t>
                    </m:r>
                    <m:r>
                      <a:rPr lang="en-US" altLang="zh-CN" sz="2000" i="1">
                        <a:latin typeface="Cambria Math" panose="02040503050406030204" pitchFamily="18" charset="0"/>
                        <a:ea typeface="Microsoft YaHei" panose="020B0503020204020204" pitchFamily="34" charset="-122"/>
                      </a:rPr>
                      <m:t>(1≤</m:t>
                    </m:r>
                    <m:r>
                      <a:rPr lang="en-US" altLang="zh-CN" sz="2000" i="1">
                        <a:latin typeface="Cambria Math" panose="02040503050406030204" pitchFamily="18" charset="0"/>
                        <a:ea typeface="Microsoft YaHei" panose="020B0503020204020204" pitchFamily="34" charset="-122"/>
                      </a:rPr>
                      <m:t>𝑦</m:t>
                    </m:r>
                    <m:r>
                      <a:rPr lang="en-US" altLang="zh-CN" sz="2000" i="1">
                        <a:latin typeface="Cambria Math" panose="02040503050406030204" pitchFamily="18" charset="0"/>
                        <a:ea typeface="Microsoft YaHei" panose="020B0503020204020204" pitchFamily="34" charset="-122"/>
                      </a:rPr>
                      <m:t>≤</m:t>
                    </m:r>
                    <m:r>
                      <a:rPr lang="en-US" altLang="zh-CN" sz="2000" i="1">
                        <a:latin typeface="Cambria Math" panose="02040503050406030204" pitchFamily="18" charset="0"/>
                        <a:ea typeface="Microsoft YaHei" panose="020B0503020204020204" pitchFamily="34" charset="-122"/>
                      </a:rPr>
                      <m:t>𝑛</m:t>
                    </m:r>
                    <m:r>
                      <a:rPr lang="en-US" altLang="zh-CN" sz="2000" i="1">
                        <a:latin typeface="Cambria Math" panose="02040503050406030204" pitchFamily="18" charset="0"/>
                        <a:ea typeface="Microsoft YaHei" panose="020B0503020204020204" pitchFamily="34" charset="-122"/>
                      </a:rPr>
                      <m:t>)</m:t>
                    </m:r>
                  </m:oMath>
                </a14:m>
                <a:endParaRPr lang="en-US" altLang="zh-CN" sz="2000" dirty="0">
                  <a:latin typeface="Microsoft YaHei" panose="020B0503020204020204" pitchFamily="34" charset="-122"/>
                  <a:ea typeface="Microsoft YaHei" panose="020B0503020204020204" pitchFamily="34" charset="-122"/>
                </a:endParaRPr>
              </a:p>
              <a:p>
                <a:pPr marL="342900" indent="-342900">
                  <a:buFont typeface="+mj-ea"/>
                  <a:buAutoNum type="circleNumDbPlain"/>
                </a:pPr>
                <a:r>
                  <a:rPr lang="zh-CN" altLang="en-US" sz="2000" dirty="0">
                    <a:latin typeface="Microsoft YaHei" panose="020B0503020204020204" pitchFamily="34" charset="-122"/>
                    <a:ea typeface="Microsoft YaHei" panose="020B0503020204020204" pitchFamily="34" charset="-122"/>
                  </a:rPr>
                  <a:t>如果</a:t>
                </a:r>
                <a14:m>
                  <m:oMath xmlns:m="http://schemas.openxmlformats.org/officeDocument/2006/math">
                    <m:sSub>
                      <m:sSubPr>
                        <m:ctrlPr>
                          <a:rPr lang="en-US" altLang="zh-CN" sz="2000" i="1" smtClean="0">
                            <a:solidFill>
                              <a:srgbClr val="FFFF00"/>
                            </a:solidFill>
                            <a:latin typeface="Cambria Math" panose="02040503050406030204" pitchFamily="18" charset="0"/>
                            <a:ea typeface="Microsoft YaHei" panose="020B0503020204020204" pitchFamily="34" charset="-122"/>
                          </a:rPr>
                        </m:ctrlPr>
                      </m:sSubPr>
                      <m:e>
                        <m:r>
                          <a:rPr lang="en-US" altLang="zh-CN" sz="2000" i="1">
                            <a:solidFill>
                              <a:srgbClr val="FFFF00"/>
                            </a:solidFill>
                            <a:latin typeface="Cambria Math" panose="02040503050406030204" pitchFamily="18" charset="0"/>
                            <a:ea typeface="Microsoft YaHei" panose="020B0503020204020204" pitchFamily="34" charset="-122"/>
                          </a:rPr>
                          <m:t>𝐴</m:t>
                        </m:r>
                      </m:e>
                      <m:sub>
                        <m:r>
                          <a:rPr lang="en-US" altLang="zh-CN" sz="2000" i="1">
                            <a:solidFill>
                              <a:srgbClr val="FFFF00"/>
                            </a:solidFill>
                            <a:latin typeface="Cambria Math" panose="02040503050406030204" pitchFamily="18" charset="0"/>
                            <a:ea typeface="Microsoft YaHei" panose="020B0503020204020204" pitchFamily="34" charset="-122"/>
                          </a:rPr>
                          <m:t>𝑦</m:t>
                        </m:r>
                      </m:sub>
                    </m:sSub>
                    <m:d>
                      <m:dPr>
                        <m:begChr m:val="["/>
                        <m:endChr m:val="]"/>
                        <m:ctrlPr>
                          <a:rPr lang="en-US" altLang="zh-CN" sz="2000" i="1">
                            <a:solidFill>
                              <a:srgbClr val="FFFF00"/>
                            </a:solidFill>
                            <a:latin typeface="Cambria Math" panose="02040503050406030204" pitchFamily="18" charset="0"/>
                            <a:ea typeface="Microsoft YaHei" panose="020B0503020204020204" pitchFamily="34" charset="-122"/>
                          </a:rPr>
                        </m:ctrlPr>
                      </m:dPr>
                      <m:e>
                        <m:sSub>
                          <m:sSubPr>
                            <m:ctrlPr>
                              <a:rPr lang="en-US" altLang="zh-CN" sz="2000" i="1">
                                <a:solidFill>
                                  <a:srgbClr val="FFFF00"/>
                                </a:solidFill>
                                <a:latin typeface="Cambria Math" panose="02040503050406030204" pitchFamily="18" charset="0"/>
                                <a:ea typeface="Microsoft YaHei" panose="020B0503020204020204" pitchFamily="34" charset="-122"/>
                              </a:rPr>
                            </m:ctrlPr>
                          </m:sSubPr>
                          <m:e>
                            <m:r>
                              <a:rPr lang="en-US" altLang="zh-CN" sz="2000" i="1">
                                <a:solidFill>
                                  <a:srgbClr val="FFFF00"/>
                                </a:solidFill>
                                <a:latin typeface="Cambria Math" panose="02040503050406030204" pitchFamily="18" charset="0"/>
                                <a:ea typeface="Microsoft YaHei" panose="020B0503020204020204" pitchFamily="34" charset="-122"/>
                              </a:rPr>
                              <m:t>𝑖</m:t>
                            </m:r>
                          </m:e>
                          <m:sub>
                            <m:r>
                              <a:rPr lang="en-US" altLang="zh-CN" sz="2000" i="1">
                                <a:solidFill>
                                  <a:srgbClr val="FFFF00"/>
                                </a:solidFill>
                                <a:latin typeface="Cambria Math" panose="02040503050406030204" pitchFamily="18" charset="0"/>
                                <a:ea typeface="Microsoft YaHei" panose="020B0503020204020204" pitchFamily="34" charset="-122"/>
                              </a:rPr>
                              <m:t>𝑦</m:t>
                            </m:r>
                          </m:sub>
                        </m:sSub>
                      </m:e>
                    </m:d>
                    <m:r>
                      <a:rPr lang="en-US" altLang="zh-CN" sz="2000" b="0" i="1" smtClean="0">
                        <a:solidFill>
                          <a:srgbClr val="FFFF00"/>
                        </a:solidFill>
                        <a:latin typeface="Cambria Math" panose="02040503050406030204" pitchFamily="18" charset="0"/>
                        <a:ea typeface="Microsoft YaHei" panose="020B0503020204020204" pitchFamily="34" charset="-122"/>
                      </a:rPr>
                      <m:t>&lt;+</m:t>
                    </m:r>
                    <m:r>
                      <a:rPr lang="en-US" altLang="zh-CN" sz="2000" b="0" i="1" smtClean="0">
                        <a:solidFill>
                          <a:srgbClr val="FFFF00"/>
                        </a:solidFill>
                        <a:latin typeface="Cambria Math" panose="02040503050406030204" pitchFamily="18" charset="0"/>
                        <a:ea typeface="Cambria Math" panose="02040503050406030204" pitchFamily="18" charset="0"/>
                      </a:rPr>
                      <m:t>∞</m:t>
                    </m:r>
                    <m:r>
                      <a:rPr kumimoji="1" lang="zh-CN" altLang="en-US" sz="2000" i="1">
                        <a:solidFill>
                          <a:srgbClr val="FFFF00"/>
                        </a:solidFill>
                        <a:latin typeface="Cambria Math" panose="02040503050406030204" pitchFamily="18" charset="0"/>
                      </a:rPr>
                      <m:t> </m:t>
                    </m:r>
                  </m:oMath>
                </a14:m>
                <a:r>
                  <a:rPr lang="zh-CN" altLang="en-US" sz="2000" dirty="0">
                    <a:latin typeface="Microsoft YaHei" panose="020B0503020204020204" pitchFamily="34" charset="-122"/>
                    <a:ea typeface="Microsoft YaHei" panose="020B0503020204020204" pitchFamily="34" charset="-122"/>
                  </a:rPr>
                  <a:t>， 则将该值从后</a:t>
                </a:r>
                <a:r>
                  <a:rPr lang="zh-CN" altLang="en-US" sz="2000" b="1" dirty="0">
                    <a:latin typeface="Microsoft YaHei" panose="020B0503020204020204" pitchFamily="34" charset="-122"/>
                    <a:ea typeface="Microsoft YaHei" panose="020B0503020204020204" pitchFamily="34" charset="-122"/>
                  </a:rPr>
                  <a:t>添加</a:t>
                </a:r>
                <a:r>
                  <a:rPr lang="zh-CN" altLang="en-US" sz="2000" dirty="0">
                    <a:latin typeface="Microsoft YaHei" panose="020B0503020204020204" pitchFamily="34" charset="-122"/>
                    <a:ea typeface="Microsoft YaHei" panose="020B0503020204020204" pitchFamily="34" charset="-122"/>
                  </a:rPr>
                  <a:t>至输出序列，</a:t>
                </a:r>
                <a14:m>
                  <m:oMath xmlns:m="http://schemas.openxmlformats.org/officeDocument/2006/math">
                    <m:sSub>
                      <m:sSubPr>
                        <m:ctrlPr>
                          <a:rPr lang="en-US" altLang="zh-CN" sz="2000" i="1" dirty="0">
                            <a:solidFill>
                              <a:schemeClr val="bg1"/>
                            </a:solidFill>
                            <a:latin typeface="Cambria Math" panose="02040503050406030204" pitchFamily="18" charset="0"/>
                          </a:rPr>
                        </m:ctrlPr>
                      </m:sSubPr>
                      <m:e>
                        <m:r>
                          <a:rPr lang="en-US" altLang="zh-CN" sz="2000" i="1" dirty="0">
                            <a:solidFill>
                              <a:schemeClr val="bg1"/>
                            </a:solidFill>
                            <a:latin typeface="Cambria Math" panose="02040503050406030204" pitchFamily="18" charset="0"/>
                          </a:rPr>
                          <m:t>𝑖</m:t>
                        </m:r>
                      </m:e>
                      <m:sub>
                        <m:r>
                          <a:rPr lang="en-US" altLang="zh-CN" sz="2000" i="1" dirty="0">
                            <a:solidFill>
                              <a:schemeClr val="bg1"/>
                            </a:solidFill>
                            <a:latin typeface="Cambria Math" panose="02040503050406030204" pitchFamily="18" charset="0"/>
                          </a:rPr>
                          <m:t>𝑦</m:t>
                        </m:r>
                      </m:sub>
                    </m:sSub>
                    <m:r>
                      <a:rPr lang="en-US" altLang="zh-CN" sz="2000" b="0" i="1" dirty="0" smtClean="0">
                        <a:solidFill>
                          <a:schemeClr val="bg1"/>
                        </a:solidFill>
                        <a:latin typeface="Cambria Math" panose="02040503050406030204" pitchFamily="18" charset="0"/>
                      </a:rPr>
                      <m:t>←</m:t>
                    </m:r>
                    <m:sSub>
                      <m:sSubPr>
                        <m:ctrlPr>
                          <a:rPr lang="en-US" altLang="zh-CN" sz="2000" i="1">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𝑖</m:t>
                        </m:r>
                      </m:e>
                      <m:sub>
                        <m:r>
                          <a:rPr lang="en-US" altLang="zh-CN" sz="2000" i="1">
                            <a:solidFill>
                              <a:schemeClr val="bg1"/>
                            </a:solidFill>
                            <a:latin typeface="Cambria Math" panose="02040503050406030204" pitchFamily="18" charset="0"/>
                          </a:rPr>
                          <m:t>𝑦</m:t>
                        </m:r>
                      </m:sub>
                    </m:sSub>
                    <m:r>
                      <a:rPr lang="en-US" altLang="zh-CN" sz="2000" smtClean="0">
                        <a:solidFill>
                          <a:schemeClr val="bg1"/>
                        </a:solidFill>
                        <a:latin typeface="Cambria Math" panose="02040503050406030204" pitchFamily="18" charset="0"/>
                      </a:rPr>
                      <m:t>+1</m:t>
                    </m:r>
                  </m:oMath>
                </a14:m>
                <a:r>
                  <a:rPr lang="zh-CN" altLang="en-US" sz="2000" dirty="0">
                    <a:solidFill>
                      <a:schemeClr val="bg1"/>
                    </a:solidFill>
                    <a:latin typeface="Microsoft YaHei" panose="020B0503020204020204" pitchFamily="34" charset="-122"/>
                    <a:ea typeface="Microsoft YaHei" panose="020B0503020204020204" pitchFamily="34" charset="-122"/>
                  </a:rPr>
                  <a:t>，重复上面的操作；否则结束处理</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1" name="Rectangle 4">
                <a:extLst>
                  <a:ext uri="{FF2B5EF4-FFF2-40B4-BE49-F238E27FC236}">
                    <a16:creationId xmlns:a16="http://schemas.microsoft.com/office/drawing/2014/main" id="{8A6EBCED-510A-2C98-5202-35CDF33A0859}"/>
                  </a:ext>
                </a:extLst>
              </p:cNvPr>
              <p:cNvSpPr>
                <a:spLocks noRot="1" noChangeAspect="1" noMove="1" noResize="1" noEditPoints="1" noAdjustHandles="1" noChangeArrowheads="1" noChangeShapeType="1" noTextEdit="1"/>
              </p:cNvSpPr>
              <p:nvPr/>
            </p:nvSpPr>
            <p:spPr>
              <a:xfrm>
                <a:off x="1576121" y="5136341"/>
                <a:ext cx="9039758" cy="1444797"/>
              </a:xfrm>
              <a:prstGeom prst="rect">
                <a:avLst/>
              </a:prstGeom>
              <a:blipFill>
                <a:blip r:embed="rId15"/>
                <a:stretch>
                  <a:fillRect l="-280" t="-4348" b="-78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7103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6.6 </a:t>
            </a:r>
            <a:r>
              <a:rPr lang="zh-CN" altLang="en-US" dirty="0"/>
              <a:t>优先级队列应用：多路归并</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dirty="0"/>
              <a:t>6.6 </a:t>
            </a:r>
            <a:r>
              <a:rPr lang="zh-CN" altLang="en-US" dirty="0"/>
              <a:t>优先队列的应用</a:t>
            </a:r>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2502A22B-A132-935D-E835-48609A2EDB53}"/>
                  </a:ext>
                </a:extLst>
              </p:cNvPr>
              <p:cNvSpPr txBox="1">
                <a:spLocks/>
              </p:cNvSpPr>
              <p:nvPr/>
            </p:nvSpPr>
            <p:spPr>
              <a:xfrm>
                <a:off x="584225" y="1218159"/>
                <a:ext cx="10964553" cy="86183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b="1" dirty="0"/>
                  <a:t>问题</a:t>
                </a:r>
                <a:r>
                  <a:rPr lang="zh-CN" altLang="en-US" dirty="0"/>
                  <a:t>：把</a:t>
                </a:r>
                <a:r>
                  <a:rPr lang="en-US" altLang="zh-CN" dirty="0"/>
                  <a:t>n</a:t>
                </a:r>
                <a:r>
                  <a:rPr lang="zh-CN" altLang="en-US" dirty="0"/>
                  <a:t>个升序序列</a:t>
                </a: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A</m:t>
                        </m:r>
                      </m:e>
                      <m:sub>
                        <m:r>
                          <m:rPr>
                            <m:sty m:val="p"/>
                          </m:rPr>
                          <a:rPr lang="en-US" altLang="zh-CN" b="0" i="0" smtClean="0">
                            <a:latin typeface="Cambria Math" panose="02040503050406030204" pitchFamily="18" charset="0"/>
                          </a:rPr>
                          <m:t>n</m:t>
                        </m:r>
                      </m:sub>
                    </m:sSub>
                  </m:oMath>
                </a14:m>
                <a:r>
                  <a:rPr lang="zh-CN" altLang="en-US" dirty="0"/>
                  <a:t>，合并成一个升序序列。</a:t>
                </a:r>
                <a:endParaRPr lang="en-US" altLang="zh-CN" dirty="0"/>
              </a:p>
            </p:txBody>
          </p:sp>
        </mc:Choice>
        <mc:Fallback xmlns="">
          <p:sp>
            <p:nvSpPr>
              <p:cNvPr id="5" name="内容占位符 4">
                <a:extLst>
                  <a:ext uri="{FF2B5EF4-FFF2-40B4-BE49-F238E27FC236}">
                    <a16:creationId xmlns:a16="http://schemas.microsoft.com/office/drawing/2014/main" id="{2502A22B-A132-935D-E835-48609A2EDB53}"/>
                  </a:ext>
                </a:extLst>
              </p:cNvPr>
              <p:cNvSpPr txBox="1">
                <a:spLocks noRot="1" noChangeAspect="1" noMove="1" noResize="1" noEditPoints="1" noAdjustHandles="1" noChangeArrowheads="1" noChangeShapeType="1" noTextEdit="1"/>
              </p:cNvSpPr>
              <p:nvPr/>
            </p:nvSpPr>
            <p:spPr>
              <a:xfrm>
                <a:off x="584225" y="1218159"/>
                <a:ext cx="10964553" cy="861832"/>
              </a:xfrm>
              <a:prstGeom prst="rect">
                <a:avLst/>
              </a:prstGeom>
              <a:blipFill>
                <a:blip r:embed="rId3"/>
                <a:stretch>
                  <a:fillRect l="-694"/>
                </a:stretch>
              </a:blipFill>
            </p:spPr>
            <p:txBody>
              <a:bodyPr/>
              <a:lstStyle/>
              <a:p>
                <a:r>
                  <a:rPr lang="zh-CN" altLang="en-US">
                    <a:noFill/>
                  </a:rPr>
                  <a:t> </a:t>
                </a:r>
              </a:p>
            </p:txBody>
          </p:sp>
        </mc:Fallback>
      </mc:AlternateContent>
      <p:graphicFrame>
        <p:nvGraphicFramePr>
          <p:cNvPr id="3" name="表格 2">
            <a:extLst>
              <a:ext uri="{FF2B5EF4-FFF2-40B4-BE49-F238E27FC236}">
                <a16:creationId xmlns:a16="http://schemas.microsoft.com/office/drawing/2014/main" id="{FD971356-2FFF-4A2C-8F83-2139DDD3C392}"/>
              </a:ext>
            </a:extLst>
          </p:cNvPr>
          <p:cNvGraphicFramePr>
            <a:graphicFrameLocks noGrp="1"/>
          </p:cNvGraphicFramePr>
          <p:nvPr/>
        </p:nvGraphicFramePr>
        <p:xfrm>
          <a:off x="5214656" y="2146916"/>
          <a:ext cx="1105534" cy="278994"/>
        </p:xfrm>
        <a:graphic>
          <a:graphicData uri="http://schemas.openxmlformats.org/drawingml/2006/table">
            <a:tbl>
              <a:tblPr firstRow="1" bandRow="1">
                <a:tableStyleId>{F5AB1C69-6EDB-4FF4-983F-18BD219EF322}</a:tableStyleId>
              </a:tblPr>
              <a:tblGrid>
                <a:gridCol w="248522">
                  <a:extLst>
                    <a:ext uri="{9D8B030D-6E8A-4147-A177-3AD203B41FA5}">
                      <a16:colId xmlns:a16="http://schemas.microsoft.com/office/drawing/2014/main" val="816028291"/>
                    </a:ext>
                  </a:extLst>
                </a:gridCol>
                <a:gridCol w="248522">
                  <a:extLst>
                    <a:ext uri="{9D8B030D-6E8A-4147-A177-3AD203B41FA5}">
                      <a16:colId xmlns:a16="http://schemas.microsoft.com/office/drawing/2014/main" val="3741858144"/>
                    </a:ext>
                  </a:extLst>
                </a:gridCol>
                <a:gridCol w="248522">
                  <a:extLst>
                    <a:ext uri="{9D8B030D-6E8A-4147-A177-3AD203B41FA5}">
                      <a16:colId xmlns:a16="http://schemas.microsoft.com/office/drawing/2014/main" val="2255951593"/>
                    </a:ext>
                  </a:extLst>
                </a:gridCol>
                <a:gridCol w="359968">
                  <a:extLst>
                    <a:ext uri="{9D8B030D-6E8A-4147-A177-3AD203B41FA5}">
                      <a16:colId xmlns:a16="http://schemas.microsoft.com/office/drawing/2014/main" val="3394527954"/>
                    </a:ext>
                  </a:extLst>
                </a:gridCol>
              </a:tblGrid>
              <a:tr h="278994">
                <a:tc>
                  <a:txBody>
                    <a:bodyPr/>
                    <a:lstStyle/>
                    <a:p>
                      <a:r>
                        <a:rPr lang="en-US" altLang="zh-CN" sz="1000" dirty="0">
                          <a:solidFill>
                            <a:schemeClr val="tx1"/>
                          </a:solidFill>
                        </a:rPr>
                        <a:t>1</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5</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9</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10</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4" name="表格 3">
            <a:extLst>
              <a:ext uri="{FF2B5EF4-FFF2-40B4-BE49-F238E27FC236}">
                <a16:creationId xmlns:a16="http://schemas.microsoft.com/office/drawing/2014/main" id="{DC07B04D-B2AD-6BBB-12A5-96DD0B021476}"/>
              </a:ext>
            </a:extLst>
          </p:cNvPr>
          <p:cNvGraphicFramePr>
            <a:graphicFrameLocks noGrp="1"/>
          </p:cNvGraphicFramePr>
          <p:nvPr/>
        </p:nvGraphicFramePr>
        <p:xfrm>
          <a:off x="5238710" y="2773978"/>
          <a:ext cx="2248538" cy="278994"/>
        </p:xfrm>
        <a:graphic>
          <a:graphicData uri="http://schemas.openxmlformats.org/drawingml/2006/table">
            <a:tbl>
              <a:tblPr firstRow="1" bandRow="1">
                <a:tableStyleId>{F5AB1C69-6EDB-4FF4-983F-18BD219EF322}</a:tableStyleId>
              </a:tblPr>
              <a:tblGrid>
                <a:gridCol w="227948">
                  <a:extLst>
                    <a:ext uri="{9D8B030D-6E8A-4147-A177-3AD203B41FA5}">
                      <a16:colId xmlns:a16="http://schemas.microsoft.com/office/drawing/2014/main" val="816028291"/>
                    </a:ext>
                  </a:extLst>
                </a:gridCol>
                <a:gridCol w="227948">
                  <a:extLst>
                    <a:ext uri="{9D8B030D-6E8A-4147-A177-3AD203B41FA5}">
                      <a16:colId xmlns:a16="http://schemas.microsoft.com/office/drawing/2014/main" val="3741858144"/>
                    </a:ext>
                  </a:extLst>
                </a:gridCol>
                <a:gridCol w="294055">
                  <a:extLst>
                    <a:ext uri="{9D8B030D-6E8A-4147-A177-3AD203B41FA5}">
                      <a16:colId xmlns:a16="http://schemas.microsoft.com/office/drawing/2014/main" val="2255951593"/>
                    </a:ext>
                  </a:extLst>
                </a:gridCol>
                <a:gridCol w="355585">
                  <a:extLst>
                    <a:ext uri="{9D8B030D-6E8A-4147-A177-3AD203B41FA5}">
                      <a16:colId xmlns:a16="http://schemas.microsoft.com/office/drawing/2014/main" val="3029050256"/>
                    </a:ext>
                  </a:extLst>
                </a:gridCol>
                <a:gridCol w="381000">
                  <a:extLst>
                    <a:ext uri="{9D8B030D-6E8A-4147-A177-3AD203B41FA5}">
                      <a16:colId xmlns:a16="http://schemas.microsoft.com/office/drawing/2014/main" val="4203637349"/>
                    </a:ext>
                  </a:extLst>
                </a:gridCol>
                <a:gridCol w="381000">
                  <a:extLst>
                    <a:ext uri="{9D8B030D-6E8A-4147-A177-3AD203B41FA5}">
                      <a16:colId xmlns:a16="http://schemas.microsoft.com/office/drawing/2014/main" val="3551620755"/>
                    </a:ext>
                  </a:extLst>
                </a:gridCol>
                <a:gridCol w="381002">
                  <a:extLst>
                    <a:ext uri="{9D8B030D-6E8A-4147-A177-3AD203B41FA5}">
                      <a16:colId xmlns:a16="http://schemas.microsoft.com/office/drawing/2014/main" val="3394527954"/>
                    </a:ext>
                  </a:extLst>
                </a:gridCol>
              </a:tblGrid>
              <a:tr h="278994">
                <a:tc>
                  <a:txBody>
                    <a:bodyPr/>
                    <a:lstStyle/>
                    <a:p>
                      <a:r>
                        <a:rPr lang="en-US" altLang="zh-CN" sz="1000" dirty="0">
                          <a:solidFill>
                            <a:schemeClr val="tx1"/>
                          </a:solidFill>
                        </a:rPr>
                        <a:t>2</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4</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7</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11</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14</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17</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20</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18" name="表格 17">
            <a:extLst>
              <a:ext uri="{FF2B5EF4-FFF2-40B4-BE49-F238E27FC236}">
                <a16:creationId xmlns:a16="http://schemas.microsoft.com/office/drawing/2014/main" id="{DC02DC27-5800-EA63-2AF8-55F0B243C844}"/>
              </a:ext>
            </a:extLst>
          </p:cNvPr>
          <p:cNvGraphicFramePr>
            <a:graphicFrameLocks noGrp="1"/>
          </p:cNvGraphicFramePr>
          <p:nvPr/>
        </p:nvGraphicFramePr>
        <p:xfrm>
          <a:off x="5238711" y="3401040"/>
          <a:ext cx="953137" cy="278994"/>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816028291"/>
                    </a:ext>
                  </a:extLst>
                </a:gridCol>
                <a:gridCol w="363855">
                  <a:extLst>
                    <a:ext uri="{9D8B030D-6E8A-4147-A177-3AD203B41FA5}">
                      <a16:colId xmlns:a16="http://schemas.microsoft.com/office/drawing/2014/main" val="3741858144"/>
                    </a:ext>
                  </a:extLst>
                </a:gridCol>
                <a:gridCol w="381002">
                  <a:extLst>
                    <a:ext uri="{9D8B030D-6E8A-4147-A177-3AD203B41FA5}">
                      <a16:colId xmlns:a16="http://schemas.microsoft.com/office/drawing/2014/main" val="3394527954"/>
                    </a:ext>
                  </a:extLst>
                </a:gridCol>
              </a:tblGrid>
              <a:tr h="278994">
                <a:tc>
                  <a:txBody>
                    <a:bodyPr/>
                    <a:lstStyle/>
                    <a:p>
                      <a:r>
                        <a:rPr lang="en-US" altLang="zh-CN" sz="1000" dirty="0">
                          <a:solidFill>
                            <a:schemeClr val="tx1"/>
                          </a:solidFill>
                        </a:rPr>
                        <a:t>6</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13</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21</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19" name="表格 18">
            <a:extLst>
              <a:ext uri="{FF2B5EF4-FFF2-40B4-BE49-F238E27FC236}">
                <a16:creationId xmlns:a16="http://schemas.microsoft.com/office/drawing/2014/main" id="{87D30FA8-B0B2-B0C9-CC53-E3C9D39A6AF4}"/>
              </a:ext>
            </a:extLst>
          </p:cNvPr>
          <p:cNvGraphicFramePr>
            <a:graphicFrameLocks noGrp="1"/>
          </p:cNvGraphicFramePr>
          <p:nvPr/>
        </p:nvGraphicFramePr>
        <p:xfrm>
          <a:off x="5238710" y="4028102"/>
          <a:ext cx="572136" cy="278994"/>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816028291"/>
                    </a:ext>
                  </a:extLst>
                </a:gridCol>
                <a:gridCol w="363856">
                  <a:extLst>
                    <a:ext uri="{9D8B030D-6E8A-4147-A177-3AD203B41FA5}">
                      <a16:colId xmlns:a16="http://schemas.microsoft.com/office/drawing/2014/main" val="3394527954"/>
                    </a:ext>
                  </a:extLst>
                </a:gridCol>
              </a:tblGrid>
              <a:tr h="278994">
                <a:tc>
                  <a:txBody>
                    <a:bodyPr/>
                    <a:lstStyle/>
                    <a:p>
                      <a:r>
                        <a:rPr lang="en-US" altLang="zh-CN" sz="1000" dirty="0">
                          <a:solidFill>
                            <a:schemeClr val="tx1"/>
                          </a:solidFill>
                        </a:rPr>
                        <a:t>3</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19</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20" name="表格 19">
            <a:extLst>
              <a:ext uri="{FF2B5EF4-FFF2-40B4-BE49-F238E27FC236}">
                <a16:creationId xmlns:a16="http://schemas.microsoft.com/office/drawing/2014/main" id="{433CC93D-F8C5-B98D-527B-2325DF16334E}"/>
              </a:ext>
            </a:extLst>
          </p:cNvPr>
          <p:cNvGraphicFramePr>
            <a:graphicFrameLocks noGrp="1"/>
          </p:cNvGraphicFramePr>
          <p:nvPr/>
        </p:nvGraphicFramePr>
        <p:xfrm>
          <a:off x="5238710" y="4655165"/>
          <a:ext cx="1717180" cy="278994"/>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2407434892"/>
                    </a:ext>
                  </a:extLst>
                </a:gridCol>
                <a:gridCol w="360285">
                  <a:extLst>
                    <a:ext uri="{9D8B030D-6E8A-4147-A177-3AD203B41FA5}">
                      <a16:colId xmlns:a16="http://schemas.microsoft.com/office/drawing/2014/main" val="816028291"/>
                    </a:ext>
                  </a:extLst>
                </a:gridCol>
                <a:gridCol w="377261">
                  <a:extLst>
                    <a:ext uri="{9D8B030D-6E8A-4147-A177-3AD203B41FA5}">
                      <a16:colId xmlns:a16="http://schemas.microsoft.com/office/drawing/2014/main" val="3741858144"/>
                    </a:ext>
                  </a:extLst>
                </a:gridCol>
                <a:gridCol w="388310">
                  <a:extLst>
                    <a:ext uri="{9D8B030D-6E8A-4147-A177-3AD203B41FA5}">
                      <a16:colId xmlns:a16="http://schemas.microsoft.com/office/drawing/2014/main" val="2255951593"/>
                    </a:ext>
                  </a:extLst>
                </a:gridCol>
                <a:gridCol w="383044">
                  <a:extLst>
                    <a:ext uri="{9D8B030D-6E8A-4147-A177-3AD203B41FA5}">
                      <a16:colId xmlns:a16="http://schemas.microsoft.com/office/drawing/2014/main" val="3394527954"/>
                    </a:ext>
                  </a:extLst>
                </a:gridCol>
              </a:tblGrid>
              <a:tr h="278994">
                <a:tc>
                  <a:txBody>
                    <a:bodyPr/>
                    <a:lstStyle/>
                    <a:p>
                      <a:r>
                        <a:rPr lang="en-US" altLang="zh-CN" sz="1000" i="0" dirty="0">
                          <a:solidFill>
                            <a:schemeClr val="tx1"/>
                          </a:solidFill>
                        </a:rPr>
                        <a:t>8</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i="0" dirty="0">
                          <a:solidFill>
                            <a:schemeClr val="tx1"/>
                          </a:solidFill>
                        </a:rPr>
                        <a:t>12</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i="0" dirty="0">
                          <a:solidFill>
                            <a:schemeClr val="tx1"/>
                          </a:solidFill>
                        </a:rPr>
                        <a:t>15</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i="0" dirty="0">
                          <a:solidFill>
                            <a:schemeClr val="tx1"/>
                          </a:solidFill>
                        </a:rPr>
                        <a:t>16</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i="0" dirty="0">
                          <a:solidFill>
                            <a:schemeClr val="tx1"/>
                          </a:solidFill>
                        </a:rPr>
                        <a:t>18</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921266888"/>
                  </a:ext>
                </a:extLst>
              </a:tr>
            </a:tbl>
          </a:graphicData>
        </a:graphic>
      </p:graphicFrame>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747E79F-6BE8-433C-4B90-1EFC04F417CB}"/>
                  </a:ext>
                </a:extLst>
              </p:cNvPr>
              <p:cNvSpPr txBox="1"/>
              <p:nvPr/>
            </p:nvSpPr>
            <p:spPr>
              <a:xfrm>
                <a:off x="6354696" y="1782787"/>
                <a:ext cx="4133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1</m:t>
                          </m:r>
                        </m:sub>
                      </m:sSub>
                    </m:oMath>
                  </m:oMathPara>
                </a14:m>
                <a:endParaRPr lang="zh-CN" altLang="en-US" dirty="0">
                  <a:solidFill>
                    <a:srgbClr val="C00000"/>
                  </a:solidFill>
                </a:endParaRPr>
              </a:p>
            </p:txBody>
          </p:sp>
        </mc:Choice>
        <mc:Fallback xmlns="">
          <p:sp>
            <p:nvSpPr>
              <p:cNvPr id="21" name="文本框 20">
                <a:extLst>
                  <a:ext uri="{FF2B5EF4-FFF2-40B4-BE49-F238E27FC236}">
                    <a16:creationId xmlns:a16="http://schemas.microsoft.com/office/drawing/2014/main" id="{E747E79F-6BE8-433C-4B90-1EFC04F417CB}"/>
                  </a:ext>
                </a:extLst>
              </p:cNvPr>
              <p:cNvSpPr txBox="1">
                <a:spLocks noRot="1" noChangeAspect="1" noMove="1" noResize="1" noEditPoints="1" noAdjustHandles="1" noChangeArrowheads="1" noChangeShapeType="1" noTextEdit="1"/>
              </p:cNvSpPr>
              <p:nvPr/>
            </p:nvSpPr>
            <p:spPr>
              <a:xfrm>
                <a:off x="6354696" y="1782787"/>
                <a:ext cx="413318"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3819C958-3D16-B283-8A98-B6F37C917134}"/>
                  </a:ext>
                </a:extLst>
              </p:cNvPr>
              <p:cNvSpPr txBox="1"/>
              <p:nvPr/>
            </p:nvSpPr>
            <p:spPr>
              <a:xfrm>
                <a:off x="7533416" y="2418529"/>
                <a:ext cx="4186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2</m:t>
                          </m:r>
                        </m:sub>
                      </m:sSub>
                    </m:oMath>
                  </m:oMathPara>
                </a14:m>
                <a:endParaRPr lang="zh-CN" altLang="en-US" dirty="0">
                  <a:solidFill>
                    <a:srgbClr val="C00000"/>
                  </a:solidFill>
                </a:endParaRPr>
              </a:p>
            </p:txBody>
          </p:sp>
        </mc:Choice>
        <mc:Fallback xmlns="">
          <p:sp>
            <p:nvSpPr>
              <p:cNvPr id="22" name="文本框 21">
                <a:extLst>
                  <a:ext uri="{FF2B5EF4-FFF2-40B4-BE49-F238E27FC236}">
                    <a16:creationId xmlns:a16="http://schemas.microsoft.com/office/drawing/2014/main" id="{3819C958-3D16-B283-8A98-B6F37C917134}"/>
                  </a:ext>
                </a:extLst>
              </p:cNvPr>
              <p:cNvSpPr txBox="1">
                <a:spLocks noRot="1" noChangeAspect="1" noMove="1" noResize="1" noEditPoints="1" noAdjustHandles="1" noChangeArrowheads="1" noChangeShapeType="1" noTextEdit="1"/>
              </p:cNvSpPr>
              <p:nvPr/>
            </p:nvSpPr>
            <p:spPr>
              <a:xfrm>
                <a:off x="7533416" y="2418529"/>
                <a:ext cx="418640"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3F822804-37A6-6AA9-3B28-CE3BF70F18DC}"/>
                  </a:ext>
                </a:extLst>
              </p:cNvPr>
              <p:cNvSpPr txBox="1"/>
              <p:nvPr/>
            </p:nvSpPr>
            <p:spPr>
              <a:xfrm>
                <a:off x="6223350" y="3057666"/>
                <a:ext cx="4474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3</m:t>
                          </m:r>
                        </m:sub>
                      </m:sSub>
                    </m:oMath>
                  </m:oMathPara>
                </a14:m>
                <a:endParaRPr lang="zh-CN" altLang="en-US" dirty="0">
                  <a:solidFill>
                    <a:srgbClr val="C00000"/>
                  </a:solidFill>
                </a:endParaRPr>
              </a:p>
            </p:txBody>
          </p:sp>
        </mc:Choice>
        <mc:Fallback xmlns="">
          <p:sp>
            <p:nvSpPr>
              <p:cNvPr id="23" name="文本框 22">
                <a:extLst>
                  <a:ext uri="{FF2B5EF4-FFF2-40B4-BE49-F238E27FC236}">
                    <a16:creationId xmlns:a16="http://schemas.microsoft.com/office/drawing/2014/main" id="{3F822804-37A6-6AA9-3B28-CE3BF70F18DC}"/>
                  </a:ext>
                </a:extLst>
              </p:cNvPr>
              <p:cNvSpPr txBox="1">
                <a:spLocks noRot="1" noChangeAspect="1" noMove="1" noResize="1" noEditPoints="1" noAdjustHandles="1" noChangeArrowheads="1" noChangeShapeType="1" noTextEdit="1"/>
              </p:cNvSpPr>
              <p:nvPr/>
            </p:nvSpPr>
            <p:spPr>
              <a:xfrm>
                <a:off x="6223350" y="3057666"/>
                <a:ext cx="44749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DD77618B-65B5-FBA5-C3A6-AEB8342E8544}"/>
                  </a:ext>
                </a:extLst>
              </p:cNvPr>
              <p:cNvSpPr txBox="1"/>
              <p:nvPr/>
            </p:nvSpPr>
            <p:spPr>
              <a:xfrm>
                <a:off x="5863585" y="3680851"/>
                <a:ext cx="447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4</m:t>
                          </m:r>
                        </m:sub>
                      </m:sSub>
                    </m:oMath>
                  </m:oMathPara>
                </a14:m>
                <a:endParaRPr lang="zh-CN" altLang="en-US" dirty="0">
                  <a:solidFill>
                    <a:srgbClr val="C00000"/>
                  </a:solidFill>
                </a:endParaRPr>
              </a:p>
            </p:txBody>
          </p:sp>
        </mc:Choice>
        <mc:Fallback xmlns="">
          <p:sp>
            <p:nvSpPr>
              <p:cNvPr id="24" name="文本框 23">
                <a:extLst>
                  <a:ext uri="{FF2B5EF4-FFF2-40B4-BE49-F238E27FC236}">
                    <a16:creationId xmlns:a16="http://schemas.microsoft.com/office/drawing/2014/main" id="{DD77618B-65B5-FBA5-C3A6-AEB8342E8544}"/>
                  </a:ext>
                </a:extLst>
              </p:cNvPr>
              <p:cNvSpPr txBox="1">
                <a:spLocks noRot="1" noChangeAspect="1" noMove="1" noResize="1" noEditPoints="1" noAdjustHandles="1" noChangeArrowheads="1" noChangeShapeType="1" noTextEdit="1"/>
              </p:cNvSpPr>
              <p:nvPr/>
            </p:nvSpPr>
            <p:spPr>
              <a:xfrm>
                <a:off x="5863585" y="3680851"/>
                <a:ext cx="447495"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4D428AA-BDED-4564-3037-AFE09F2EBAFF}"/>
                  </a:ext>
                </a:extLst>
              </p:cNvPr>
              <p:cNvSpPr txBox="1"/>
              <p:nvPr/>
            </p:nvSpPr>
            <p:spPr>
              <a:xfrm>
                <a:off x="6987845" y="4304036"/>
                <a:ext cx="4474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5</m:t>
                          </m:r>
                        </m:sub>
                      </m:sSub>
                    </m:oMath>
                  </m:oMathPara>
                </a14:m>
                <a:endParaRPr lang="zh-CN" altLang="en-US" dirty="0">
                  <a:solidFill>
                    <a:srgbClr val="C00000"/>
                  </a:solidFill>
                </a:endParaRPr>
              </a:p>
            </p:txBody>
          </p:sp>
        </mc:Choice>
        <mc:Fallback xmlns="">
          <p:sp>
            <p:nvSpPr>
              <p:cNvPr id="25" name="文本框 24">
                <a:extLst>
                  <a:ext uri="{FF2B5EF4-FFF2-40B4-BE49-F238E27FC236}">
                    <a16:creationId xmlns:a16="http://schemas.microsoft.com/office/drawing/2014/main" id="{F4D428AA-BDED-4564-3037-AFE09F2EBAFF}"/>
                  </a:ext>
                </a:extLst>
              </p:cNvPr>
              <p:cNvSpPr txBox="1">
                <a:spLocks noRot="1" noChangeAspect="1" noMove="1" noResize="1" noEditPoints="1" noAdjustHandles="1" noChangeArrowheads="1" noChangeShapeType="1" noTextEdit="1"/>
              </p:cNvSpPr>
              <p:nvPr/>
            </p:nvSpPr>
            <p:spPr>
              <a:xfrm>
                <a:off x="6987845" y="4304036"/>
                <a:ext cx="447494"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158E5341-C074-8F7F-3BA1-78568DFFB7BB}"/>
                  </a:ext>
                </a:extLst>
              </p:cNvPr>
              <p:cNvSpPr txBox="1"/>
              <p:nvPr/>
            </p:nvSpPr>
            <p:spPr>
              <a:xfrm>
                <a:off x="7700192" y="3343337"/>
                <a:ext cx="4039240" cy="120032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285750" indent="-285750">
                  <a:buFont typeface="Wingdings" pitchFamily="2" charset="2"/>
                  <a:buChar char="Ø"/>
                </a:pPr>
                <a:r>
                  <a:rPr lang="zh-CN" altLang="en-US" dirty="0">
                    <a:solidFill>
                      <a:srgbClr val="0070C0"/>
                    </a:solidFill>
                    <a:latin typeface="Microsoft YaHei" panose="020B0503020204020204" pitchFamily="34" charset="-122"/>
                    <a:ea typeface="Microsoft YaHei" panose="020B0503020204020204" pitchFamily="34" charset="-122"/>
                  </a:rPr>
                  <a:t>为方便查找，在各序列末尾添加</a:t>
                </a:r>
                <a14:m>
                  <m:oMath xmlns:m="http://schemas.openxmlformats.org/officeDocument/2006/math">
                    <m:r>
                      <a:rPr kumimoji="1" lang="en-US" altLang="zh-CN" i="1" smtClean="0">
                        <a:solidFill>
                          <a:srgbClr val="C00000"/>
                        </a:solidFill>
                        <a:latin typeface="Cambria Math" panose="02040503050406030204" pitchFamily="18" charset="0"/>
                      </a:rPr>
                      <m:t>+</m:t>
                    </m:r>
                    <m:r>
                      <a:rPr kumimoji="1" lang="zh-CN" altLang="en-US" i="1">
                        <a:solidFill>
                          <a:srgbClr val="C00000"/>
                        </a:solidFill>
                        <a:latin typeface="Cambria Math" panose="02040503050406030204" pitchFamily="18" charset="0"/>
                      </a:rPr>
                      <m:t>∞</m:t>
                    </m:r>
                  </m:oMath>
                </a14:m>
                <a:endParaRPr kumimoji="1" lang="zh-CN" altLang="en-US" dirty="0">
                  <a:solidFill>
                    <a:srgbClr val="0070C0"/>
                  </a:solidFill>
                </a:endParaRPr>
              </a:p>
              <a:p>
                <a:pPr marL="285750" indent="-285750">
                  <a:buFont typeface="Wingdings" pitchFamily="2" charset="2"/>
                  <a:buChar char="Ø"/>
                </a:pPr>
                <a:endParaRPr lang="en-US" altLang="zh-CN" dirty="0">
                  <a:solidFill>
                    <a:srgbClr val="0070C0"/>
                  </a:solidFill>
                  <a:latin typeface="Microsoft YaHei" panose="020B0503020204020204" pitchFamily="34" charset="-122"/>
                  <a:ea typeface="Microsoft YaHei" panose="020B0503020204020204" pitchFamily="34" charset="-122"/>
                </a:endParaRPr>
              </a:p>
              <a:p>
                <a:pPr marL="285750" indent="-285750">
                  <a:buFont typeface="Wingdings" pitchFamily="2" charset="2"/>
                  <a:buChar char="Ø"/>
                </a:pPr>
                <a:r>
                  <a:rPr lang="zh-CN" altLang="en-US" dirty="0">
                    <a:solidFill>
                      <a:srgbClr val="0070C0"/>
                    </a:solidFill>
                    <a:latin typeface="Microsoft YaHei" panose="020B0503020204020204" pitchFamily="34" charset="-122"/>
                    <a:ea typeface="Microsoft YaHei" panose="020B0503020204020204" pitchFamily="34" charset="-122"/>
                  </a:rPr>
                  <a:t>开始时，</a:t>
                </a:r>
                <a14:m>
                  <m:oMath xmlns:m="http://schemas.openxmlformats.org/officeDocument/2006/math">
                    <m:r>
                      <a:rPr lang="zh-CN" altLang="en-US" i="1" smtClean="0">
                        <a:solidFill>
                          <a:srgbClr val="0070C0"/>
                        </a:solidFill>
                        <a:latin typeface="Cambria Math" panose="02040503050406030204" pitchFamily="18" charset="0"/>
                      </a:rPr>
                      <m:t>用指针</m:t>
                    </m:r>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𝑖</m:t>
                        </m:r>
                      </m:e>
                      <m:sub>
                        <m:r>
                          <a:rPr lang="en-US" altLang="zh-CN" b="0" i="1" smtClean="0">
                            <a:solidFill>
                              <a:srgbClr val="0070C0"/>
                            </a:solidFill>
                            <a:latin typeface="Cambria Math" panose="02040503050406030204" pitchFamily="18" charset="0"/>
                          </a:rPr>
                          <m:t>𝑥</m:t>
                        </m:r>
                      </m:sub>
                    </m:sSub>
                  </m:oMath>
                </a14:m>
                <a:r>
                  <a:rPr lang="zh-CN" altLang="en-US" dirty="0">
                    <a:solidFill>
                      <a:srgbClr val="0070C0"/>
                    </a:solidFill>
                    <a:latin typeface="Microsoft YaHei" panose="020B0503020204020204" pitchFamily="34" charset="-122"/>
                    <a:ea typeface="Microsoft YaHei" panose="020B0503020204020204" pitchFamily="34" charset="-122"/>
                  </a:rPr>
                  <a:t>指向序列</a:t>
                </a:r>
                <a14:m>
                  <m:oMath xmlns:m="http://schemas.openxmlformats.org/officeDocument/2006/math">
                    <m:sSub>
                      <m:sSubPr>
                        <m:ctrlPr>
                          <a:rPr lang="en-US" altLang="zh-CN" b="0" i="1" smtClean="0">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𝐴</m:t>
                        </m:r>
                      </m:e>
                      <m:sub>
                        <m:r>
                          <a:rPr lang="en-US" altLang="zh-CN" b="0" i="1" smtClean="0">
                            <a:solidFill>
                              <a:srgbClr val="0070C0"/>
                            </a:solidFill>
                            <a:latin typeface="Cambria Math" panose="02040503050406030204" pitchFamily="18" charset="0"/>
                          </a:rPr>
                          <m:t>𝑥</m:t>
                        </m:r>
                      </m:sub>
                    </m:sSub>
                    <m:r>
                      <a:rPr lang="en-US" altLang="zh-CN" b="0" i="1" smtClean="0">
                        <a:solidFill>
                          <a:srgbClr val="0070C0"/>
                        </a:solidFill>
                        <a:latin typeface="Cambria Math" panose="02040503050406030204" pitchFamily="18" charset="0"/>
                      </a:rPr>
                      <m:t> </m:t>
                    </m:r>
                  </m:oMath>
                </a14:m>
                <a:r>
                  <a:rPr lang="zh-CN" altLang="en-US" dirty="0">
                    <a:solidFill>
                      <a:srgbClr val="0070C0"/>
                    </a:solidFill>
                    <a:latin typeface="Microsoft YaHei" panose="020B0503020204020204" pitchFamily="34" charset="-122"/>
                    <a:ea typeface="Microsoft YaHei" panose="020B0503020204020204" pitchFamily="34" charset="-122"/>
                  </a:rPr>
                  <a:t>的先头元素（最小值）</a:t>
                </a:r>
                <a14:m>
                  <m:oMath xmlns:m="http://schemas.openxmlformats.org/officeDocument/2006/math">
                    <m:d>
                      <m:dPr>
                        <m:ctrlPr>
                          <a:rPr lang="en-US" altLang="zh-CN" i="1">
                            <a:solidFill>
                              <a:srgbClr val="0070C0"/>
                            </a:solidFill>
                            <a:latin typeface="Cambria Math" panose="02040503050406030204" pitchFamily="18" charset="0"/>
                          </a:rPr>
                        </m:ctrlPr>
                      </m:dPr>
                      <m:e>
                        <m:r>
                          <a:rPr lang="en-US" altLang="zh-CN" i="1">
                            <a:solidFill>
                              <a:srgbClr val="0070C0"/>
                            </a:solidFill>
                            <a:latin typeface="Cambria Math" panose="02040503050406030204" pitchFamily="18" charset="0"/>
                          </a:rPr>
                          <m:t>1≤</m:t>
                        </m:r>
                        <m:r>
                          <a:rPr lang="en-US" altLang="zh-CN" i="1">
                            <a:solidFill>
                              <a:srgbClr val="0070C0"/>
                            </a:solidFill>
                            <a:latin typeface="Cambria Math" panose="02040503050406030204" pitchFamily="18" charset="0"/>
                          </a:rPr>
                          <m:t>𝑥</m:t>
                        </m:r>
                        <m:r>
                          <a:rPr lang="en-US" altLang="zh-CN" i="1">
                            <a:solidFill>
                              <a:srgbClr val="0070C0"/>
                            </a:solidFill>
                            <a:latin typeface="Cambria Math" panose="02040503050406030204" pitchFamily="18" charset="0"/>
                          </a:rPr>
                          <m:t>≤</m:t>
                        </m:r>
                        <m:r>
                          <a:rPr lang="en-US" altLang="zh-CN" b="0" i="1" smtClean="0">
                            <a:solidFill>
                              <a:srgbClr val="0070C0"/>
                            </a:solidFill>
                            <a:latin typeface="Cambria Math" panose="02040503050406030204" pitchFamily="18" charset="0"/>
                          </a:rPr>
                          <m:t>𝑛</m:t>
                        </m:r>
                      </m:e>
                    </m:d>
                  </m:oMath>
                </a14:m>
                <a:endParaRPr lang="zh-CN" altLang="en-US" dirty="0">
                  <a:solidFill>
                    <a:srgbClr val="0070C0"/>
                  </a:solidFill>
                  <a:latin typeface="Microsoft YaHei" panose="020B0503020204020204" pitchFamily="34" charset="-122"/>
                  <a:ea typeface="Microsoft YaHei" panose="020B0503020204020204" pitchFamily="34" charset="-122"/>
                </a:endParaRPr>
              </a:p>
            </p:txBody>
          </p:sp>
        </mc:Choice>
        <mc:Fallback xmlns="">
          <p:sp>
            <p:nvSpPr>
              <p:cNvPr id="38" name="文本框 37">
                <a:extLst>
                  <a:ext uri="{FF2B5EF4-FFF2-40B4-BE49-F238E27FC236}">
                    <a16:creationId xmlns:a16="http://schemas.microsoft.com/office/drawing/2014/main" id="{158E5341-C074-8F7F-3BA1-78568DFFB7BB}"/>
                  </a:ext>
                </a:extLst>
              </p:cNvPr>
              <p:cNvSpPr txBox="1">
                <a:spLocks noRot="1" noChangeAspect="1" noMove="1" noResize="1" noEditPoints="1" noAdjustHandles="1" noChangeArrowheads="1" noChangeShapeType="1" noTextEdit="1"/>
              </p:cNvSpPr>
              <p:nvPr/>
            </p:nvSpPr>
            <p:spPr>
              <a:xfrm>
                <a:off x="7700192" y="3343337"/>
                <a:ext cx="4039240" cy="1200329"/>
              </a:xfrm>
              <a:prstGeom prst="rect">
                <a:avLst/>
              </a:prstGeom>
              <a:blipFill>
                <a:blip r:embed="rId9"/>
                <a:stretch>
                  <a:fillRect l="-625" t="-1031" b="-6186"/>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1E89DEAD-30CC-91CB-24B7-44DBEB14E8EB}"/>
              </a:ext>
            </a:extLst>
          </p:cNvPr>
          <p:cNvSpPr txBox="1"/>
          <p:nvPr/>
        </p:nvSpPr>
        <p:spPr>
          <a:xfrm>
            <a:off x="315414" y="1996008"/>
            <a:ext cx="4520789" cy="461665"/>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方案二：同步合并</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顺序查找</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96DE55D-F713-6A32-1B02-334003B4FC8C}"/>
                  </a:ext>
                </a:extLst>
              </p:cNvPr>
              <p:cNvSpPr txBox="1"/>
              <p:nvPr/>
            </p:nvSpPr>
            <p:spPr>
              <a:xfrm>
                <a:off x="6345380" y="2133594"/>
                <a:ext cx="4215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zh-CN" altLang="en-US" i="1" smtClean="0">
                          <a:latin typeface="Cambria Math" panose="02040503050406030204" pitchFamily="18" charset="0"/>
                        </a:rPr>
                        <m:t>∞</m:t>
                      </m:r>
                    </m:oMath>
                  </m:oMathPara>
                </a14:m>
                <a:endParaRPr kumimoji="1" lang="zh-CN" altLang="en-US" dirty="0"/>
              </a:p>
            </p:txBody>
          </p:sp>
        </mc:Choice>
        <mc:Fallback xmlns="">
          <p:sp>
            <p:nvSpPr>
              <p:cNvPr id="10" name="文本框 9">
                <a:extLst>
                  <a:ext uri="{FF2B5EF4-FFF2-40B4-BE49-F238E27FC236}">
                    <a16:creationId xmlns:a16="http://schemas.microsoft.com/office/drawing/2014/main" id="{F96DE55D-F713-6A32-1B02-334003B4FC8C}"/>
                  </a:ext>
                </a:extLst>
              </p:cNvPr>
              <p:cNvSpPr txBox="1">
                <a:spLocks noRot="1" noChangeAspect="1" noMove="1" noResize="1" noEditPoints="1" noAdjustHandles="1" noChangeArrowheads="1" noChangeShapeType="1" noTextEdit="1"/>
              </p:cNvSpPr>
              <p:nvPr/>
            </p:nvSpPr>
            <p:spPr>
              <a:xfrm>
                <a:off x="6345380" y="2133594"/>
                <a:ext cx="421590" cy="276999"/>
              </a:xfrm>
              <a:prstGeom prst="rect">
                <a:avLst/>
              </a:prstGeom>
              <a:blipFill>
                <a:blip r:embed="rId10"/>
                <a:stretch>
                  <a:fillRect l="-8824" r="-8824"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FEBCB66-28FB-936A-5E91-B1EA3CAE21D6}"/>
                  </a:ext>
                </a:extLst>
              </p:cNvPr>
              <p:cNvSpPr txBox="1"/>
              <p:nvPr/>
            </p:nvSpPr>
            <p:spPr>
              <a:xfrm>
                <a:off x="7510300" y="2769770"/>
                <a:ext cx="4215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zh-CN" altLang="en-US" i="1" smtClean="0">
                          <a:latin typeface="Cambria Math" panose="02040503050406030204" pitchFamily="18" charset="0"/>
                        </a:rPr>
                        <m:t>∞</m:t>
                      </m:r>
                    </m:oMath>
                  </m:oMathPara>
                </a14:m>
                <a:endParaRPr kumimoji="1" lang="zh-CN" altLang="en-US" dirty="0"/>
              </a:p>
            </p:txBody>
          </p:sp>
        </mc:Choice>
        <mc:Fallback xmlns="">
          <p:sp>
            <p:nvSpPr>
              <p:cNvPr id="11" name="文本框 10">
                <a:extLst>
                  <a:ext uri="{FF2B5EF4-FFF2-40B4-BE49-F238E27FC236}">
                    <a16:creationId xmlns:a16="http://schemas.microsoft.com/office/drawing/2014/main" id="{4FEBCB66-28FB-936A-5E91-B1EA3CAE21D6}"/>
                  </a:ext>
                </a:extLst>
              </p:cNvPr>
              <p:cNvSpPr txBox="1">
                <a:spLocks noRot="1" noChangeAspect="1" noMove="1" noResize="1" noEditPoints="1" noAdjustHandles="1" noChangeArrowheads="1" noChangeShapeType="1" noTextEdit="1"/>
              </p:cNvSpPr>
              <p:nvPr/>
            </p:nvSpPr>
            <p:spPr>
              <a:xfrm>
                <a:off x="7510300" y="2769770"/>
                <a:ext cx="421590" cy="276999"/>
              </a:xfrm>
              <a:prstGeom prst="rect">
                <a:avLst/>
              </a:prstGeom>
              <a:blipFill>
                <a:blip r:embed="rId11"/>
                <a:stretch>
                  <a:fillRect l="-8824" r="-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1587AEB-A265-AE65-D407-4D9FD10EC64B}"/>
                  </a:ext>
                </a:extLst>
              </p:cNvPr>
              <p:cNvSpPr txBox="1"/>
              <p:nvPr/>
            </p:nvSpPr>
            <p:spPr>
              <a:xfrm>
                <a:off x="6220685" y="3408221"/>
                <a:ext cx="4215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zh-CN" altLang="en-US" i="1" smtClean="0">
                          <a:latin typeface="Cambria Math" panose="02040503050406030204" pitchFamily="18" charset="0"/>
                        </a:rPr>
                        <m:t>∞</m:t>
                      </m:r>
                    </m:oMath>
                  </m:oMathPara>
                </a14:m>
                <a:endParaRPr kumimoji="1" lang="zh-CN" altLang="en-US" dirty="0"/>
              </a:p>
            </p:txBody>
          </p:sp>
        </mc:Choice>
        <mc:Fallback xmlns="">
          <p:sp>
            <p:nvSpPr>
              <p:cNvPr id="12" name="文本框 11">
                <a:extLst>
                  <a:ext uri="{FF2B5EF4-FFF2-40B4-BE49-F238E27FC236}">
                    <a16:creationId xmlns:a16="http://schemas.microsoft.com/office/drawing/2014/main" id="{21587AEB-A265-AE65-D407-4D9FD10EC64B}"/>
                  </a:ext>
                </a:extLst>
              </p:cNvPr>
              <p:cNvSpPr txBox="1">
                <a:spLocks noRot="1" noChangeAspect="1" noMove="1" noResize="1" noEditPoints="1" noAdjustHandles="1" noChangeArrowheads="1" noChangeShapeType="1" noTextEdit="1"/>
              </p:cNvSpPr>
              <p:nvPr/>
            </p:nvSpPr>
            <p:spPr>
              <a:xfrm>
                <a:off x="6220685" y="3408221"/>
                <a:ext cx="421590" cy="276999"/>
              </a:xfrm>
              <a:prstGeom prst="rect">
                <a:avLst/>
              </a:prstGeom>
              <a:blipFill>
                <a:blip r:embed="rId12"/>
                <a:stretch>
                  <a:fillRect l="-8571" r="-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558BA74-7EDE-4D81-FF5B-9AEBAB7F2ADF}"/>
                  </a:ext>
                </a:extLst>
              </p:cNvPr>
              <p:cNvSpPr txBox="1"/>
              <p:nvPr/>
            </p:nvSpPr>
            <p:spPr>
              <a:xfrm>
                <a:off x="5833889" y="4031677"/>
                <a:ext cx="4215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zh-CN" altLang="en-US" i="1" smtClean="0">
                          <a:latin typeface="Cambria Math" panose="02040503050406030204" pitchFamily="18" charset="0"/>
                        </a:rPr>
                        <m:t>∞</m:t>
                      </m:r>
                    </m:oMath>
                  </m:oMathPara>
                </a14:m>
                <a:endParaRPr kumimoji="1" lang="zh-CN" altLang="en-US" dirty="0"/>
              </a:p>
            </p:txBody>
          </p:sp>
        </mc:Choice>
        <mc:Fallback xmlns="">
          <p:sp>
            <p:nvSpPr>
              <p:cNvPr id="13" name="文本框 12">
                <a:extLst>
                  <a:ext uri="{FF2B5EF4-FFF2-40B4-BE49-F238E27FC236}">
                    <a16:creationId xmlns:a16="http://schemas.microsoft.com/office/drawing/2014/main" id="{4558BA74-7EDE-4D81-FF5B-9AEBAB7F2ADF}"/>
                  </a:ext>
                </a:extLst>
              </p:cNvPr>
              <p:cNvSpPr txBox="1">
                <a:spLocks noRot="1" noChangeAspect="1" noMove="1" noResize="1" noEditPoints="1" noAdjustHandles="1" noChangeArrowheads="1" noChangeShapeType="1" noTextEdit="1"/>
              </p:cNvSpPr>
              <p:nvPr/>
            </p:nvSpPr>
            <p:spPr>
              <a:xfrm>
                <a:off x="5833889" y="4031677"/>
                <a:ext cx="421590" cy="276999"/>
              </a:xfrm>
              <a:prstGeom prst="rect">
                <a:avLst/>
              </a:prstGeom>
              <a:blipFill>
                <a:blip r:embed="rId13"/>
                <a:stretch>
                  <a:fillRect l="-8824" r="-5882"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8EE9F82-1A65-62CD-A54F-979AA7389CDD}"/>
                  </a:ext>
                </a:extLst>
              </p:cNvPr>
              <p:cNvSpPr txBox="1"/>
              <p:nvPr/>
            </p:nvSpPr>
            <p:spPr>
              <a:xfrm>
                <a:off x="6984956" y="4654004"/>
                <a:ext cx="4215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zh-CN" altLang="en-US" i="1" smtClean="0">
                          <a:latin typeface="Cambria Math" panose="02040503050406030204" pitchFamily="18" charset="0"/>
                        </a:rPr>
                        <m:t>∞</m:t>
                      </m:r>
                    </m:oMath>
                  </m:oMathPara>
                </a14:m>
                <a:endParaRPr kumimoji="1" lang="zh-CN" altLang="en-US" dirty="0"/>
              </a:p>
            </p:txBody>
          </p:sp>
        </mc:Choice>
        <mc:Fallback xmlns="">
          <p:sp>
            <p:nvSpPr>
              <p:cNvPr id="14" name="文本框 13">
                <a:extLst>
                  <a:ext uri="{FF2B5EF4-FFF2-40B4-BE49-F238E27FC236}">
                    <a16:creationId xmlns:a16="http://schemas.microsoft.com/office/drawing/2014/main" id="{38EE9F82-1A65-62CD-A54F-979AA7389CDD}"/>
                  </a:ext>
                </a:extLst>
              </p:cNvPr>
              <p:cNvSpPr txBox="1">
                <a:spLocks noRot="1" noChangeAspect="1" noMove="1" noResize="1" noEditPoints="1" noAdjustHandles="1" noChangeArrowheads="1" noChangeShapeType="1" noTextEdit="1"/>
              </p:cNvSpPr>
              <p:nvPr/>
            </p:nvSpPr>
            <p:spPr>
              <a:xfrm>
                <a:off x="6984956" y="4654004"/>
                <a:ext cx="421590" cy="276999"/>
              </a:xfrm>
              <a:prstGeom prst="rect">
                <a:avLst/>
              </a:prstGeom>
              <a:blipFill>
                <a:blip r:embed="rId14"/>
                <a:stretch>
                  <a:fillRect l="-11765" r="-5882" b="-4348"/>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430D1CBE-60F7-AD56-303E-8FAF0E978B24}"/>
              </a:ext>
            </a:extLst>
          </p:cNvPr>
          <p:cNvSpPr/>
          <p:nvPr/>
        </p:nvSpPr>
        <p:spPr>
          <a:xfrm>
            <a:off x="6345381" y="2146917"/>
            <a:ext cx="421590" cy="2789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A44097A4-C69D-B476-A5EE-05124C7EB278}"/>
              </a:ext>
            </a:extLst>
          </p:cNvPr>
          <p:cNvSpPr/>
          <p:nvPr/>
        </p:nvSpPr>
        <p:spPr>
          <a:xfrm>
            <a:off x="7517110" y="2764009"/>
            <a:ext cx="421590" cy="2789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06B38B10-3A45-6843-5588-676DAC13AC9F}"/>
              </a:ext>
            </a:extLst>
          </p:cNvPr>
          <p:cNvSpPr/>
          <p:nvPr/>
        </p:nvSpPr>
        <p:spPr>
          <a:xfrm>
            <a:off x="6227961" y="3408587"/>
            <a:ext cx="421590" cy="2789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7EE9FB6F-099A-A801-F6B8-CE0FF034280A}"/>
              </a:ext>
            </a:extLst>
          </p:cNvPr>
          <p:cNvSpPr/>
          <p:nvPr/>
        </p:nvSpPr>
        <p:spPr>
          <a:xfrm>
            <a:off x="5840716" y="4025679"/>
            <a:ext cx="421590" cy="2789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id="{A7353D36-8FBF-62EE-3AAD-4DB098D9AAA3}"/>
              </a:ext>
            </a:extLst>
          </p:cNvPr>
          <p:cNvSpPr/>
          <p:nvPr/>
        </p:nvSpPr>
        <p:spPr>
          <a:xfrm>
            <a:off x="6982466" y="4657762"/>
            <a:ext cx="421590" cy="2789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左大括号 28">
            <a:extLst>
              <a:ext uri="{FF2B5EF4-FFF2-40B4-BE49-F238E27FC236}">
                <a16:creationId xmlns:a16="http://schemas.microsoft.com/office/drawing/2014/main" id="{71901B4C-DF35-C932-C7F1-F136CF2F5169}"/>
              </a:ext>
            </a:extLst>
          </p:cNvPr>
          <p:cNvSpPr/>
          <p:nvPr/>
        </p:nvSpPr>
        <p:spPr>
          <a:xfrm>
            <a:off x="4826181" y="2226840"/>
            <a:ext cx="287436" cy="2582252"/>
          </a:xfrm>
          <a:prstGeom prst="leftBrace">
            <a:avLst>
              <a:gd name="adj1" fmla="val 111060"/>
              <a:gd name="adj2" fmla="val 50000"/>
            </a:avLst>
          </a:prstGeom>
          <a:ln w="19050"/>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a:p>
        </p:txBody>
      </p:sp>
      <p:graphicFrame>
        <p:nvGraphicFramePr>
          <p:cNvPr id="28" name="表格 27">
            <a:extLst>
              <a:ext uri="{FF2B5EF4-FFF2-40B4-BE49-F238E27FC236}">
                <a16:creationId xmlns:a16="http://schemas.microsoft.com/office/drawing/2014/main" id="{1A9BE7E1-16AC-8D91-55EE-50323EF43D82}"/>
              </a:ext>
            </a:extLst>
          </p:cNvPr>
          <p:cNvGraphicFramePr>
            <a:graphicFrameLocks noGrp="1"/>
          </p:cNvGraphicFramePr>
          <p:nvPr>
            <p:extLst>
              <p:ext uri="{D42A27DB-BD31-4B8C-83A1-F6EECF244321}">
                <p14:modId xmlns:p14="http://schemas.microsoft.com/office/powerpoint/2010/main" val="3235425760"/>
              </p:ext>
            </p:extLst>
          </p:nvPr>
        </p:nvGraphicFramePr>
        <p:xfrm>
          <a:off x="761867" y="3384027"/>
          <a:ext cx="3881369" cy="335280"/>
        </p:xfrm>
        <a:graphic>
          <a:graphicData uri="http://schemas.openxmlformats.org/drawingml/2006/table">
            <a:tbl>
              <a:tblPr firstRow="1" bandRow="1">
                <a:tableStyleId>{93296810-A885-4BE3-A3E7-6D5BEEA58F35}</a:tableStyleId>
              </a:tblPr>
              <a:tblGrid>
                <a:gridCol w="355187">
                  <a:extLst>
                    <a:ext uri="{9D8B030D-6E8A-4147-A177-3AD203B41FA5}">
                      <a16:colId xmlns:a16="http://schemas.microsoft.com/office/drawing/2014/main" val="816028291"/>
                    </a:ext>
                  </a:extLst>
                </a:gridCol>
                <a:gridCol w="355187">
                  <a:extLst>
                    <a:ext uri="{9D8B030D-6E8A-4147-A177-3AD203B41FA5}">
                      <a16:colId xmlns:a16="http://schemas.microsoft.com/office/drawing/2014/main" val="3741858144"/>
                    </a:ext>
                  </a:extLst>
                </a:gridCol>
                <a:gridCol w="313773">
                  <a:extLst>
                    <a:ext uri="{9D8B030D-6E8A-4147-A177-3AD203B41FA5}">
                      <a16:colId xmlns:a16="http://schemas.microsoft.com/office/drawing/2014/main" val="2255951593"/>
                    </a:ext>
                  </a:extLst>
                </a:gridCol>
                <a:gridCol w="327727">
                  <a:extLst>
                    <a:ext uri="{9D8B030D-6E8A-4147-A177-3AD203B41FA5}">
                      <a16:colId xmlns:a16="http://schemas.microsoft.com/office/drawing/2014/main" val="2090556737"/>
                    </a:ext>
                  </a:extLst>
                </a:gridCol>
                <a:gridCol w="1003532">
                  <a:extLst>
                    <a:ext uri="{9D8B030D-6E8A-4147-A177-3AD203B41FA5}">
                      <a16:colId xmlns:a16="http://schemas.microsoft.com/office/drawing/2014/main" val="3029050256"/>
                    </a:ext>
                  </a:extLst>
                </a:gridCol>
                <a:gridCol w="498763">
                  <a:extLst>
                    <a:ext uri="{9D8B030D-6E8A-4147-A177-3AD203B41FA5}">
                      <a16:colId xmlns:a16="http://schemas.microsoft.com/office/drawing/2014/main" val="4203637349"/>
                    </a:ext>
                  </a:extLst>
                </a:gridCol>
                <a:gridCol w="512619">
                  <a:extLst>
                    <a:ext uri="{9D8B030D-6E8A-4147-A177-3AD203B41FA5}">
                      <a16:colId xmlns:a16="http://schemas.microsoft.com/office/drawing/2014/main" val="3551620755"/>
                    </a:ext>
                  </a:extLst>
                </a:gridCol>
                <a:gridCol w="514581">
                  <a:extLst>
                    <a:ext uri="{9D8B030D-6E8A-4147-A177-3AD203B41FA5}">
                      <a16:colId xmlns:a16="http://schemas.microsoft.com/office/drawing/2014/main" val="3394527954"/>
                    </a:ext>
                  </a:extLst>
                </a:gridCol>
              </a:tblGrid>
              <a:tr h="278994">
                <a:tc>
                  <a:txBody>
                    <a:bodyPr/>
                    <a:lstStyle/>
                    <a:p>
                      <a:pPr marL="0" algn="ctr" defTabSz="914400" rtl="0" eaLnBrk="1" latinLnBrk="0" hangingPunct="1"/>
                      <a:r>
                        <a:rPr lang="en-US" altLang="zh-CN" sz="1600" b="1" kern="1200" dirty="0">
                          <a:solidFill>
                            <a:schemeClr val="lt1"/>
                          </a:solidFill>
                          <a:latin typeface="+mn-lt"/>
                          <a:ea typeface="+mn-ea"/>
                          <a:cs typeface="+mn-cs"/>
                        </a:rPr>
                        <a:t>1</a:t>
                      </a:r>
                      <a:endParaRPr lang="zh-CN" altLang="en-US" sz="16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kern="1200" dirty="0">
                          <a:solidFill>
                            <a:schemeClr val="lt1"/>
                          </a:solidFill>
                          <a:latin typeface="+mn-lt"/>
                          <a:ea typeface="+mn-ea"/>
                          <a:cs typeface="+mn-cs"/>
                        </a:rPr>
                        <a:t>2</a:t>
                      </a:r>
                      <a:endParaRPr lang="zh-CN" altLang="en-US" sz="16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algn="ctr" defTabSz="914400" rtl="0" eaLnBrk="1" latinLnBrk="0" hangingPunct="1"/>
                      <a:r>
                        <a:rPr lang="en-US" altLang="zh-CN" sz="1600" b="1" kern="1200" dirty="0">
                          <a:solidFill>
                            <a:schemeClr val="lt1"/>
                          </a:solidFill>
                          <a:latin typeface="+mn-lt"/>
                          <a:ea typeface="+mn-ea"/>
                          <a:cs typeface="+mn-cs"/>
                        </a:rPr>
                        <a:t>3</a:t>
                      </a:r>
                      <a:endParaRPr lang="zh-CN" altLang="en-US" sz="16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algn="ctr" defTabSz="914400" rtl="0" eaLnBrk="1" latinLnBrk="0" hangingPunct="1"/>
                      <a:r>
                        <a:rPr lang="en-US" altLang="zh-CN" sz="1600" b="1" kern="1200" dirty="0">
                          <a:solidFill>
                            <a:schemeClr val="lt1"/>
                          </a:solidFill>
                          <a:latin typeface="+mn-lt"/>
                          <a:ea typeface="+mn-ea"/>
                          <a:cs typeface="+mn-cs"/>
                        </a:rPr>
                        <a:t>4</a:t>
                      </a:r>
                      <a:endParaRPr lang="zh-CN" altLang="en-US" sz="16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algn="ctr" defTabSz="914400" rtl="0" eaLnBrk="1" latinLnBrk="0" hangingPunct="1"/>
                      <a:r>
                        <a:rPr lang="en-US" altLang="zh-CN" sz="1600" b="1" kern="1200" dirty="0">
                          <a:solidFill>
                            <a:schemeClr val="lt1"/>
                          </a:solidFill>
                          <a:latin typeface="+mn-lt"/>
                          <a:ea typeface="+mn-ea"/>
                          <a:cs typeface="+mn-cs"/>
                        </a:rPr>
                        <a:t>   .............</a:t>
                      </a:r>
                      <a:endParaRPr lang="zh-CN" altLang="en-US" sz="16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algn="ctr" defTabSz="914400" rtl="0" eaLnBrk="1" latinLnBrk="0" hangingPunct="1"/>
                      <a:r>
                        <a:rPr lang="en-US" altLang="zh-CN" sz="1600" b="1" kern="1200" dirty="0">
                          <a:solidFill>
                            <a:schemeClr val="lt1"/>
                          </a:solidFill>
                          <a:latin typeface="+mn-lt"/>
                          <a:ea typeface="+mn-ea"/>
                          <a:cs typeface="+mn-cs"/>
                        </a:rPr>
                        <a:t>19</a:t>
                      </a:r>
                      <a:endParaRPr lang="zh-CN" altLang="en-US" sz="16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algn="ctr" defTabSz="914400" rtl="0" eaLnBrk="1" latinLnBrk="0" hangingPunct="1"/>
                      <a:r>
                        <a:rPr lang="en-US" altLang="zh-CN" sz="1600" b="1" kern="1200" dirty="0">
                          <a:solidFill>
                            <a:schemeClr val="lt1"/>
                          </a:solidFill>
                          <a:latin typeface="+mn-lt"/>
                          <a:ea typeface="+mn-ea"/>
                          <a:cs typeface="+mn-cs"/>
                        </a:rPr>
                        <a:t>20</a:t>
                      </a:r>
                      <a:endParaRPr lang="zh-CN" altLang="en-US" sz="16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algn="ctr" defTabSz="914400" rtl="0" eaLnBrk="1" latinLnBrk="0" hangingPunct="1"/>
                      <a:r>
                        <a:rPr lang="en-US" altLang="zh-CN" sz="1600" b="1" kern="1200" dirty="0">
                          <a:solidFill>
                            <a:schemeClr val="lt1"/>
                          </a:solidFill>
                          <a:latin typeface="+mn-lt"/>
                          <a:ea typeface="+mn-ea"/>
                          <a:cs typeface="+mn-cs"/>
                        </a:rPr>
                        <a:t>21</a:t>
                      </a:r>
                      <a:endParaRPr lang="zh-CN" altLang="en-US" sz="16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921266888"/>
                  </a:ext>
                </a:extLst>
              </a:tr>
            </a:tbl>
          </a:graphicData>
        </a:graphic>
      </p:graphicFrame>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1CED7EB-27A1-78CF-9C43-B23E70E5B3C2}"/>
                  </a:ext>
                </a:extLst>
              </p:cNvPr>
              <p:cNvSpPr txBox="1"/>
              <p:nvPr/>
            </p:nvSpPr>
            <p:spPr>
              <a:xfrm>
                <a:off x="958066" y="4080924"/>
                <a:ext cx="3279616" cy="524631"/>
              </a:xfrm>
              <a:prstGeom prst="rect">
                <a:avLst/>
              </a:prstGeom>
              <a:noFill/>
            </p:spPr>
            <p:txBody>
              <a:bodyPr wrap="none" rtlCol="0">
                <a:spAutoFit/>
              </a:bodyPr>
              <a:lstStyle/>
              <a:p>
                <a:r>
                  <a:rPr kumimoji="1" lang="zh-CN" altLang="en-US" sz="2800" dirty="0">
                    <a:solidFill>
                      <a:srgbClr val="00B0F0"/>
                    </a:solidFill>
                  </a:rPr>
                  <a:t>时间： </a:t>
                </a:r>
                <a14:m>
                  <m:oMath xmlns:m="http://schemas.openxmlformats.org/officeDocument/2006/math">
                    <m:r>
                      <a:rPr lang="en-US" altLang="zh-CN" sz="2800" i="1">
                        <a:solidFill>
                          <a:srgbClr val="00B0F0"/>
                        </a:solidFill>
                        <a:latin typeface="Cambria Math" panose="02040503050406030204" pitchFamily="18" charset="0"/>
                      </a:rPr>
                      <m:t>(</m:t>
                    </m:r>
                    <m:nary>
                      <m:naryPr>
                        <m:chr m:val="∑"/>
                        <m:ctrlPr>
                          <a:rPr lang="en-US" altLang="zh-CN" sz="2800" i="1">
                            <a:solidFill>
                              <a:srgbClr val="00B0F0"/>
                            </a:solidFill>
                            <a:latin typeface="Cambria Math" panose="02040503050406030204" pitchFamily="18" charset="0"/>
                          </a:rPr>
                        </m:ctrlPr>
                      </m:naryPr>
                      <m:sub>
                        <m:r>
                          <m:rPr>
                            <m:brk m:alnAt="23"/>
                          </m:rPr>
                          <a:rPr lang="en-US" altLang="zh-CN" sz="2800" i="1">
                            <a:solidFill>
                              <a:srgbClr val="00B0F0"/>
                            </a:solidFill>
                            <a:latin typeface="Cambria Math" panose="02040503050406030204" pitchFamily="18" charset="0"/>
                          </a:rPr>
                          <m:t>𝑖</m:t>
                        </m:r>
                        <m:r>
                          <a:rPr lang="en-US" altLang="zh-CN" sz="2800" i="1">
                            <a:solidFill>
                              <a:srgbClr val="00B0F0"/>
                            </a:solidFill>
                            <a:latin typeface="Cambria Math" panose="02040503050406030204" pitchFamily="18" charset="0"/>
                          </a:rPr>
                          <m:t>=1</m:t>
                        </m:r>
                      </m:sub>
                      <m:sup>
                        <m:r>
                          <a:rPr lang="en-US" altLang="zh-CN" sz="2800" i="1">
                            <a:solidFill>
                              <a:srgbClr val="00B0F0"/>
                            </a:solidFill>
                            <a:latin typeface="Cambria Math" panose="02040503050406030204" pitchFamily="18" charset="0"/>
                          </a:rPr>
                          <m:t>𝑛</m:t>
                        </m:r>
                      </m:sup>
                      <m:e>
                        <m:d>
                          <m:dPr>
                            <m:begChr m:val="|"/>
                            <m:endChr m:val="|"/>
                            <m:ctrlPr>
                              <a:rPr lang="en-US" altLang="zh-CN" sz="2800" i="1">
                                <a:solidFill>
                                  <a:srgbClr val="00B0F0"/>
                                </a:solidFill>
                                <a:latin typeface="Cambria Math" panose="02040503050406030204" pitchFamily="18" charset="0"/>
                              </a:rPr>
                            </m:ctrlPr>
                          </m:dPr>
                          <m:e>
                            <m:sSub>
                              <m:sSubPr>
                                <m:ctrlPr>
                                  <a:rPr lang="en-US" altLang="zh-CN" sz="2800" i="1">
                                    <a:solidFill>
                                      <a:srgbClr val="00B0F0"/>
                                    </a:solidFill>
                                    <a:latin typeface="Cambria Math" panose="02040503050406030204" pitchFamily="18" charset="0"/>
                                  </a:rPr>
                                </m:ctrlPr>
                              </m:sSubPr>
                              <m:e>
                                <m:r>
                                  <a:rPr lang="en-US" altLang="zh-CN" sz="2800" i="1">
                                    <a:solidFill>
                                      <a:srgbClr val="00B0F0"/>
                                    </a:solidFill>
                                    <a:latin typeface="Cambria Math" panose="02040503050406030204" pitchFamily="18" charset="0"/>
                                  </a:rPr>
                                  <m:t>𝐴</m:t>
                                </m:r>
                              </m:e>
                              <m:sub>
                                <m:r>
                                  <a:rPr lang="en-US" altLang="zh-CN" sz="2800" i="1">
                                    <a:solidFill>
                                      <a:srgbClr val="00B0F0"/>
                                    </a:solidFill>
                                    <a:latin typeface="Cambria Math" panose="02040503050406030204" pitchFamily="18" charset="0"/>
                                  </a:rPr>
                                  <m:t>𝑖</m:t>
                                </m:r>
                              </m:sub>
                            </m:sSub>
                          </m:e>
                        </m:d>
                        <m:r>
                          <a:rPr lang="en-US" altLang="zh-CN" sz="2800" i="1">
                            <a:solidFill>
                              <a:srgbClr val="00B0F0"/>
                            </a:solidFill>
                            <a:latin typeface="Cambria Math" panose="02040503050406030204" pitchFamily="18" charset="0"/>
                          </a:rPr>
                          <m:t> )</m:t>
                        </m:r>
                        <m:r>
                          <a:rPr lang="en-US" altLang="zh-CN" sz="2800" i="1">
                            <a:solidFill>
                              <a:srgbClr val="00B0F0"/>
                            </a:solidFill>
                            <a:latin typeface="Cambria Math" panose="02040503050406030204" pitchFamily="18" charset="0"/>
                          </a:rPr>
                          <m:t>𝑛</m:t>
                        </m:r>
                        <m:r>
                          <a:rPr lang="en-US" altLang="zh-CN" sz="2800" i="1">
                            <a:solidFill>
                              <a:srgbClr val="00B0F0"/>
                            </a:solidFill>
                            <a:latin typeface="Cambria Math" panose="02040503050406030204" pitchFamily="18" charset="0"/>
                          </a:rPr>
                          <m:t> </m:t>
                        </m:r>
                      </m:e>
                    </m:nary>
                  </m:oMath>
                </a14:m>
                <a:endParaRPr kumimoji="1" lang="zh-CN" altLang="en-US" sz="2800" dirty="0">
                  <a:solidFill>
                    <a:srgbClr val="00B0F0"/>
                  </a:solidFill>
                </a:endParaRPr>
              </a:p>
            </p:txBody>
          </p:sp>
        </mc:Choice>
        <mc:Fallback xmlns="">
          <p:sp>
            <p:nvSpPr>
              <p:cNvPr id="31" name="文本框 30">
                <a:extLst>
                  <a:ext uri="{FF2B5EF4-FFF2-40B4-BE49-F238E27FC236}">
                    <a16:creationId xmlns:a16="http://schemas.microsoft.com/office/drawing/2014/main" id="{11CED7EB-27A1-78CF-9C43-B23E70E5B3C2}"/>
                  </a:ext>
                </a:extLst>
              </p:cNvPr>
              <p:cNvSpPr txBox="1">
                <a:spLocks noRot="1" noChangeAspect="1" noMove="1" noResize="1" noEditPoints="1" noAdjustHandles="1" noChangeArrowheads="1" noChangeShapeType="1" noTextEdit="1"/>
              </p:cNvSpPr>
              <p:nvPr/>
            </p:nvSpPr>
            <p:spPr>
              <a:xfrm>
                <a:off x="958066" y="4080924"/>
                <a:ext cx="3279616" cy="524631"/>
              </a:xfrm>
              <a:prstGeom prst="rect">
                <a:avLst/>
              </a:prstGeom>
              <a:blipFill>
                <a:blip r:embed="rId15"/>
                <a:stretch>
                  <a:fillRect l="-3861" t="-126190" r="-1931" b="-1952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Rectangle 4">
                <a:extLst>
                  <a:ext uri="{FF2B5EF4-FFF2-40B4-BE49-F238E27FC236}">
                    <a16:creationId xmlns:a16="http://schemas.microsoft.com/office/drawing/2014/main" id="{F29C1A56-7EAB-EBF2-2B11-F487AC661C24}"/>
                  </a:ext>
                </a:extLst>
              </p:cNvPr>
              <p:cNvSpPr/>
              <p:nvPr/>
            </p:nvSpPr>
            <p:spPr>
              <a:xfrm>
                <a:off x="1576121" y="5136341"/>
                <a:ext cx="9039758" cy="1444797"/>
              </a:xfrm>
              <a:prstGeom prst="rect">
                <a:avLst/>
              </a:pr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lang="zh-CN" altLang="en-US" sz="2400" b="1" dirty="0">
                    <a:latin typeface="Microsoft YaHei" panose="020B0503020204020204" pitchFamily="34" charset="-122"/>
                    <a:ea typeface="Microsoft YaHei" panose="020B0503020204020204" pitchFamily="34" charset="-122"/>
                  </a:rPr>
                  <a:t>算法</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342900" indent="-342900">
                  <a:buFont typeface="+mj-ea"/>
                  <a:buAutoNum type="circleNumDbPlain"/>
                </a:pPr>
                <a:r>
                  <a:rPr lang="zh-CN" altLang="en-US" sz="2000" dirty="0">
                    <a:latin typeface="Microsoft YaHei" panose="020B0503020204020204" pitchFamily="34" charset="-122"/>
                    <a:ea typeface="Microsoft YaHei" panose="020B0503020204020204" pitchFamily="34" charset="-122"/>
                  </a:rPr>
                  <a:t>顺序查找</a:t>
                </a:r>
                <a14:m>
                  <m:oMath xmlns:m="http://schemas.openxmlformats.org/officeDocument/2006/math">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𝐴</m:t>
                        </m:r>
                      </m:e>
                      <m:sub>
                        <m:r>
                          <a:rPr lang="en-US" altLang="zh-CN" sz="2000" b="0" i="1" smtClean="0">
                            <a:latin typeface="Cambria Math" panose="02040503050406030204" pitchFamily="18" charset="0"/>
                            <a:ea typeface="Microsoft YaHei" panose="020B0503020204020204" pitchFamily="34" charset="-122"/>
                          </a:rPr>
                          <m:t>1</m:t>
                        </m:r>
                      </m:sub>
                    </m:sSub>
                    <m:d>
                      <m:dPr>
                        <m:begChr m:val="["/>
                        <m:endChr m:val="]"/>
                        <m:ctrlPr>
                          <a:rPr lang="en-US" altLang="zh-CN" sz="2000" b="0" i="1" smtClean="0">
                            <a:latin typeface="Cambria Math" panose="02040503050406030204" pitchFamily="18" charset="0"/>
                            <a:ea typeface="Microsoft YaHei" panose="020B0503020204020204" pitchFamily="34" charset="-122"/>
                          </a:rPr>
                        </m:ctrlPr>
                      </m:dPr>
                      <m:e>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𝑖</m:t>
                            </m:r>
                          </m:e>
                          <m:sub>
                            <m:r>
                              <a:rPr lang="en-US" altLang="zh-CN" sz="2000" b="0" i="1" smtClean="0">
                                <a:latin typeface="Cambria Math" panose="02040503050406030204" pitchFamily="18" charset="0"/>
                                <a:ea typeface="Microsoft YaHei" panose="020B0503020204020204" pitchFamily="34" charset="-122"/>
                              </a:rPr>
                              <m:t>1</m:t>
                            </m:r>
                          </m:sub>
                        </m:sSub>
                      </m:e>
                    </m:d>
                    <m:r>
                      <a:rPr lang="en-US" altLang="zh-CN" sz="2000" b="0" i="1" smtClean="0">
                        <a:latin typeface="Cambria Math" panose="02040503050406030204" pitchFamily="18" charset="0"/>
                        <a:ea typeface="Microsoft YaHei" panose="020B0503020204020204" pitchFamily="34" charset="-122"/>
                      </a:rPr>
                      <m:t>,</m:t>
                    </m:r>
                    <m:r>
                      <a:rPr lang="zh-CN" altLang="en-US" sz="2000" b="0" i="1" smtClean="0">
                        <a:latin typeface="Cambria Math" panose="02040503050406030204" pitchFamily="18" charset="0"/>
                        <a:ea typeface="Microsoft YaHei" panose="020B0503020204020204" pitchFamily="34" charset="-122"/>
                      </a:rPr>
                      <m:t> </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𝐴</m:t>
                        </m:r>
                      </m:e>
                      <m:sub>
                        <m:r>
                          <a:rPr lang="en-US" altLang="zh-CN" sz="2000" b="0" i="1" smtClean="0">
                            <a:latin typeface="Cambria Math" panose="02040503050406030204" pitchFamily="18" charset="0"/>
                            <a:ea typeface="Microsoft YaHei" panose="020B0503020204020204" pitchFamily="34" charset="-122"/>
                          </a:rPr>
                          <m:t>2</m:t>
                        </m:r>
                      </m:sub>
                    </m:sSub>
                    <m:d>
                      <m:dPr>
                        <m:begChr m:val="["/>
                        <m:endChr m:val="]"/>
                        <m:ctrlPr>
                          <a:rPr lang="en-US" altLang="zh-CN" sz="2000" b="0" i="1" smtClean="0">
                            <a:latin typeface="Cambria Math" panose="02040503050406030204" pitchFamily="18" charset="0"/>
                            <a:ea typeface="Microsoft YaHei" panose="020B0503020204020204" pitchFamily="34" charset="-122"/>
                          </a:rPr>
                        </m:ctrlPr>
                      </m:dPr>
                      <m:e>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𝑖</m:t>
                            </m:r>
                          </m:e>
                          <m:sub>
                            <m:r>
                              <a:rPr lang="en-US" altLang="zh-CN" sz="2000" b="0" i="1" smtClean="0">
                                <a:latin typeface="Cambria Math" panose="02040503050406030204" pitchFamily="18" charset="0"/>
                                <a:ea typeface="Microsoft YaHei" panose="020B0503020204020204" pitchFamily="34" charset="-122"/>
                              </a:rPr>
                              <m:t>2</m:t>
                            </m:r>
                          </m:sub>
                        </m:sSub>
                      </m:e>
                    </m:d>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𝐴</m:t>
                        </m:r>
                      </m:e>
                      <m:sub>
                        <m:r>
                          <a:rPr lang="en-US" altLang="zh-CN" sz="2000" b="0" i="1" smtClean="0">
                            <a:latin typeface="Cambria Math" panose="02040503050406030204" pitchFamily="18" charset="0"/>
                            <a:ea typeface="Microsoft YaHei" panose="020B0503020204020204" pitchFamily="34" charset="-122"/>
                          </a:rPr>
                          <m:t>𝑛</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𝑖</m:t>
                        </m:r>
                      </m:e>
                      <m:sub>
                        <m:r>
                          <a:rPr lang="en-US" altLang="zh-CN" sz="2000" b="0" i="1" smtClean="0">
                            <a:latin typeface="Cambria Math" panose="02040503050406030204" pitchFamily="18" charset="0"/>
                            <a:ea typeface="Microsoft YaHei" panose="020B0503020204020204" pitchFamily="34" charset="-122"/>
                          </a:rPr>
                          <m:t>𝑛</m:t>
                        </m:r>
                      </m:sub>
                    </m:sSub>
                    <m:r>
                      <a:rPr lang="en-US" altLang="zh-CN" sz="2000" b="0" i="1" smtClean="0">
                        <a:latin typeface="Cambria Math" panose="02040503050406030204" pitchFamily="18" charset="0"/>
                        <a:ea typeface="Microsoft YaHei" panose="020B0503020204020204" pitchFamily="34" charset="-122"/>
                      </a:rPr>
                      <m:t>]</m:t>
                    </m:r>
                  </m:oMath>
                </a14:m>
                <a:r>
                  <a:rPr lang="zh-CN" altLang="en-US" sz="2000" dirty="0">
                    <a:latin typeface="Microsoft YaHei" panose="020B0503020204020204" pitchFamily="34" charset="-122"/>
                    <a:ea typeface="Microsoft YaHei" panose="020B0503020204020204" pitchFamily="34" charset="-122"/>
                  </a:rPr>
                  <a:t>中的最小值 </a:t>
                </a:r>
                <a14:m>
                  <m:oMath xmlns:m="http://schemas.openxmlformats.org/officeDocument/2006/math">
                    <m:sSub>
                      <m:sSubPr>
                        <m:ctrlPr>
                          <a:rPr lang="en-US" altLang="zh-CN" sz="2000" i="1">
                            <a:latin typeface="Cambria Math" panose="02040503050406030204" pitchFamily="18" charset="0"/>
                            <a:ea typeface="Microsoft YaHei" panose="020B0503020204020204" pitchFamily="34" charset="-122"/>
                          </a:rPr>
                        </m:ctrlPr>
                      </m:sSubPr>
                      <m:e>
                        <m:r>
                          <a:rPr lang="en-US" altLang="zh-CN" sz="2000" i="1">
                            <a:latin typeface="Cambria Math" panose="02040503050406030204" pitchFamily="18" charset="0"/>
                            <a:ea typeface="Microsoft YaHei" panose="020B0503020204020204" pitchFamily="34" charset="-122"/>
                          </a:rPr>
                          <m:t>𝐴</m:t>
                        </m:r>
                      </m:e>
                      <m:sub>
                        <m:r>
                          <a:rPr lang="en-US" altLang="zh-CN" sz="2000" i="1">
                            <a:latin typeface="Cambria Math" panose="02040503050406030204" pitchFamily="18" charset="0"/>
                            <a:ea typeface="Microsoft YaHei" panose="020B0503020204020204" pitchFamily="34" charset="-122"/>
                          </a:rPr>
                          <m:t>𝑦</m:t>
                        </m:r>
                      </m:sub>
                    </m:sSub>
                    <m:d>
                      <m:dPr>
                        <m:begChr m:val="["/>
                        <m:endChr m:val="]"/>
                        <m:ctrlPr>
                          <a:rPr lang="en-US" altLang="zh-CN" sz="2000" i="1">
                            <a:latin typeface="Cambria Math" panose="02040503050406030204" pitchFamily="18" charset="0"/>
                            <a:ea typeface="Microsoft YaHei" panose="020B0503020204020204" pitchFamily="34" charset="-122"/>
                          </a:rPr>
                        </m:ctrlPr>
                      </m:dPr>
                      <m:e>
                        <m:sSub>
                          <m:sSubPr>
                            <m:ctrlPr>
                              <a:rPr lang="en-US" altLang="zh-CN" sz="2000" i="1">
                                <a:latin typeface="Cambria Math" panose="02040503050406030204" pitchFamily="18" charset="0"/>
                                <a:ea typeface="Microsoft YaHei" panose="020B0503020204020204" pitchFamily="34" charset="-122"/>
                              </a:rPr>
                            </m:ctrlPr>
                          </m:sSubPr>
                          <m:e>
                            <m:r>
                              <a:rPr lang="en-US" altLang="zh-CN" sz="2000" i="1">
                                <a:latin typeface="Cambria Math" panose="02040503050406030204" pitchFamily="18" charset="0"/>
                                <a:ea typeface="Microsoft YaHei" panose="020B0503020204020204" pitchFamily="34" charset="-122"/>
                              </a:rPr>
                              <m:t>𝑖</m:t>
                            </m:r>
                          </m:e>
                          <m:sub>
                            <m:r>
                              <a:rPr lang="en-US" altLang="zh-CN" sz="2000" i="1">
                                <a:latin typeface="Cambria Math" panose="02040503050406030204" pitchFamily="18" charset="0"/>
                                <a:ea typeface="Microsoft YaHei" panose="020B0503020204020204" pitchFamily="34" charset="-122"/>
                              </a:rPr>
                              <m:t>𝑦</m:t>
                            </m:r>
                          </m:sub>
                        </m:sSub>
                      </m:e>
                    </m:d>
                    <m:r>
                      <a:rPr lang="zh-CN" altLang="en-US" sz="2000" i="1">
                        <a:latin typeface="Cambria Math" panose="02040503050406030204" pitchFamily="18" charset="0"/>
                        <a:ea typeface="Microsoft YaHei" panose="020B0503020204020204" pitchFamily="34" charset="-122"/>
                      </a:rPr>
                      <m:t> </m:t>
                    </m:r>
                    <m:r>
                      <a:rPr lang="en-US" altLang="zh-CN" sz="2000" i="1">
                        <a:latin typeface="Cambria Math" panose="02040503050406030204" pitchFamily="18" charset="0"/>
                        <a:ea typeface="Microsoft YaHei" panose="020B0503020204020204" pitchFamily="34" charset="-122"/>
                      </a:rPr>
                      <m:t>(1≤</m:t>
                    </m:r>
                    <m:r>
                      <a:rPr lang="en-US" altLang="zh-CN" sz="2000" i="1">
                        <a:latin typeface="Cambria Math" panose="02040503050406030204" pitchFamily="18" charset="0"/>
                        <a:ea typeface="Microsoft YaHei" panose="020B0503020204020204" pitchFamily="34" charset="-122"/>
                      </a:rPr>
                      <m:t>𝑦</m:t>
                    </m:r>
                    <m:r>
                      <a:rPr lang="en-US" altLang="zh-CN" sz="2000" i="1">
                        <a:latin typeface="Cambria Math" panose="02040503050406030204" pitchFamily="18" charset="0"/>
                        <a:ea typeface="Microsoft YaHei" panose="020B0503020204020204" pitchFamily="34" charset="-122"/>
                      </a:rPr>
                      <m:t>≤</m:t>
                    </m:r>
                    <m:r>
                      <a:rPr lang="en-US" altLang="zh-CN" sz="2000" i="1">
                        <a:latin typeface="Cambria Math" panose="02040503050406030204" pitchFamily="18" charset="0"/>
                        <a:ea typeface="Microsoft YaHei" panose="020B0503020204020204" pitchFamily="34" charset="-122"/>
                      </a:rPr>
                      <m:t>𝑛</m:t>
                    </m:r>
                    <m:r>
                      <a:rPr lang="en-US" altLang="zh-CN" sz="2000" i="1">
                        <a:latin typeface="Cambria Math" panose="02040503050406030204" pitchFamily="18" charset="0"/>
                        <a:ea typeface="Microsoft YaHei" panose="020B0503020204020204" pitchFamily="34" charset="-122"/>
                      </a:rPr>
                      <m:t>)</m:t>
                    </m:r>
                  </m:oMath>
                </a14:m>
                <a:endParaRPr lang="en-US" altLang="zh-CN" sz="2000" dirty="0">
                  <a:latin typeface="Microsoft YaHei" panose="020B0503020204020204" pitchFamily="34" charset="-122"/>
                  <a:ea typeface="Microsoft YaHei" panose="020B0503020204020204" pitchFamily="34" charset="-122"/>
                </a:endParaRPr>
              </a:p>
              <a:p>
                <a:pPr marL="342900" indent="-342900">
                  <a:buFont typeface="+mj-ea"/>
                  <a:buAutoNum type="circleNumDbPlain"/>
                </a:pPr>
                <a:r>
                  <a:rPr lang="zh-CN" altLang="en-US" sz="2000" dirty="0">
                    <a:latin typeface="Microsoft YaHei" panose="020B0503020204020204" pitchFamily="34" charset="-122"/>
                    <a:ea typeface="Microsoft YaHei" panose="020B0503020204020204" pitchFamily="34" charset="-122"/>
                  </a:rPr>
                  <a:t>如果</a:t>
                </a:r>
                <a14:m>
                  <m:oMath xmlns:m="http://schemas.openxmlformats.org/officeDocument/2006/math">
                    <m:sSub>
                      <m:sSubPr>
                        <m:ctrlPr>
                          <a:rPr lang="en-US" altLang="zh-CN" sz="2000" i="1" smtClean="0">
                            <a:solidFill>
                              <a:srgbClr val="FFFF00"/>
                            </a:solidFill>
                            <a:latin typeface="Cambria Math" panose="02040503050406030204" pitchFamily="18" charset="0"/>
                            <a:ea typeface="Microsoft YaHei" panose="020B0503020204020204" pitchFamily="34" charset="-122"/>
                          </a:rPr>
                        </m:ctrlPr>
                      </m:sSubPr>
                      <m:e>
                        <m:r>
                          <a:rPr lang="en-US" altLang="zh-CN" sz="2000" i="1">
                            <a:solidFill>
                              <a:srgbClr val="FFFF00"/>
                            </a:solidFill>
                            <a:latin typeface="Cambria Math" panose="02040503050406030204" pitchFamily="18" charset="0"/>
                            <a:ea typeface="Microsoft YaHei" panose="020B0503020204020204" pitchFamily="34" charset="-122"/>
                          </a:rPr>
                          <m:t>𝐴</m:t>
                        </m:r>
                      </m:e>
                      <m:sub>
                        <m:r>
                          <a:rPr lang="en-US" altLang="zh-CN" sz="2000" i="1">
                            <a:solidFill>
                              <a:srgbClr val="FFFF00"/>
                            </a:solidFill>
                            <a:latin typeface="Cambria Math" panose="02040503050406030204" pitchFamily="18" charset="0"/>
                            <a:ea typeface="Microsoft YaHei" panose="020B0503020204020204" pitchFamily="34" charset="-122"/>
                          </a:rPr>
                          <m:t>𝑦</m:t>
                        </m:r>
                      </m:sub>
                    </m:sSub>
                    <m:d>
                      <m:dPr>
                        <m:begChr m:val="["/>
                        <m:endChr m:val="]"/>
                        <m:ctrlPr>
                          <a:rPr lang="en-US" altLang="zh-CN" sz="2000" i="1">
                            <a:solidFill>
                              <a:srgbClr val="FFFF00"/>
                            </a:solidFill>
                            <a:latin typeface="Cambria Math" panose="02040503050406030204" pitchFamily="18" charset="0"/>
                            <a:ea typeface="Microsoft YaHei" panose="020B0503020204020204" pitchFamily="34" charset="-122"/>
                          </a:rPr>
                        </m:ctrlPr>
                      </m:dPr>
                      <m:e>
                        <m:sSub>
                          <m:sSubPr>
                            <m:ctrlPr>
                              <a:rPr lang="en-US" altLang="zh-CN" sz="2000" i="1">
                                <a:solidFill>
                                  <a:srgbClr val="FFFF00"/>
                                </a:solidFill>
                                <a:latin typeface="Cambria Math" panose="02040503050406030204" pitchFamily="18" charset="0"/>
                                <a:ea typeface="Microsoft YaHei" panose="020B0503020204020204" pitchFamily="34" charset="-122"/>
                              </a:rPr>
                            </m:ctrlPr>
                          </m:sSubPr>
                          <m:e>
                            <m:r>
                              <a:rPr lang="en-US" altLang="zh-CN" sz="2000" i="1">
                                <a:solidFill>
                                  <a:srgbClr val="FFFF00"/>
                                </a:solidFill>
                                <a:latin typeface="Cambria Math" panose="02040503050406030204" pitchFamily="18" charset="0"/>
                                <a:ea typeface="Microsoft YaHei" panose="020B0503020204020204" pitchFamily="34" charset="-122"/>
                              </a:rPr>
                              <m:t>𝑖</m:t>
                            </m:r>
                          </m:e>
                          <m:sub>
                            <m:r>
                              <a:rPr lang="en-US" altLang="zh-CN" sz="2000" i="1">
                                <a:solidFill>
                                  <a:srgbClr val="FFFF00"/>
                                </a:solidFill>
                                <a:latin typeface="Cambria Math" panose="02040503050406030204" pitchFamily="18" charset="0"/>
                                <a:ea typeface="Microsoft YaHei" panose="020B0503020204020204" pitchFamily="34" charset="-122"/>
                              </a:rPr>
                              <m:t>𝑦</m:t>
                            </m:r>
                          </m:sub>
                        </m:sSub>
                      </m:e>
                    </m:d>
                    <m:r>
                      <a:rPr lang="en-US" altLang="zh-CN" sz="2000" b="0" i="1" smtClean="0">
                        <a:solidFill>
                          <a:srgbClr val="FFFF00"/>
                        </a:solidFill>
                        <a:latin typeface="Cambria Math" panose="02040503050406030204" pitchFamily="18" charset="0"/>
                        <a:ea typeface="Microsoft YaHei" panose="020B0503020204020204" pitchFamily="34" charset="-122"/>
                      </a:rPr>
                      <m:t>&lt;+</m:t>
                    </m:r>
                    <m:r>
                      <a:rPr lang="en-US" altLang="zh-CN" sz="2000" b="0" i="1" smtClean="0">
                        <a:solidFill>
                          <a:srgbClr val="FFFF00"/>
                        </a:solidFill>
                        <a:latin typeface="Cambria Math" panose="02040503050406030204" pitchFamily="18" charset="0"/>
                        <a:ea typeface="Cambria Math" panose="02040503050406030204" pitchFamily="18" charset="0"/>
                      </a:rPr>
                      <m:t>∞</m:t>
                    </m:r>
                    <m:r>
                      <a:rPr kumimoji="1" lang="zh-CN" altLang="en-US" sz="2000" i="1">
                        <a:solidFill>
                          <a:srgbClr val="FFFF00"/>
                        </a:solidFill>
                        <a:latin typeface="Cambria Math" panose="02040503050406030204" pitchFamily="18" charset="0"/>
                      </a:rPr>
                      <m:t> </m:t>
                    </m:r>
                  </m:oMath>
                </a14:m>
                <a:r>
                  <a:rPr lang="zh-CN" altLang="en-US" sz="2000" dirty="0">
                    <a:latin typeface="Microsoft YaHei" panose="020B0503020204020204" pitchFamily="34" charset="-122"/>
                    <a:ea typeface="Microsoft YaHei" panose="020B0503020204020204" pitchFamily="34" charset="-122"/>
                  </a:rPr>
                  <a:t>， 则将该值从后</a:t>
                </a:r>
                <a:r>
                  <a:rPr lang="zh-CN" altLang="en-US" sz="2000" b="1" dirty="0">
                    <a:latin typeface="Microsoft YaHei" panose="020B0503020204020204" pitchFamily="34" charset="-122"/>
                    <a:ea typeface="Microsoft YaHei" panose="020B0503020204020204" pitchFamily="34" charset="-122"/>
                  </a:rPr>
                  <a:t>添加</a:t>
                </a:r>
                <a:r>
                  <a:rPr lang="zh-CN" altLang="en-US" sz="2000" dirty="0">
                    <a:latin typeface="Microsoft YaHei" panose="020B0503020204020204" pitchFamily="34" charset="-122"/>
                    <a:ea typeface="Microsoft YaHei" panose="020B0503020204020204" pitchFamily="34" charset="-122"/>
                  </a:rPr>
                  <a:t>至输出序列，</a:t>
                </a:r>
                <a14:m>
                  <m:oMath xmlns:m="http://schemas.openxmlformats.org/officeDocument/2006/math">
                    <m:sSub>
                      <m:sSubPr>
                        <m:ctrlPr>
                          <a:rPr lang="en-US" altLang="zh-CN" sz="2000" i="1" dirty="0">
                            <a:solidFill>
                              <a:schemeClr val="bg1"/>
                            </a:solidFill>
                            <a:latin typeface="Cambria Math" panose="02040503050406030204" pitchFamily="18" charset="0"/>
                          </a:rPr>
                        </m:ctrlPr>
                      </m:sSubPr>
                      <m:e>
                        <m:r>
                          <a:rPr lang="en-US" altLang="zh-CN" sz="2000" i="1" dirty="0">
                            <a:solidFill>
                              <a:schemeClr val="bg1"/>
                            </a:solidFill>
                            <a:latin typeface="Cambria Math" panose="02040503050406030204" pitchFamily="18" charset="0"/>
                          </a:rPr>
                          <m:t>𝑖</m:t>
                        </m:r>
                      </m:e>
                      <m:sub>
                        <m:r>
                          <a:rPr lang="en-US" altLang="zh-CN" sz="2000" i="1" dirty="0">
                            <a:solidFill>
                              <a:schemeClr val="bg1"/>
                            </a:solidFill>
                            <a:latin typeface="Cambria Math" panose="02040503050406030204" pitchFamily="18" charset="0"/>
                          </a:rPr>
                          <m:t>𝑦</m:t>
                        </m:r>
                      </m:sub>
                    </m:sSub>
                    <m:r>
                      <a:rPr lang="en-US" altLang="zh-CN" sz="2000" b="0" i="1" dirty="0" smtClean="0">
                        <a:solidFill>
                          <a:schemeClr val="bg1"/>
                        </a:solidFill>
                        <a:latin typeface="Cambria Math" panose="02040503050406030204" pitchFamily="18" charset="0"/>
                      </a:rPr>
                      <m:t>←</m:t>
                    </m:r>
                    <m:sSub>
                      <m:sSubPr>
                        <m:ctrlPr>
                          <a:rPr lang="en-US" altLang="zh-CN" sz="2000" i="1">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𝑖</m:t>
                        </m:r>
                      </m:e>
                      <m:sub>
                        <m:r>
                          <a:rPr lang="en-US" altLang="zh-CN" sz="2000" i="1">
                            <a:solidFill>
                              <a:schemeClr val="bg1"/>
                            </a:solidFill>
                            <a:latin typeface="Cambria Math" panose="02040503050406030204" pitchFamily="18" charset="0"/>
                          </a:rPr>
                          <m:t>𝑦</m:t>
                        </m:r>
                      </m:sub>
                    </m:sSub>
                    <m:r>
                      <a:rPr lang="en-US" altLang="zh-CN" sz="2000" smtClean="0">
                        <a:solidFill>
                          <a:schemeClr val="bg1"/>
                        </a:solidFill>
                        <a:latin typeface="Cambria Math" panose="02040503050406030204" pitchFamily="18" charset="0"/>
                      </a:rPr>
                      <m:t>+1</m:t>
                    </m:r>
                  </m:oMath>
                </a14:m>
                <a:r>
                  <a:rPr lang="zh-CN" altLang="en-US" sz="2000" dirty="0">
                    <a:solidFill>
                      <a:schemeClr val="bg1"/>
                    </a:solidFill>
                    <a:latin typeface="Microsoft YaHei" panose="020B0503020204020204" pitchFamily="34" charset="-122"/>
                    <a:ea typeface="Microsoft YaHei" panose="020B0503020204020204" pitchFamily="34" charset="-122"/>
                  </a:rPr>
                  <a:t>，重复上面的操作；否则结束处理</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2" name="Rectangle 4">
                <a:extLst>
                  <a:ext uri="{FF2B5EF4-FFF2-40B4-BE49-F238E27FC236}">
                    <a16:creationId xmlns:a16="http://schemas.microsoft.com/office/drawing/2014/main" id="{F29C1A56-7EAB-EBF2-2B11-F487AC661C24}"/>
                  </a:ext>
                </a:extLst>
              </p:cNvPr>
              <p:cNvSpPr>
                <a:spLocks noRot="1" noChangeAspect="1" noMove="1" noResize="1" noEditPoints="1" noAdjustHandles="1" noChangeArrowheads="1" noChangeShapeType="1" noTextEdit="1"/>
              </p:cNvSpPr>
              <p:nvPr/>
            </p:nvSpPr>
            <p:spPr>
              <a:xfrm>
                <a:off x="1576121" y="5136341"/>
                <a:ext cx="9039758" cy="1444797"/>
              </a:xfrm>
              <a:prstGeom prst="rect">
                <a:avLst/>
              </a:prstGeom>
              <a:blipFill>
                <a:blip r:embed="rId16"/>
                <a:stretch>
                  <a:fillRect l="-280" t="-4348" b="-7826"/>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965114BF-7FC4-1953-85A6-94079EED55BF}"/>
              </a:ext>
            </a:extLst>
          </p:cNvPr>
          <p:cNvSpPr txBox="1"/>
          <p:nvPr/>
        </p:nvSpPr>
        <p:spPr>
          <a:xfrm>
            <a:off x="7533416" y="1639382"/>
            <a:ext cx="4532010" cy="461665"/>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400" dirty="0">
                <a:solidFill>
                  <a:srgbClr val="009999"/>
                </a:solidFill>
              </a:rPr>
              <a:t>思考：如何加速查找的过程？</a:t>
            </a:r>
          </a:p>
        </p:txBody>
      </p:sp>
    </p:spTree>
    <p:extLst>
      <p:ext uri="{BB962C8B-B14F-4D97-AF65-F5344CB8AC3E}">
        <p14:creationId xmlns:p14="http://schemas.microsoft.com/office/powerpoint/2010/main" val="66081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blinds(horizontal)">
                                      <p:cBhvr>
                                        <p:cTn id="1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6.6 </a:t>
            </a:r>
            <a:r>
              <a:rPr lang="zh-CN" altLang="en-US" dirty="0"/>
              <a:t>优先级队列应用：多路归并</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dirty="0"/>
              <a:t>6.6 </a:t>
            </a:r>
            <a:r>
              <a:rPr lang="zh-CN" altLang="en-US" dirty="0"/>
              <a:t>优先队列的应用</a:t>
            </a:r>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2502A22B-A132-935D-E835-48609A2EDB53}"/>
                  </a:ext>
                </a:extLst>
              </p:cNvPr>
              <p:cNvSpPr txBox="1">
                <a:spLocks/>
              </p:cNvSpPr>
              <p:nvPr/>
            </p:nvSpPr>
            <p:spPr>
              <a:xfrm>
                <a:off x="584225" y="1218159"/>
                <a:ext cx="10964553" cy="86183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b="1" dirty="0"/>
                  <a:t>问题</a:t>
                </a:r>
                <a:r>
                  <a:rPr lang="zh-CN" altLang="en-US" dirty="0"/>
                  <a:t>：把</a:t>
                </a:r>
                <a:r>
                  <a:rPr lang="en-US" altLang="zh-CN" dirty="0"/>
                  <a:t>n</a:t>
                </a:r>
                <a:r>
                  <a:rPr lang="zh-CN" altLang="en-US" dirty="0"/>
                  <a:t>个升序序列</a:t>
                </a: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A</m:t>
                        </m:r>
                      </m:e>
                      <m:sub>
                        <m:r>
                          <m:rPr>
                            <m:sty m:val="p"/>
                          </m:rPr>
                          <a:rPr lang="en-US" altLang="zh-CN" b="0" i="0" smtClean="0">
                            <a:latin typeface="Cambria Math" panose="02040503050406030204" pitchFamily="18" charset="0"/>
                          </a:rPr>
                          <m:t>n</m:t>
                        </m:r>
                      </m:sub>
                    </m:sSub>
                  </m:oMath>
                </a14:m>
                <a:r>
                  <a:rPr lang="zh-CN" altLang="en-US" dirty="0"/>
                  <a:t>，合并成一个升序序列。</a:t>
                </a:r>
                <a:endParaRPr lang="en-US" altLang="zh-CN" dirty="0"/>
              </a:p>
            </p:txBody>
          </p:sp>
        </mc:Choice>
        <mc:Fallback xmlns="">
          <p:sp>
            <p:nvSpPr>
              <p:cNvPr id="5" name="内容占位符 4">
                <a:extLst>
                  <a:ext uri="{FF2B5EF4-FFF2-40B4-BE49-F238E27FC236}">
                    <a16:creationId xmlns:a16="http://schemas.microsoft.com/office/drawing/2014/main" id="{2502A22B-A132-935D-E835-48609A2EDB53}"/>
                  </a:ext>
                </a:extLst>
              </p:cNvPr>
              <p:cNvSpPr txBox="1">
                <a:spLocks noRot="1" noChangeAspect="1" noMove="1" noResize="1" noEditPoints="1" noAdjustHandles="1" noChangeArrowheads="1" noChangeShapeType="1" noTextEdit="1"/>
              </p:cNvSpPr>
              <p:nvPr/>
            </p:nvSpPr>
            <p:spPr>
              <a:xfrm>
                <a:off x="584225" y="1218159"/>
                <a:ext cx="10964553" cy="861832"/>
              </a:xfrm>
              <a:prstGeom prst="rect">
                <a:avLst/>
              </a:prstGeom>
              <a:blipFill>
                <a:blip r:embed="rId3"/>
                <a:stretch>
                  <a:fillRect l="-694"/>
                </a:stretch>
              </a:blipFill>
            </p:spPr>
            <p:txBody>
              <a:bodyPr/>
              <a:lstStyle/>
              <a:p>
                <a:r>
                  <a:rPr lang="zh-CN" altLang="en-US">
                    <a:noFill/>
                  </a:rPr>
                  <a:t> </a:t>
                </a:r>
              </a:p>
            </p:txBody>
          </p:sp>
        </mc:Fallback>
      </mc:AlternateContent>
      <p:graphicFrame>
        <p:nvGraphicFramePr>
          <p:cNvPr id="3" name="表格 2">
            <a:extLst>
              <a:ext uri="{FF2B5EF4-FFF2-40B4-BE49-F238E27FC236}">
                <a16:creationId xmlns:a16="http://schemas.microsoft.com/office/drawing/2014/main" id="{FD971356-2FFF-4A2C-8F83-2139DDD3C392}"/>
              </a:ext>
            </a:extLst>
          </p:cNvPr>
          <p:cNvGraphicFramePr>
            <a:graphicFrameLocks noGrp="1"/>
          </p:cNvGraphicFramePr>
          <p:nvPr/>
        </p:nvGraphicFramePr>
        <p:xfrm>
          <a:off x="6798353" y="2242848"/>
          <a:ext cx="1105534" cy="278994"/>
        </p:xfrm>
        <a:graphic>
          <a:graphicData uri="http://schemas.openxmlformats.org/drawingml/2006/table">
            <a:tbl>
              <a:tblPr firstRow="1" bandRow="1">
                <a:tableStyleId>{F5AB1C69-6EDB-4FF4-983F-18BD219EF322}</a:tableStyleId>
              </a:tblPr>
              <a:tblGrid>
                <a:gridCol w="248522">
                  <a:extLst>
                    <a:ext uri="{9D8B030D-6E8A-4147-A177-3AD203B41FA5}">
                      <a16:colId xmlns:a16="http://schemas.microsoft.com/office/drawing/2014/main" val="816028291"/>
                    </a:ext>
                  </a:extLst>
                </a:gridCol>
                <a:gridCol w="248522">
                  <a:extLst>
                    <a:ext uri="{9D8B030D-6E8A-4147-A177-3AD203B41FA5}">
                      <a16:colId xmlns:a16="http://schemas.microsoft.com/office/drawing/2014/main" val="3741858144"/>
                    </a:ext>
                  </a:extLst>
                </a:gridCol>
                <a:gridCol w="248522">
                  <a:extLst>
                    <a:ext uri="{9D8B030D-6E8A-4147-A177-3AD203B41FA5}">
                      <a16:colId xmlns:a16="http://schemas.microsoft.com/office/drawing/2014/main" val="2255951593"/>
                    </a:ext>
                  </a:extLst>
                </a:gridCol>
                <a:gridCol w="359968">
                  <a:extLst>
                    <a:ext uri="{9D8B030D-6E8A-4147-A177-3AD203B41FA5}">
                      <a16:colId xmlns:a16="http://schemas.microsoft.com/office/drawing/2014/main" val="3394527954"/>
                    </a:ext>
                  </a:extLst>
                </a:gridCol>
              </a:tblGrid>
              <a:tr h="278994">
                <a:tc>
                  <a:txBody>
                    <a:bodyPr/>
                    <a:lstStyle/>
                    <a:p>
                      <a:r>
                        <a:rPr lang="en-US" altLang="zh-CN" sz="1000" dirty="0">
                          <a:solidFill>
                            <a:schemeClr val="tx1"/>
                          </a:solidFill>
                        </a:rPr>
                        <a:t>1</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5</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9</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10</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4" name="表格 3">
            <a:extLst>
              <a:ext uri="{FF2B5EF4-FFF2-40B4-BE49-F238E27FC236}">
                <a16:creationId xmlns:a16="http://schemas.microsoft.com/office/drawing/2014/main" id="{DC07B04D-B2AD-6BBB-12A5-96DD0B021476}"/>
              </a:ext>
            </a:extLst>
          </p:cNvPr>
          <p:cNvGraphicFramePr>
            <a:graphicFrameLocks noGrp="1"/>
          </p:cNvGraphicFramePr>
          <p:nvPr/>
        </p:nvGraphicFramePr>
        <p:xfrm>
          <a:off x="6822407" y="2869910"/>
          <a:ext cx="2248538" cy="278994"/>
        </p:xfrm>
        <a:graphic>
          <a:graphicData uri="http://schemas.openxmlformats.org/drawingml/2006/table">
            <a:tbl>
              <a:tblPr firstRow="1" bandRow="1">
                <a:tableStyleId>{F5AB1C69-6EDB-4FF4-983F-18BD219EF322}</a:tableStyleId>
              </a:tblPr>
              <a:tblGrid>
                <a:gridCol w="227948">
                  <a:extLst>
                    <a:ext uri="{9D8B030D-6E8A-4147-A177-3AD203B41FA5}">
                      <a16:colId xmlns:a16="http://schemas.microsoft.com/office/drawing/2014/main" val="816028291"/>
                    </a:ext>
                  </a:extLst>
                </a:gridCol>
                <a:gridCol w="227948">
                  <a:extLst>
                    <a:ext uri="{9D8B030D-6E8A-4147-A177-3AD203B41FA5}">
                      <a16:colId xmlns:a16="http://schemas.microsoft.com/office/drawing/2014/main" val="3741858144"/>
                    </a:ext>
                  </a:extLst>
                </a:gridCol>
                <a:gridCol w="294055">
                  <a:extLst>
                    <a:ext uri="{9D8B030D-6E8A-4147-A177-3AD203B41FA5}">
                      <a16:colId xmlns:a16="http://schemas.microsoft.com/office/drawing/2014/main" val="2255951593"/>
                    </a:ext>
                  </a:extLst>
                </a:gridCol>
                <a:gridCol w="355585">
                  <a:extLst>
                    <a:ext uri="{9D8B030D-6E8A-4147-A177-3AD203B41FA5}">
                      <a16:colId xmlns:a16="http://schemas.microsoft.com/office/drawing/2014/main" val="3029050256"/>
                    </a:ext>
                  </a:extLst>
                </a:gridCol>
                <a:gridCol w="381000">
                  <a:extLst>
                    <a:ext uri="{9D8B030D-6E8A-4147-A177-3AD203B41FA5}">
                      <a16:colId xmlns:a16="http://schemas.microsoft.com/office/drawing/2014/main" val="4203637349"/>
                    </a:ext>
                  </a:extLst>
                </a:gridCol>
                <a:gridCol w="381000">
                  <a:extLst>
                    <a:ext uri="{9D8B030D-6E8A-4147-A177-3AD203B41FA5}">
                      <a16:colId xmlns:a16="http://schemas.microsoft.com/office/drawing/2014/main" val="3551620755"/>
                    </a:ext>
                  </a:extLst>
                </a:gridCol>
                <a:gridCol w="381002">
                  <a:extLst>
                    <a:ext uri="{9D8B030D-6E8A-4147-A177-3AD203B41FA5}">
                      <a16:colId xmlns:a16="http://schemas.microsoft.com/office/drawing/2014/main" val="3394527954"/>
                    </a:ext>
                  </a:extLst>
                </a:gridCol>
              </a:tblGrid>
              <a:tr h="278994">
                <a:tc>
                  <a:txBody>
                    <a:bodyPr/>
                    <a:lstStyle/>
                    <a:p>
                      <a:r>
                        <a:rPr lang="en-US" altLang="zh-CN" sz="1000" dirty="0">
                          <a:solidFill>
                            <a:schemeClr val="tx1"/>
                          </a:solidFill>
                        </a:rPr>
                        <a:t>2</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4</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7</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11</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14</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17</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20</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18" name="表格 17">
            <a:extLst>
              <a:ext uri="{FF2B5EF4-FFF2-40B4-BE49-F238E27FC236}">
                <a16:creationId xmlns:a16="http://schemas.microsoft.com/office/drawing/2014/main" id="{DC02DC27-5800-EA63-2AF8-55F0B243C844}"/>
              </a:ext>
            </a:extLst>
          </p:cNvPr>
          <p:cNvGraphicFramePr>
            <a:graphicFrameLocks noGrp="1"/>
          </p:cNvGraphicFramePr>
          <p:nvPr/>
        </p:nvGraphicFramePr>
        <p:xfrm>
          <a:off x="6822408" y="3496972"/>
          <a:ext cx="953137" cy="278994"/>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816028291"/>
                    </a:ext>
                  </a:extLst>
                </a:gridCol>
                <a:gridCol w="363855">
                  <a:extLst>
                    <a:ext uri="{9D8B030D-6E8A-4147-A177-3AD203B41FA5}">
                      <a16:colId xmlns:a16="http://schemas.microsoft.com/office/drawing/2014/main" val="3741858144"/>
                    </a:ext>
                  </a:extLst>
                </a:gridCol>
                <a:gridCol w="381002">
                  <a:extLst>
                    <a:ext uri="{9D8B030D-6E8A-4147-A177-3AD203B41FA5}">
                      <a16:colId xmlns:a16="http://schemas.microsoft.com/office/drawing/2014/main" val="3394527954"/>
                    </a:ext>
                  </a:extLst>
                </a:gridCol>
              </a:tblGrid>
              <a:tr h="278994">
                <a:tc>
                  <a:txBody>
                    <a:bodyPr/>
                    <a:lstStyle/>
                    <a:p>
                      <a:r>
                        <a:rPr lang="en-US" altLang="zh-CN" sz="1000" dirty="0">
                          <a:solidFill>
                            <a:schemeClr val="tx1"/>
                          </a:solidFill>
                        </a:rPr>
                        <a:t>6</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13</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21</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19" name="表格 18">
            <a:extLst>
              <a:ext uri="{FF2B5EF4-FFF2-40B4-BE49-F238E27FC236}">
                <a16:creationId xmlns:a16="http://schemas.microsoft.com/office/drawing/2014/main" id="{87D30FA8-B0B2-B0C9-CC53-E3C9D39A6AF4}"/>
              </a:ext>
            </a:extLst>
          </p:cNvPr>
          <p:cNvGraphicFramePr>
            <a:graphicFrameLocks noGrp="1"/>
          </p:cNvGraphicFramePr>
          <p:nvPr/>
        </p:nvGraphicFramePr>
        <p:xfrm>
          <a:off x="6822407" y="4124034"/>
          <a:ext cx="572136" cy="278994"/>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816028291"/>
                    </a:ext>
                  </a:extLst>
                </a:gridCol>
                <a:gridCol w="363856">
                  <a:extLst>
                    <a:ext uri="{9D8B030D-6E8A-4147-A177-3AD203B41FA5}">
                      <a16:colId xmlns:a16="http://schemas.microsoft.com/office/drawing/2014/main" val="3394527954"/>
                    </a:ext>
                  </a:extLst>
                </a:gridCol>
              </a:tblGrid>
              <a:tr h="278994">
                <a:tc>
                  <a:txBody>
                    <a:bodyPr/>
                    <a:lstStyle/>
                    <a:p>
                      <a:r>
                        <a:rPr lang="en-US" altLang="zh-CN" sz="1000" dirty="0">
                          <a:solidFill>
                            <a:schemeClr val="tx1"/>
                          </a:solidFill>
                        </a:rPr>
                        <a:t>3</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19</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20" name="表格 19">
            <a:extLst>
              <a:ext uri="{FF2B5EF4-FFF2-40B4-BE49-F238E27FC236}">
                <a16:creationId xmlns:a16="http://schemas.microsoft.com/office/drawing/2014/main" id="{433CC93D-F8C5-B98D-527B-2325DF16334E}"/>
              </a:ext>
            </a:extLst>
          </p:cNvPr>
          <p:cNvGraphicFramePr>
            <a:graphicFrameLocks noGrp="1"/>
          </p:cNvGraphicFramePr>
          <p:nvPr/>
        </p:nvGraphicFramePr>
        <p:xfrm>
          <a:off x="6822407" y="4751097"/>
          <a:ext cx="1717180" cy="278994"/>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2407434892"/>
                    </a:ext>
                  </a:extLst>
                </a:gridCol>
                <a:gridCol w="360285">
                  <a:extLst>
                    <a:ext uri="{9D8B030D-6E8A-4147-A177-3AD203B41FA5}">
                      <a16:colId xmlns:a16="http://schemas.microsoft.com/office/drawing/2014/main" val="816028291"/>
                    </a:ext>
                  </a:extLst>
                </a:gridCol>
                <a:gridCol w="377261">
                  <a:extLst>
                    <a:ext uri="{9D8B030D-6E8A-4147-A177-3AD203B41FA5}">
                      <a16:colId xmlns:a16="http://schemas.microsoft.com/office/drawing/2014/main" val="3741858144"/>
                    </a:ext>
                  </a:extLst>
                </a:gridCol>
                <a:gridCol w="388310">
                  <a:extLst>
                    <a:ext uri="{9D8B030D-6E8A-4147-A177-3AD203B41FA5}">
                      <a16:colId xmlns:a16="http://schemas.microsoft.com/office/drawing/2014/main" val="2255951593"/>
                    </a:ext>
                  </a:extLst>
                </a:gridCol>
                <a:gridCol w="383044">
                  <a:extLst>
                    <a:ext uri="{9D8B030D-6E8A-4147-A177-3AD203B41FA5}">
                      <a16:colId xmlns:a16="http://schemas.microsoft.com/office/drawing/2014/main" val="3394527954"/>
                    </a:ext>
                  </a:extLst>
                </a:gridCol>
              </a:tblGrid>
              <a:tr h="278994">
                <a:tc>
                  <a:txBody>
                    <a:bodyPr/>
                    <a:lstStyle/>
                    <a:p>
                      <a:r>
                        <a:rPr lang="en-US" altLang="zh-CN" sz="1000" i="0" dirty="0">
                          <a:solidFill>
                            <a:schemeClr val="tx1"/>
                          </a:solidFill>
                        </a:rPr>
                        <a:t>8</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i="0" dirty="0">
                          <a:solidFill>
                            <a:schemeClr val="tx1"/>
                          </a:solidFill>
                        </a:rPr>
                        <a:t>12</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i="0" dirty="0">
                          <a:solidFill>
                            <a:schemeClr val="tx1"/>
                          </a:solidFill>
                        </a:rPr>
                        <a:t>15</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i="0" dirty="0">
                          <a:solidFill>
                            <a:schemeClr val="tx1"/>
                          </a:solidFill>
                        </a:rPr>
                        <a:t>16</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i="0" dirty="0">
                          <a:solidFill>
                            <a:schemeClr val="tx1"/>
                          </a:solidFill>
                        </a:rPr>
                        <a:t>18</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921266888"/>
                  </a:ext>
                </a:extLst>
              </a:tr>
            </a:tbl>
          </a:graphicData>
        </a:graphic>
      </p:graphicFrame>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747E79F-6BE8-433C-4B90-1EFC04F417CB}"/>
                  </a:ext>
                </a:extLst>
              </p:cNvPr>
              <p:cNvSpPr txBox="1"/>
              <p:nvPr/>
            </p:nvSpPr>
            <p:spPr>
              <a:xfrm>
                <a:off x="6694215" y="1878719"/>
                <a:ext cx="442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1</m:t>
                          </m:r>
                        </m:sub>
                      </m:sSub>
                    </m:oMath>
                  </m:oMathPara>
                </a14:m>
                <a:endParaRPr lang="zh-CN" altLang="en-US" dirty="0">
                  <a:solidFill>
                    <a:srgbClr val="C00000"/>
                  </a:solidFill>
                </a:endParaRPr>
              </a:p>
            </p:txBody>
          </p:sp>
        </mc:Choice>
        <mc:Fallback xmlns="">
          <p:sp>
            <p:nvSpPr>
              <p:cNvPr id="21" name="文本框 20">
                <a:extLst>
                  <a:ext uri="{FF2B5EF4-FFF2-40B4-BE49-F238E27FC236}">
                    <a16:creationId xmlns:a16="http://schemas.microsoft.com/office/drawing/2014/main" id="{E747E79F-6BE8-433C-4B90-1EFC04F417CB}"/>
                  </a:ext>
                </a:extLst>
              </p:cNvPr>
              <p:cNvSpPr txBox="1">
                <a:spLocks noRot="1" noChangeAspect="1" noMove="1" noResize="1" noEditPoints="1" noAdjustHandles="1" noChangeArrowheads="1" noChangeShapeType="1" noTextEdit="1"/>
              </p:cNvSpPr>
              <p:nvPr/>
            </p:nvSpPr>
            <p:spPr>
              <a:xfrm>
                <a:off x="6694215" y="1878719"/>
                <a:ext cx="442172"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3819C958-3D16-B283-8A98-B6F37C917134}"/>
                  </a:ext>
                </a:extLst>
              </p:cNvPr>
              <p:cNvSpPr txBox="1"/>
              <p:nvPr/>
            </p:nvSpPr>
            <p:spPr>
              <a:xfrm>
                <a:off x="6688711" y="2514461"/>
                <a:ext cx="4474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2</m:t>
                          </m:r>
                        </m:sub>
                      </m:sSub>
                    </m:oMath>
                  </m:oMathPara>
                </a14:m>
                <a:endParaRPr lang="zh-CN" altLang="en-US" dirty="0">
                  <a:solidFill>
                    <a:srgbClr val="C00000"/>
                  </a:solidFill>
                </a:endParaRPr>
              </a:p>
            </p:txBody>
          </p:sp>
        </mc:Choice>
        <mc:Fallback xmlns="">
          <p:sp>
            <p:nvSpPr>
              <p:cNvPr id="22" name="文本框 21">
                <a:extLst>
                  <a:ext uri="{FF2B5EF4-FFF2-40B4-BE49-F238E27FC236}">
                    <a16:creationId xmlns:a16="http://schemas.microsoft.com/office/drawing/2014/main" id="{3819C958-3D16-B283-8A98-B6F37C917134}"/>
                  </a:ext>
                </a:extLst>
              </p:cNvPr>
              <p:cNvSpPr txBox="1">
                <a:spLocks noRot="1" noChangeAspect="1" noMove="1" noResize="1" noEditPoints="1" noAdjustHandles="1" noChangeArrowheads="1" noChangeShapeType="1" noTextEdit="1"/>
              </p:cNvSpPr>
              <p:nvPr/>
            </p:nvSpPr>
            <p:spPr>
              <a:xfrm>
                <a:off x="6688711" y="2514461"/>
                <a:ext cx="447494"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3F822804-37A6-6AA9-3B28-CE3BF70F18DC}"/>
                  </a:ext>
                </a:extLst>
              </p:cNvPr>
              <p:cNvSpPr txBox="1"/>
              <p:nvPr/>
            </p:nvSpPr>
            <p:spPr>
              <a:xfrm>
                <a:off x="6712766" y="3153598"/>
                <a:ext cx="4474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3</m:t>
                          </m:r>
                        </m:sub>
                      </m:sSub>
                    </m:oMath>
                  </m:oMathPara>
                </a14:m>
                <a:endParaRPr lang="zh-CN" altLang="en-US" dirty="0">
                  <a:solidFill>
                    <a:srgbClr val="C00000"/>
                  </a:solidFill>
                </a:endParaRPr>
              </a:p>
            </p:txBody>
          </p:sp>
        </mc:Choice>
        <mc:Fallback xmlns="">
          <p:sp>
            <p:nvSpPr>
              <p:cNvPr id="23" name="文本框 22">
                <a:extLst>
                  <a:ext uri="{FF2B5EF4-FFF2-40B4-BE49-F238E27FC236}">
                    <a16:creationId xmlns:a16="http://schemas.microsoft.com/office/drawing/2014/main" id="{3F822804-37A6-6AA9-3B28-CE3BF70F18DC}"/>
                  </a:ext>
                </a:extLst>
              </p:cNvPr>
              <p:cNvSpPr txBox="1">
                <a:spLocks noRot="1" noChangeAspect="1" noMove="1" noResize="1" noEditPoints="1" noAdjustHandles="1" noChangeArrowheads="1" noChangeShapeType="1" noTextEdit="1"/>
              </p:cNvSpPr>
              <p:nvPr/>
            </p:nvSpPr>
            <p:spPr>
              <a:xfrm>
                <a:off x="6712766" y="3153598"/>
                <a:ext cx="44749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DD77618B-65B5-FBA5-C3A6-AEB8342E8544}"/>
                  </a:ext>
                </a:extLst>
              </p:cNvPr>
              <p:cNvSpPr txBox="1"/>
              <p:nvPr/>
            </p:nvSpPr>
            <p:spPr>
              <a:xfrm>
                <a:off x="6712766" y="3776783"/>
                <a:ext cx="447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4</m:t>
                          </m:r>
                        </m:sub>
                      </m:sSub>
                    </m:oMath>
                  </m:oMathPara>
                </a14:m>
                <a:endParaRPr lang="zh-CN" altLang="en-US" dirty="0">
                  <a:solidFill>
                    <a:srgbClr val="C00000"/>
                  </a:solidFill>
                </a:endParaRPr>
              </a:p>
            </p:txBody>
          </p:sp>
        </mc:Choice>
        <mc:Fallback xmlns="">
          <p:sp>
            <p:nvSpPr>
              <p:cNvPr id="24" name="文本框 23">
                <a:extLst>
                  <a:ext uri="{FF2B5EF4-FFF2-40B4-BE49-F238E27FC236}">
                    <a16:creationId xmlns:a16="http://schemas.microsoft.com/office/drawing/2014/main" id="{DD77618B-65B5-FBA5-C3A6-AEB8342E8544}"/>
                  </a:ext>
                </a:extLst>
              </p:cNvPr>
              <p:cNvSpPr txBox="1">
                <a:spLocks noRot="1" noChangeAspect="1" noMove="1" noResize="1" noEditPoints="1" noAdjustHandles="1" noChangeArrowheads="1" noChangeShapeType="1" noTextEdit="1"/>
              </p:cNvSpPr>
              <p:nvPr/>
            </p:nvSpPr>
            <p:spPr>
              <a:xfrm>
                <a:off x="6712766" y="3776783"/>
                <a:ext cx="447495"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4D428AA-BDED-4564-3037-AFE09F2EBAFF}"/>
                  </a:ext>
                </a:extLst>
              </p:cNvPr>
              <p:cNvSpPr txBox="1"/>
              <p:nvPr/>
            </p:nvSpPr>
            <p:spPr>
              <a:xfrm>
                <a:off x="6712765" y="4399968"/>
                <a:ext cx="4474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5</m:t>
                          </m:r>
                        </m:sub>
                      </m:sSub>
                    </m:oMath>
                  </m:oMathPara>
                </a14:m>
                <a:endParaRPr lang="zh-CN" altLang="en-US" dirty="0">
                  <a:solidFill>
                    <a:srgbClr val="C00000"/>
                  </a:solidFill>
                </a:endParaRPr>
              </a:p>
            </p:txBody>
          </p:sp>
        </mc:Choice>
        <mc:Fallback xmlns="">
          <p:sp>
            <p:nvSpPr>
              <p:cNvPr id="25" name="文本框 24">
                <a:extLst>
                  <a:ext uri="{FF2B5EF4-FFF2-40B4-BE49-F238E27FC236}">
                    <a16:creationId xmlns:a16="http://schemas.microsoft.com/office/drawing/2014/main" id="{F4D428AA-BDED-4564-3037-AFE09F2EBAFF}"/>
                  </a:ext>
                </a:extLst>
              </p:cNvPr>
              <p:cNvSpPr txBox="1">
                <a:spLocks noRot="1" noChangeAspect="1" noMove="1" noResize="1" noEditPoints="1" noAdjustHandles="1" noChangeArrowheads="1" noChangeShapeType="1" noTextEdit="1"/>
              </p:cNvSpPr>
              <p:nvPr/>
            </p:nvSpPr>
            <p:spPr>
              <a:xfrm>
                <a:off x="6712765" y="4399968"/>
                <a:ext cx="447494" cy="369332"/>
              </a:xfrm>
              <a:prstGeom prst="rect">
                <a:avLst/>
              </a:prstGeom>
              <a:blipFill>
                <a:blip r:embed="rId8"/>
                <a:stretch>
                  <a:fillRect/>
                </a:stretch>
              </a:blipFill>
            </p:spPr>
            <p:txBody>
              <a:bodyPr/>
              <a:lstStyle/>
              <a:p>
                <a:r>
                  <a:rPr lang="zh-CN" altLang="en-US">
                    <a:noFill/>
                  </a:rPr>
                  <a:t> </a:t>
                </a:r>
              </a:p>
            </p:txBody>
          </p:sp>
        </mc:Fallback>
      </mc:AlternateContent>
      <p:grpSp>
        <p:nvGrpSpPr>
          <p:cNvPr id="26" name="组合 25">
            <a:extLst>
              <a:ext uri="{FF2B5EF4-FFF2-40B4-BE49-F238E27FC236}">
                <a16:creationId xmlns:a16="http://schemas.microsoft.com/office/drawing/2014/main" id="{B88CAE46-733E-6E51-DB5D-7E1C30221E60}"/>
              </a:ext>
            </a:extLst>
          </p:cNvPr>
          <p:cNvGrpSpPr/>
          <p:nvPr/>
        </p:nvGrpSpPr>
        <p:grpSpPr>
          <a:xfrm>
            <a:off x="4379099" y="2812839"/>
            <a:ext cx="1695991" cy="1733198"/>
            <a:chOff x="2307698" y="3192948"/>
            <a:chExt cx="1695991" cy="1733198"/>
          </a:xfrm>
        </p:grpSpPr>
        <p:sp>
          <p:nvSpPr>
            <p:cNvPr id="27" name="椭圆 26">
              <a:extLst>
                <a:ext uri="{FF2B5EF4-FFF2-40B4-BE49-F238E27FC236}">
                  <a16:creationId xmlns:a16="http://schemas.microsoft.com/office/drawing/2014/main" id="{C631FE26-266C-2390-8A2B-8DC5B03BE77B}"/>
                </a:ext>
              </a:extLst>
            </p:cNvPr>
            <p:cNvSpPr/>
            <p:nvPr/>
          </p:nvSpPr>
          <p:spPr>
            <a:xfrm>
              <a:off x="3170883" y="3192948"/>
              <a:ext cx="431355" cy="532752"/>
            </a:xfrm>
            <a:prstGeom prst="ellipse">
              <a:avLst/>
            </a:prstGeom>
            <a:solidFill>
              <a:srgbClr val="0070C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1</a:t>
              </a:r>
            </a:p>
            <a:p>
              <a:pPr algn="ctr"/>
              <a:r>
                <a:rPr lang="en-US" altLang="zh-CN" sz="1200" dirty="0">
                  <a:solidFill>
                    <a:schemeClr val="bg2">
                      <a:lumMod val="60000"/>
                      <a:lumOff val="40000"/>
                    </a:schemeClr>
                  </a:solidFill>
                  <a:latin typeface="Arial Black" panose="020B0A04020102020204" pitchFamily="34" charset="0"/>
                </a:rPr>
                <a:t>1</a:t>
              </a:r>
              <a:endParaRPr lang="zh-CN" altLang="en-US" sz="1200" dirty="0">
                <a:solidFill>
                  <a:schemeClr val="bg2">
                    <a:lumMod val="60000"/>
                    <a:lumOff val="40000"/>
                  </a:schemeClr>
                </a:solidFill>
                <a:latin typeface="Arial Black" panose="020B0A04020102020204" pitchFamily="34" charset="0"/>
              </a:endParaRPr>
            </a:p>
          </p:txBody>
        </p:sp>
        <p:sp>
          <p:nvSpPr>
            <p:cNvPr id="28" name="椭圆 27">
              <a:extLst>
                <a:ext uri="{FF2B5EF4-FFF2-40B4-BE49-F238E27FC236}">
                  <a16:creationId xmlns:a16="http://schemas.microsoft.com/office/drawing/2014/main" id="{6DDC2A6B-489B-43C0-907C-FAE43BF1A03E}"/>
                </a:ext>
              </a:extLst>
            </p:cNvPr>
            <p:cNvSpPr/>
            <p:nvPr/>
          </p:nvSpPr>
          <p:spPr>
            <a:xfrm>
              <a:off x="2739528" y="3763478"/>
              <a:ext cx="431355" cy="532752"/>
            </a:xfrm>
            <a:prstGeom prst="ellipse">
              <a:avLst/>
            </a:prstGeom>
            <a:solidFill>
              <a:srgbClr val="0070C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2</a:t>
              </a:r>
            </a:p>
            <a:p>
              <a:pPr algn="ctr"/>
              <a:r>
                <a:rPr lang="en-US" altLang="zh-CN" sz="1200" dirty="0">
                  <a:solidFill>
                    <a:schemeClr val="bg2">
                      <a:lumMod val="60000"/>
                      <a:lumOff val="40000"/>
                    </a:schemeClr>
                  </a:solidFill>
                  <a:latin typeface="Arial Black" panose="020B0A04020102020204" pitchFamily="34" charset="0"/>
                </a:rPr>
                <a:t>2</a:t>
              </a:r>
              <a:endParaRPr lang="zh-CN" altLang="en-US" sz="1200" dirty="0">
                <a:solidFill>
                  <a:schemeClr val="bg2">
                    <a:lumMod val="60000"/>
                    <a:lumOff val="40000"/>
                  </a:schemeClr>
                </a:solidFill>
                <a:latin typeface="Arial Black" panose="020B0A04020102020204" pitchFamily="34" charset="0"/>
              </a:endParaRPr>
            </a:p>
          </p:txBody>
        </p:sp>
        <p:sp>
          <p:nvSpPr>
            <p:cNvPr id="29" name="椭圆 28">
              <a:extLst>
                <a:ext uri="{FF2B5EF4-FFF2-40B4-BE49-F238E27FC236}">
                  <a16:creationId xmlns:a16="http://schemas.microsoft.com/office/drawing/2014/main" id="{728E7D91-4D0C-2E9B-7DAD-A9CB98366590}"/>
                </a:ext>
              </a:extLst>
            </p:cNvPr>
            <p:cNvSpPr/>
            <p:nvPr/>
          </p:nvSpPr>
          <p:spPr>
            <a:xfrm>
              <a:off x="3572334" y="3783794"/>
              <a:ext cx="431355" cy="532752"/>
            </a:xfrm>
            <a:prstGeom prst="ellipse">
              <a:avLst/>
            </a:prstGeom>
            <a:solidFill>
              <a:srgbClr val="0070C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6</a:t>
              </a:r>
            </a:p>
            <a:p>
              <a:pPr algn="ctr"/>
              <a:r>
                <a:rPr lang="en-US" altLang="zh-CN" sz="1200" dirty="0">
                  <a:solidFill>
                    <a:schemeClr val="bg2">
                      <a:lumMod val="60000"/>
                      <a:lumOff val="40000"/>
                    </a:schemeClr>
                  </a:solidFill>
                  <a:latin typeface="Arial Black" panose="020B0A04020102020204" pitchFamily="34" charset="0"/>
                </a:rPr>
                <a:t>3</a:t>
              </a:r>
              <a:endParaRPr lang="zh-CN" altLang="en-US" sz="1200" dirty="0">
                <a:solidFill>
                  <a:schemeClr val="bg2">
                    <a:lumMod val="60000"/>
                    <a:lumOff val="40000"/>
                  </a:schemeClr>
                </a:solidFill>
                <a:latin typeface="Arial Black" panose="020B0A04020102020204" pitchFamily="34" charset="0"/>
              </a:endParaRPr>
            </a:p>
          </p:txBody>
        </p:sp>
        <p:sp>
          <p:nvSpPr>
            <p:cNvPr id="30" name="椭圆 29">
              <a:extLst>
                <a:ext uri="{FF2B5EF4-FFF2-40B4-BE49-F238E27FC236}">
                  <a16:creationId xmlns:a16="http://schemas.microsoft.com/office/drawing/2014/main" id="{E9183170-472C-78D1-E69E-C7FD043399BA}"/>
                </a:ext>
              </a:extLst>
            </p:cNvPr>
            <p:cNvSpPr/>
            <p:nvPr/>
          </p:nvSpPr>
          <p:spPr>
            <a:xfrm>
              <a:off x="2307698" y="4361042"/>
              <a:ext cx="431355" cy="532752"/>
            </a:xfrm>
            <a:prstGeom prst="ellipse">
              <a:avLst/>
            </a:prstGeom>
            <a:solidFill>
              <a:srgbClr val="0070C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3</a:t>
              </a:r>
            </a:p>
            <a:p>
              <a:pPr algn="ctr"/>
              <a:r>
                <a:rPr lang="en-US" altLang="zh-CN" sz="1200" dirty="0">
                  <a:solidFill>
                    <a:schemeClr val="bg2">
                      <a:lumMod val="60000"/>
                      <a:lumOff val="40000"/>
                    </a:schemeClr>
                  </a:solidFill>
                  <a:latin typeface="Arial Black" panose="020B0A04020102020204" pitchFamily="34" charset="0"/>
                </a:rPr>
                <a:t>4</a:t>
              </a:r>
              <a:endParaRPr lang="zh-CN" altLang="en-US" sz="1200" dirty="0">
                <a:solidFill>
                  <a:schemeClr val="bg2">
                    <a:lumMod val="60000"/>
                    <a:lumOff val="40000"/>
                  </a:schemeClr>
                </a:solidFill>
                <a:latin typeface="Arial Black" panose="020B0A04020102020204" pitchFamily="34" charset="0"/>
              </a:endParaRPr>
            </a:p>
          </p:txBody>
        </p:sp>
        <p:sp>
          <p:nvSpPr>
            <p:cNvPr id="31" name="椭圆 30">
              <a:extLst>
                <a:ext uri="{FF2B5EF4-FFF2-40B4-BE49-F238E27FC236}">
                  <a16:creationId xmlns:a16="http://schemas.microsoft.com/office/drawing/2014/main" id="{5E29AAF9-B92B-03B0-4466-591FBB93C8AA}"/>
                </a:ext>
              </a:extLst>
            </p:cNvPr>
            <p:cNvSpPr/>
            <p:nvPr/>
          </p:nvSpPr>
          <p:spPr>
            <a:xfrm>
              <a:off x="3123112" y="4393394"/>
              <a:ext cx="431355" cy="532752"/>
            </a:xfrm>
            <a:prstGeom prst="ellipse">
              <a:avLst/>
            </a:prstGeom>
            <a:solidFill>
              <a:srgbClr val="0070C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8</a:t>
              </a:r>
            </a:p>
            <a:p>
              <a:pPr algn="ctr"/>
              <a:r>
                <a:rPr lang="en-US" altLang="zh-CN" sz="1200" dirty="0">
                  <a:solidFill>
                    <a:schemeClr val="bg2">
                      <a:lumMod val="60000"/>
                      <a:lumOff val="40000"/>
                    </a:schemeClr>
                  </a:solidFill>
                  <a:latin typeface="Arial Black" panose="020B0A04020102020204" pitchFamily="34" charset="0"/>
                </a:rPr>
                <a:t>5</a:t>
              </a:r>
              <a:endParaRPr lang="zh-CN" altLang="en-US" sz="1200" dirty="0">
                <a:solidFill>
                  <a:schemeClr val="bg2">
                    <a:lumMod val="60000"/>
                    <a:lumOff val="40000"/>
                  </a:schemeClr>
                </a:solidFill>
                <a:latin typeface="Arial Black" panose="020B0A04020102020204" pitchFamily="34" charset="0"/>
              </a:endParaRPr>
            </a:p>
          </p:txBody>
        </p:sp>
        <p:cxnSp>
          <p:nvCxnSpPr>
            <p:cNvPr id="32" name="直接连接符 5">
              <a:extLst>
                <a:ext uri="{FF2B5EF4-FFF2-40B4-BE49-F238E27FC236}">
                  <a16:creationId xmlns:a16="http://schemas.microsoft.com/office/drawing/2014/main" id="{761EE26C-48B8-BA7D-9AC1-2C0587F172BD}"/>
                </a:ext>
              </a:extLst>
            </p:cNvPr>
            <p:cNvCxnSpPr>
              <a:stCxn id="27" idx="3"/>
              <a:endCxn id="28" idx="7"/>
            </p:cNvCxnSpPr>
            <p:nvPr/>
          </p:nvCxnSpPr>
          <p:spPr>
            <a:xfrm flipH="1">
              <a:off x="3107713" y="3647680"/>
              <a:ext cx="126340" cy="193818"/>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33" name="直接连接符 56">
              <a:extLst>
                <a:ext uri="{FF2B5EF4-FFF2-40B4-BE49-F238E27FC236}">
                  <a16:creationId xmlns:a16="http://schemas.microsoft.com/office/drawing/2014/main" id="{B5320A46-2215-5503-27CD-B48155F7706A}"/>
                </a:ext>
              </a:extLst>
            </p:cNvPr>
            <p:cNvCxnSpPr>
              <a:cxnSpLocks/>
              <a:stCxn id="27" idx="5"/>
              <a:endCxn id="29" idx="1"/>
            </p:cNvCxnSpPr>
            <p:nvPr/>
          </p:nvCxnSpPr>
          <p:spPr>
            <a:xfrm>
              <a:off x="3539068" y="3647680"/>
              <a:ext cx="96436" cy="214134"/>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34" name="直接连接符 57">
              <a:extLst>
                <a:ext uri="{FF2B5EF4-FFF2-40B4-BE49-F238E27FC236}">
                  <a16:creationId xmlns:a16="http://schemas.microsoft.com/office/drawing/2014/main" id="{D9562440-3D46-405E-662D-2D4CDDCC213A}"/>
                </a:ext>
              </a:extLst>
            </p:cNvPr>
            <p:cNvCxnSpPr>
              <a:cxnSpLocks/>
              <a:stCxn id="28" idx="3"/>
              <a:endCxn id="30" idx="7"/>
            </p:cNvCxnSpPr>
            <p:nvPr/>
          </p:nvCxnSpPr>
          <p:spPr>
            <a:xfrm flipH="1">
              <a:off x="2675883" y="4218210"/>
              <a:ext cx="126815" cy="220852"/>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35" name="直接连接符 58">
              <a:extLst>
                <a:ext uri="{FF2B5EF4-FFF2-40B4-BE49-F238E27FC236}">
                  <a16:creationId xmlns:a16="http://schemas.microsoft.com/office/drawing/2014/main" id="{DE42999B-D6C5-4B76-B762-0FB47965FA9F}"/>
                </a:ext>
              </a:extLst>
            </p:cNvPr>
            <p:cNvCxnSpPr>
              <a:cxnSpLocks/>
              <a:stCxn id="28" idx="5"/>
              <a:endCxn id="31" idx="1"/>
            </p:cNvCxnSpPr>
            <p:nvPr/>
          </p:nvCxnSpPr>
          <p:spPr>
            <a:xfrm>
              <a:off x="3107713" y="4218210"/>
              <a:ext cx="78569" cy="253204"/>
            </a:xfrm>
            <a:prstGeom prst="line">
              <a:avLst/>
            </a:prstGeom>
            <a:ln w="28575"/>
          </p:spPr>
          <p:style>
            <a:lnRef idx="1">
              <a:schemeClr val="accent4"/>
            </a:lnRef>
            <a:fillRef idx="0">
              <a:schemeClr val="accent4"/>
            </a:fillRef>
            <a:effectRef idx="0">
              <a:schemeClr val="accent4"/>
            </a:effectRef>
            <a:fontRef idx="minor">
              <a:schemeClr val="tx1"/>
            </a:fontRef>
          </p:style>
        </p:cxnSp>
      </p:grpSp>
      <p:sp>
        <p:nvSpPr>
          <p:cNvPr id="36" name="文本框 35">
            <a:extLst>
              <a:ext uri="{FF2B5EF4-FFF2-40B4-BE49-F238E27FC236}">
                <a16:creationId xmlns:a16="http://schemas.microsoft.com/office/drawing/2014/main" id="{60E58B9E-68A1-598E-67F8-5D9DF879C260}"/>
              </a:ext>
            </a:extLst>
          </p:cNvPr>
          <p:cNvSpPr txBox="1"/>
          <p:nvPr/>
        </p:nvSpPr>
        <p:spPr>
          <a:xfrm>
            <a:off x="4510616" y="4683638"/>
            <a:ext cx="1148071" cy="338554"/>
          </a:xfrm>
          <a:prstGeom prst="rect">
            <a:avLst/>
          </a:prstGeom>
          <a:noFill/>
        </p:spPr>
        <p:txBody>
          <a:bodyPr wrap="none" rtlCol="0">
            <a:spAutoFit/>
          </a:bodyPr>
          <a:lstStyle/>
          <a:p>
            <a:r>
              <a:rPr lang="en-US" altLang="zh-CN" sz="1600" dirty="0">
                <a:solidFill>
                  <a:srgbClr val="FF0000"/>
                </a:solidFill>
                <a:latin typeface="Stencil" panose="040409050D0802020404" pitchFamily="82" charset="0"/>
              </a:rPr>
              <a:t>Min heap</a:t>
            </a:r>
            <a:endParaRPr lang="zh-CN" altLang="en-US" sz="1600" dirty="0">
              <a:solidFill>
                <a:srgbClr val="FF0000"/>
              </a:solidFill>
              <a:latin typeface="Stencil" panose="040409050D0802020404" pitchFamily="82" charset="0"/>
            </a:endParaRPr>
          </a:p>
        </p:txBody>
      </p:sp>
      <p:sp>
        <p:nvSpPr>
          <p:cNvPr id="37" name="左大括号 36">
            <a:extLst>
              <a:ext uri="{FF2B5EF4-FFF2-40B4-BE49-F238E27FC236}">
                <a16:creationId xmlns:a16="http://schemas.microsoft.com/office/drawing/2014/main" id="{FC4A62DB-CD0F-7EFF-B60A-B0C1081F9B7B}"/>
              </a:ext>
            </a:extLst>
          </p:cNvPr>
          <p:cNvSpPr/>
          <p:nvPr/>
        </p:nvSpPr>
        <p:spPr>
          <a:xfrm>
            <a:off x="6397748" y="2366978"/>
            <a:ext cx="287436" cy="2582252"/>
          </a:xfrm>
          <a:prstGeom prst="leftBrace">
            <a:avLst>
              <a:gd name="adj1" fmla="val 111060"/>
              <a:gd name="adj2" fmla="val 50000"/>
            </a:avLst>
          </a:prstGeom>
          <a:ln w="19050"/>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158E5341-C074-8F7F-3BA1-78568DFFB7BB}"/>
                  </a:ext>
                </a:extLst>
              </p:cNvPr>
              <p:cNvSpPr txBox="1"/>
              <p:nvPr/>
            </p:nvSpPr>
            <p:spPr>
              <a:xfrm>
                <a:off x="9366262" y="2996236"/>
                <a:ext cx="2543175" cy="92333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14:m>
                  <m:oMath xmlns:m="http://schemas.openxmlformats.org/officeDocument/2006/math">
                    <m:r>
                      <a:rPr lang="zh-CN" altLang="en-US" i="1" smtClean="0">
                        <a:solidFill>
                          <a:srgbClr val="00B0F0"/>
                        </a:solidFill>
                        <a:latin typeface="Cambria Math" panose="02040503050406030204" pitchFamily="18" charset="0"/>
                      </a:rPr>
                      <m:t>用指针</m:t>
                    </m:r>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𝑥</m:t>
                        </m:r>
                      </m:sub>
                    </m:sSub>
                  </m:oMath>
                </a14:m>
                <a:r>
                  <a:rPr lang="zh-CN" altLang="en-US" dirty="0">
                    <a:solidFill>
                      <a:srgbClr val="00B0F0"/>
                    </a:solidFill>
                    <a:latin typeface="Microsoft YaHei" panose="020B0503020204020204" pitchFamily="34" charset="-122"/>
                    <a:ea typeface="Microsoft YaHei" panose="020B0503020204020204" pitchFamily="34" charset="-122"/>
                  </a:rPr>
                  <a:t>指向序列</a:t>
                </a:r>
                <a14:m>
                  <m:oMath xmlns:m="http://schemas.openxmlformats.org/officeDocument/2006/math">
                    <m:sSub>
                      <m:sSubPr>
                        <m:ctrlPr>
                          <a:rPr lang="en-US" altLang="zh-CN" b="0" i="1" smtClean="0">
                            <a:solidFill>
                              <a:srgbClr val="00B0F0"/>
                            </a:solidFill>
                            <a:latin typeface="Cambria Math" panose="02040503050406030204" pitchFamily="18" charset="0"/>
                          </a:rPr>
                        </m:ctrlPr>
                      </m:sSubPr>
                      <m:e>
                        <m:r>
                          <a:rPr lang="en-US" altLang="zh-CN" b="0" i="1" smtClean="0">
                            <a:solidFill>
                              <a:srgbClr val="00B0F0"/>
                            </a:solidFill>
                            <a:latin typeface="Cambria Math" panose="02040503050406030204" pitchFamily="18" charset="0"/>
                          </a:rPr>
                          <m:t>𝐴</m:t>
                        </m:r>
                      </m:e>
                      <m:sub>
                        <m:r>
                          <a:rPr lang="en-US" altLang="zh-CN" b="0" i="1" smtClean="0">
                            <a:solidFill>
                              <a:srgbClr val="00B0F0"/>
                            </a:solidFill>
                            <a:latin typeface="Cambria Math" panose="02040503050406030204" pitchFamily="18" charset="0"/>
                          </a:rPr>
                          <m:t>𝑥</m:t>
                        </m:r>
                      </m:sub>
                    </m:sSub>
                    <m:r>
                      <a:rPr lang="en-US" altLang="zh-CN" b="0" i="1" smtClean="0">
                        <a:solidFill>
                          <a:srgbClr val="00B0F0"/>
                        </a:solidFill>
                        <a:latin typeface="Cambria Math" panose="02040503050406030204" pitchFamily="18" charset="0"/>
                      </a:rPr>
                      <m:t> </m:t>
                    </m:r>
                  </m:oMath>
                </a14:m>
                <a:r>
                  <a:rPr lang="zh-CN" altLang="en-US" dirty="0">
                    <a:solidFill>
                      <a:srgbClr val="00B0F0"/>
                    </a:solidFill>
                    <a:latin typeface="Microsoft YaHei" panose="020B0503020204020204" pitchFamily="34" charset="-122"/>
                    <a:ea typeface="Microsoft YaHei" panose="020B0503020204020204" pitchFamily="34" charset="-122"/>
                  </a:rPr>
                  <a:t>的先头元素（最小值）</a:t>
                </a:r>
                <a14:m>
                  <m:oMath xmlns:m="http://schemas.openxmlformats.org/officeDocument/2006/math">
                    <m:d>
                      <m:dPr>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1≤</m:t>
                        </m:r>
                        <m:r>
                          <a:rPr lang="en-US" altLang="zh-CN" i="1">
                            <a:solidFill>
                              <a:srgbClr val="00B0F0"/>
                            </a:solidFill>
                            <a:latin typeface="Cambria Math" panose="02040503050406030204" pitchFamily="18" charset="0"/>
                          </a:rPr>
                          <m:t>𝑥</m:t>
                        </m:r>
                        <m:r>
                          <a:rPr lang="en-US" altLang="zh-CN" i="1">
                            <a:solidFill>
                              <a:srgbClr val="00B0F0"/>
                            </a:solidFill>
                            <a:latin typeface="Cambria Math" panose="02040503050406030204" pitchFamily="18" charset="0"/>
                          </a:rPr>
                          <m:t>≤</m:t>
                        </m:r>
                        <m:r>
                          <a:rPr lang="en-US" altLang="zh-CN" b="0" i="1" smtClean="0">
                            <a:solidFill>
                              <a:srgbClr val="00B0F0"/>
                            </a:solidFill>
                            <a:latin typeface="Cambria Math" panose="02040503050406030204" pitchFamily="18" charset="0"/>
                          </a:rPr>
                          <m:t>𝑛</m:t>
                        </m:r>
                      </m:e>
                    </m:d>
                  </m:oMath>
                </a14:m>
                <a:endParaRPr lang="zh-CN" altLang="en-US" dirty="0">
                  <a:solidFill>
                    <a:srgbClr val="00B0F0"/>
                  </a:solidFill>
                  <a:latin typeface="Microsoft YaHei" panose="020B0503020204020204" pitchFamily="34" charset="-122"/>
                  <a:ea typeface="Microsoft YaHei" panose="020B0503020204020204" pitchFamily="34" charset="-122"/>
                </a:endParaRPr>
              </a:p>
            </p:txBody>
          </p:sp>
        </mc:Choice>
        <mc:Fallback xmlns="">
          <p:sp>
            <p:nvSpPr>
              <p:cNvPr id="38" name="文本框 37">
                <a:extLst>
                  <a:ext uri="{FF2B5EF4-FFF2-40B4-BE49-F238E27FC236}">
                    <a16:creationId xmlns:a16="http://schemas.microsoft.com/office/drawing/2014/main" id="{158E5341-C074-8F7F-3BA1-78568DFFB7BB}"/>
                  </a:ext>
                </a:extLst>
              </p:cNvPr>
              <p:cNvSpPr txBox="1">
                <a:spLocks noRot="1" noChangeAspect="1" noMove="1" noResize="1" noEditPoints="1" noAdjustHandles="1" noChangeArrowheads="1" noChangeShapeType="1" noTextEdit="1"/>
              </p:cNvSpPr>
              <p:nvPr/>
            </p:nvSpPr>
            <p:spPr>
              <a:xfrm>
                <a:off x="9366262" y="2996236"/>
                <a:ext cx="2543175" cy="923330"/>
              </a:xfrm>
              <a:prstGeom prst="rect">
                <a:avLst/>
              </a:prstGeom>
              <a:blipFill>
                <a:blip r:embed="rId9"/>
                <a:stretch>
                  <a:fillRect l="-1478" t="-2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F21501EB-6685-88E5-A32F-938468564F3D}"/>
                  </a:ext>
                </a:extLst>
              </p:cNvPr>
              <p:cNvSpPr txBox="1"/>
              <p:nvPr/>
            </p:nvSpPr>
            <p:spPr>
              <a:xfrm>
                <a:off x="1724402" y="2949469"/>
                <a:ext cx="2467344" cy="92333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285750"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快速建立存放所有</a:t>
                </a:r>
                <a14:m>
                  <m:oMath xmlns:m="http://schemas.openxmlformats.org/officeDocument/2006/math">
                    <m:d>
                      <m:dPr>
                        <m:begChr m:val="⟨"/>
                        <m:endChr m:val="⟩"/>
                        <m:ctrlPr>
                          <a:rPr lang="en-US" altLang="zh-CN" i="1" smtClean="0">
                            <a:solidFill>
                              <a:srgbClr val="FF0000"/>
                            </a:solidFill>
                            <a:latin typeface="Cambria Math" panose="02040503050406030204" pitchFamily="18" charset="0"/>
                          </a:rPr>
                        </m:ctrlPr>
                      </m:dPr>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𝐴</m:t>
                            </m:r>
                          </m:e>
                          <m:sub>
                            <m:r>
                              <a:rPr lang="en-US" altLang="zh-CN" b="0" i="1" smtClean="0">
                                <a:solidFill>
                                  <a:srgbClr val="FF0000"/>
                                </a:solidFill>
                                <a:latin typeface="Cambria Math" panose="02040503050406030204" pitchFamily="18" charset="0"/>
                              </a:rPr>
                              <m:t>𝑥</m:t>
                            </m:r>
                          </m:sub>
                        </m:sSub>
                        <m:d>
                          <m:dPr>
                            <m:begChr m:val="["/>
                            <m:endChr m:val="]"/>
                            <m:ctrlPr>
                              <a:rPr lang="en-US" altLang="zh-CN" b="0" i="1" smtClean="0">
                                <a:solidFill>
                                  <a:srgbClr val="FF0000"/>
                                </a:solidFill>
                                <a:latin typeface="Cambria Math" panose="02040503050406030204" pitchFamily="18" charset="0"/>
                              </a:rPr>
                            </m:ctrlPr>
                          </m:dPr>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𝑖</m:t>
                                </m:r>
                              </m:e>
                              <m:sub>
                                <m:r>
                                  <a:rPr lang="en-US" altLang="zh-CN" b="0" i="1" smtClean="0">
                                    <a:solidFill>
                                      <a:srgbClr val="FF0000"/>
                                    </a:solidFill>
                                    <a:latin typeface="Cambria Math" panose="02040503050406030204" pitchFamily="18" charset="0"/>
                                  </a:rPr>
                                  <m:t>𝑥</m:t>
                                </m:r>
                              </m:sub>
                            </m:sSub>
                          </m:e>
                        </m:d>
                        <m:r>
                          <a:rPr lang="en-US" altLang="zh-CN" b="0" i="1" smtClean="0">
                            <a:solidFill>
                              <a:srgbClr val="FF0000"/>
                            </a:solidFill>
                            <a:latin typeface="Cambria Math" panose="02040503050406030204" pitchFamily="18" charset="0"/>
                          </a:rPr>
                          <m:t>, </m:t>
                        </m:r>
                        <m:r>
                          <a:rPr lang="en-US" altLang="zh-CN" b="0" i="1" smtClean="0">
                            <a:solidFill>
                              <a:srgbClr val="FF0000"/>
                            </a:solidFill>
                            <a:latin typeface="Cambria Math" panose="02040503050406030204" pitchFamily="18" charset="0"/>
                          </a:rPr>
                          <m:t>𝑥</m:t>
                        </m:r>
                      </m:e>
                    </m:d>
                  </m:oMath>
                </a14:m>
                <a:r>
                  <a:rPr lang="zh-CN" altLang="en-US" dirty="0">
                    <a:solidFill>
                      <a:schemeClr val="tx1"/>
                    </a:solidFill>
                    <a:latin typeface="Microsoft YaHei" panose="020B0503020204020204" pitchFamily="34" charset="-122"/>
                    <a:ea typeface="Microsoft YaHei" panose="020B0503020204020204" pitchFamily="34" charset="-122"/>
                  </a:rPr>
                  <a:t>的</a:t>
                </a:r>
                <a:r>
                  <a:rPr lang="zh-CN" altLang="en-US" dirty="0">
                    <a:solidFill>
                      <a:srgbClr val="0070C0"/>
                    </a:solidFill>
                    <a:latin typeface="Microsoft YaHei" panose="020B0503020204020204" pitchFamily="34" charset="-122"/>
                    <a:ea typeface="Microsoft YaHei" panose="020B0503020204020204" pitchFamily="34" charset="-122"/>
                  </a:rPr>
                  <a:t>最小堆</a:t>
                </a:r>
                <a:r>
                  <a:rPr lang="zh-CN" altLang="en-US" dirty="0">
                    <a:latin typeface="Microsoft YaHei" panose="020B0503020204020204" pitchFamily="34" charset="-122"/>
                    <a:ea typeface="Microsoft YaHei" panose="020B0503020204020204" pitchFamily="34" charset="-122"/>
                  </a:rPr>
                  <a:t>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𝑛</m:t>
                        </m:r>
                      </m:e>
                    </m:d>
                  </m:oMath>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39" name="文本框 38">
                <a:extLst>
                  <a:ext uri="{FF2B5EF4-FFF2-40B4-BE49-F238E27FC236}">
                    <a16:creationId xmlns:a16="http://schemas.microsoft.com/office/drawing/2014/main" id="{F21501EB-6685-88E5-A32F-938468564F3D}"/>
                  </a:ext>
                </a:extLst>
              </p:cNvPr>
              <p:cNvSpPr txBox="1">
                <a:spLocks noRot="1" noChangeAspect="1" noMove="1" noResize="1" noEditPoints="1" noAdjustHandles="1" noChangeArrowheads="1" noChangeShapeType="1" noTextEdit="1"/>
              </p:cNvSpPr>
              <p:nvPr/>
            </p:nvSpPr>
            <p:spPr>
              <a:xfrm>
                <a:off x="1724402" y="2949469"/>
                <a:ext cx="2467344" cy="923330"/>
              </a:xfrm>
              <a:prstGeom prst="rect">
                <a:avLst/>
              </a:prstGeom>
              <a:blipFill>
                <a:blip r:embed="rId10"/>
                <a:stretch>
                  <a:fillRect l="-1531" t="-2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Rectangle 4">
                <a:extLst>
                  <a:ext uri="{FF2B5EF4-FFF2-40B4-BE49-F238E27FC236}">
                    <a16:creationId xmlns:a16="http://schemas.microsoft.com/office/drawing/2014/main" id="{0036F007-0BCA-43B2-55D9-999631D9A69E}"/>
                  </a:ext>
                </a:extLst>
              </p:cNvPr>
              <p:cNvSpPr/>
              <p:nvPr/>
            </p:nvSpPr>
            <p:spPr>
              <a:xfrm>
                <a:off x="2703621" y="5146982"/>
                <a:ext cx="7963126" cy="1690529"/>
              </a:xfrm>
              <a:prstGeom prst="rect">
                <a:avLst/>
              </a:pr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lang="zh-CN" altLang="en-US" sz="2400" b="1" dirty="0">
                    <a:latin typeface="Microsoft YaHei" panose="020B0503020204020204" pitchFamily="34" charset="-122"/>
                    <a:ea typeface="Microsoft YaHei" panose="020B0503020204020204" pitchFamily="34" charset="-122"/>
                  </a:rPr>
                  <a:t>算法</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342900" indent="-342900">
                  <a:buFont typeface="+mj-ea"/>
                  <a:buAutoNum type="circleNumDbPlain"/>
                </a:pPr>
                <a:r>
                  <a:rPr lang="zh-CN" altLang="en-US" sz="2000" dirty="0">
                    <a:latin typeface="Microsoft YaHei" panose="020B0503020204020204" pitchFamily="34" charset="-122"/>
                    <a:ea typeface="Microsoft YaHei" panose="020B0503020204020204" pitchFamily="34" charset="-122"/>
                  </a:rPr>
                  <a:t>取出</a:t>
                </a:r>
                <a14:m>
                  <m:oMath xmlns:m="http://schemas.openxmlformats.org/officeDocument/2006/math">
                    <m:r>
                      <a:rPr lang="zh-CN" altLang="en-US" sz="2000" i="1">
                        <a:latin typeface="Cambria Math" panose="02040503050406030204" pitchFamily="18" charset="0"/>
                      </a:rPr>
                      <m:t>堆顶</m:t>
                    </m:r>
                    <m:r>
                      <a:rPr lang="zh-CN" altLang="en-US" sz="2000" i="1" smtClean="0">
                        <a:latin typeface="Cambria Math" panose="02040503050406030204" pitchFamily="18" charset="0"/>
                      </a:rPr>
                      <m:t>元素</m:t>
                    </m:r>
                    <m:d>
                      <m:dPr>
                        <m:begChr m:val="⟨"/>
                        <m:endChr m:val="⟩"/>
                        <m:ctrlPr>
                          <a:rPr lang="en-US" altLang="zh-CN" sz="200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b="0" i="1" smtClean="0">
                                <a:latin typeface="Cambria Math" panose="02040503050406030204" pitchFamily="18" charset="0"/>
                              </a:rPr>
                              <m:t>𝑦</m:t>
                            </m:r>
                          </m:sub>
                        </m:sSub>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𝑖</m:t>
                                </m:r>
                              </m:e>
                              <m:sub>
                                <m:r>
                                  <a:rPr lang="en-US" altLang="zh-CN" sz="2000" b="0" i="1" smtClean="0">
                                    <a:latin typeface="Cambria Math" panose="02040503050406030204" pitchFamily="18" charset="0"/>
                                  </a:rPr>
                                  <m:t>𝑦</m:t>
                                </m:r>
                              </m:sub>
                            </m:sSub>
                          </m:e>
                        </m:d>
                        <m:r>
                          <a:rPr lang="en-US" altLang="zh-CN" sz="2000" i="1">
                            <a:latin typeface="Cambria Math" panose="02040503050406030204" pitchFamily="18" charset="0"/>
                          </a:rPr>
                          <m:t>, </m:t>
                        </m:r>
                        <m:r>
                          <a:rPr lang="en-US" altLang="zh-CN" sz="2000" b="0" i="1" smtClean="0">
                            <a:latin typeface="Cambria Math" panose="02040503050406030204" pitchFamily="18" charset="0"/>
                          </a:rPr>
                          <m:t>𝑦</m:t>
                        </m:r>
                      </m:e>
                    </m:d>
                    <m:r>
                      <a:rPr lang="zh-CN" altLang="en-US" sz="2000" i="1" smtClean="0">
                        <a:latin typeface="Cambria Math" panose="02040503050406030204" pitchFamily="18" charset="0"/>
                      </a:rPr>
                      <m:t>并</m:t>
                    </m:r>
                    <m:r>
                      <a:rPr lang="zh-CN" altLang="en-US" sz="2000" i="1">
                        <a:latin typeface="Cambria Math" panose="02040503050406030204" pitchFamily="18" charset="0"/>
                      </a:rPr>
                      <m:t>将</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𝑦</m:t>
                        </m:r>
                      </m:sub>
                    </m:sSub>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𝑖</m:t>
                            </m:r>
                          </m:e>
                          <m:sub>
                            <m:r>
                              <a:rPr lang="en-US" altLang="zh-CN" sz="2000" i="1">
                                <a:latin typeface="Cambria Math" panose="02040503050406030204" pitchFamily="18" charset="0"/>
                              </a:rPr>
                              <m:t>𝑦</m:t>
                            </m:r>
                          </m:sub>
                        </m:sSub>
                      </m:e>
                    </m:d>
                  </m:oMath>
                </a14:m>
                <a:r>
                  <a:rPr lang="zh-CN" altLang="en-US" sz="2000" dirty="0">
                    <a:latin typeface="Microsoft YaHei" panose="020B0503020204020204" pitchFamily="34" charset="-122"/>
                    <a:ea typeface="Microsoft YaHei" panose="020B0503020204020204" pitchFamily="34" charset="-122"/>
                  </a:rPr>
                  <a:t>放入合并后的序列（数组）</a:t>
                </a:r>
                <a:endParaRPr lang="en-US" altLang="zh-CN" sz="2000" dirty="0">
                  <a:latin typeface="Microsoft YaHei" panose="020B0503020204020204" pitchFamily="34" charset="-122"/>
                  <a:ea typeface="Microsoft YaHei" panose="020B0503020204020204" pitchFamily="34" charset="-122"/>
                </a:endParaRPr>
              </a:p>
              <a:p>
                <a:pPr marL="342900" indent="-342900">
                  <a:buFont typeface="+mj-ea"/>
                  <a:buAutoNum type="circleNumDbPlain"/>
                </a:pPr>
                <a:r>
                  <a:rPr lang="zh-CN" altLang="en-US" sz="2000" dirty="0">
                    <a:latin typeface="Microsoft YaHei" panose="020B0503020204020204" pitchFamily="34" charset="-122"/>
                    <a:ea typeface="Microsoft YaHei" panose="020B0503020204020204" pitchFamily="34" charset="-122"/>
                  </a:rPr>
                  <a:t>如果</a:t>
                </a:r>
                <a14:m>
                  <m:oMath xmlns:m="http://schemas.openxmlformats.org/officeDocument/2006/math">
                    <m:sSub>
                      <m:sSubPr>
                        <m:ctrlPr>
                          <a:rPr lang="en-US" altLang="zh-CN" sz="2000" i="1" smtClean="0">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𝑖</m:t>
                        </m:r>
                      </m:e>
                      <m:sub>
                        <m:r>
                          <a:rPr lang="en-US" altLang="zh-CN" sz="2000" i="1">
                            <a:solidFill>
                              <a:schemeClr val="bg1"/>
                            </a:solidFill>
                            <a:latin typeface="Cambria Math" panose="02040503050406030204" pitchFamily="18" charset="0"/>
                          </a:rPr>
                          <m:t>𝑦</m:t>
                        </m:r>
                      </m:sub>
                    </m:sSub>
                    <m:r>
                      <a:rPr lang="en-US" altLang="zh-CN" sz="2000" i="1">
                        <a:solidFill>
                          <a:schemeClr val="bg1"/>
                        </a:solidFill>
                        <a:latin typeface="Cambria Math" panose="02040503050406030204" pitchFamily="18" charset="0"/>
                      </a:rPr>
                      <m:t>&lt;</m:t>
                    </m:r>
                    <m:d>
                      <m:dPr>
                        <m:begChr m:val="|"/>
                        <m:endChr m:val="|"/>
                        <m:ctrlPr>
                          <a:rPr lang="en-US" altLang="zh-CN" sz="2000" i="1">
                            <a:solidFill>
                              <a:schemeClr val="bg1"/>
                            </a:solidFill>
                            <a:latin typeface="Cambria Math" panose="02040503050406030204" pitchFamily="18" charset="0"/>
                          </a:rPr>
                        </m:ctrlPr>
                      </m:dPr>
                      <m:e>
                        <m:sSub>
                          <m:sSubPr>
                            <m:ctrlPr>
                              <a:rPr lang="en-US" altLang="zh-CN" sz="2000" i="1">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𝐴</m:t>
                            </m:r>
                          </m:e>
                          <m:sub>
                            <m:r>
                              <a:rPr lang="en-US" altLang="zh-CN" sz="2000" i="1">
                                <a:solidFill>
                                  <a:schemeClr val="bg1"/>
                                </a:solidFill>
                                <a:latin typeface="Cambria Math" panose="02040503050406030204" pitchFamily="18" charset="0"/>
                              </a:rPr>
                              <m:t>𝑦</m:t>
                            </m:r>
                          </m:sub>
                        </m:sSub>
                      </m:e>
                    </m:d>
                    <m:r>
                      <a:rPr lang="zh-CN" altLang="en-US" sz="2000" i="1" smtClean="0">
                        <a:solidFill>
                          <a:schemeClr val="bg1"/>
                        </a:solidFill>
                        <a:latin typeface="Cambria Math" panose="02040503050406030204" pitchFamily="18" charset="0"/>
                      </a:rPr>
                      <m:t>，</m:t>
                    </m:r>
                    <m:sSub>
                      <m:sSubPr>
                        <m:ctrlPr>
                          <a:rPr lang="en-US" altLang="zh-CN" sz="2000" i="1" dirty="0">
                            <a:solidFill>
                              <a:schemeClr val="bg1"/>
                            </a:solidFill>
                            <a:latin typeface="Cambria Math" panose="02040503050406030204" pitchFamily="18" charset="0"/>
                          </a:rPr>
                        </m:ctrlPr>
                      </m:sSubPr>
                      <m:e>
                        <m:r>
                          <a:rPr lang="en-US" altLang="zh-CN" sz="2000" i="1" dirty="0">
                            <a:solidFill>
                              <a:schemeClr val="bg1"/>
                            </a:solidFill>
                            <a:latin typeface="Cambria Math" panose="02040503050406030204" pitchFamily="18" charset="0"/>
                          </a:rPr>
                          <m:t>𝑖</m:t>
                        </m:r>
                      </m:e>
                      <m:sub>
                        <m:r>
                          <a:rPr lang="en-US" altLang="zh-CN" sz="2000" i="1" dirty="0">
                            <a:solidFill>
                              <a:schemeClr val="bg1"/>
                            </a:solidFill>
                            <a:latin typeface="Cambria Math" panose="02040503050406030204" pitchFamily="18" charset="0"/>
                          </a:rPr>
                          <m:t>𝑦</m:t>
                        </m:r>
                      </m:sub>
                    </m:sSub>
                    <m:r>
                      <a:rPr lang="en-US" altLang="zh-CN" sz="2000" b="0" i="1" dirty="0" smtClean="0">
                        <a:solidFill>
                          <a:schemeClr val="bg1"/>
                        </a:solidFill>
                        <a:latin typeface="Cambria Math" panose="02040503050406030204" pitchFamily="18" charset="0"/>
                      </a:rPr>
                      <m:t>←</m:t>
                    </m:r>
                    <m:sSub>
                      <m:sSubPr>
                        <m:ctrlPr>
                          <a:rPr lang="en-US" altLang="zh-CN" sz="2000" i="1">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𝑖</m:t>
                        </m:r>
                      </m:e>
                      <m:sub>
                        <m:r>
                          <a:rPr lang="en-US" altLang="zh-CN" sz="2000" i="1">
                            <a:solidFill>
                              <a:schemeClr val="bg1"/>
                            </a:solidFill>
                            <a:latin typeface="Cambria Math" panose="02040503050406030204" pitchFamily="18" charset="0"/>
                          </a:rPr>
                          <m:t>𝑦</m:t>
                        </m:r>
                      </m:sub>
                    </m:sSub>
                    <m:r>
                      <a:rPr lang="en-US" altLang="zh-CN" sz="2000">
                        <a:solidFill>
                          <a:schemeClr val="bg1"/>
                        </a:solidFill>
                        <a:latin typeface="Cambria Math" panose="02040503050406030204" pitchFamily="18" charset="0"/>
                      </a:rPr>
                      <m:t>+1</m:t>
                    </m:r>
                  </m:oMath>
                </a14:m>
                <a:r>
                  <a:rPr lang="zh-CN" altLang="en-US" sz="2000" dirty="0">
                    <a:solidFill>
                      <a:schemeClr val="bg1"/>
                    </a:solidFill>
                    <a:latin typeface="Microsoft YaHei" panose="020B0503020204020204" pitchFamily="34" charset="-122"/>
                    <a:ea typeface="Microsoft YaHei" panose="020B0503020204020204" pitchFamily="34" charset="-122"/>
                  </a:rPr>
                  <a:t>，然后插入</a:t>
                </a:r>
                <a14:m>
                  <m:oMath xmlns:m="http://schemas.openxmlformats.org/officeDocument/2006/math">
                    <m:d>
                      <m:dPr>
                        <m:begChr m:val="⟨"/>
                        <m:endChr m:val="⟩"/>
                        <m:ctrlPr>
                          <a:rPr lang="en-US" altLang="zh-CN" sz="2000" i="1" smtClean="0">
                            <a:solidFill>
                              <a:schemeClr val="bg1"/>
                            </a:solidFill>
                            <a:latin typeface="Cambria Math" panose="02040503050406030204" pitchFamily="18" charset="0"/>
                          </a:rPr>
                        </m:ctrlPr>
                      </m:dPr>
                      <m:e>
                        <m:sSub>
                          <m:sSubPr>
                            <m:ctrlPr>
                              <a:rPr lang="en-US" altLang="zh-CN" sz="2000" i="1">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𝐴</m:t>
                            </m:r>
                          </m:e>
                          <m:sub>
                            <m:r>
                              <a:rPr lang="en-US" altLang="zh-CN" sz="2000" i="1">
                                <a:solidFill>
                                  <a:schemeClr val="bg1"/>
                                </a:solidFill>
                                <a:latin typeface="Cambria Math" panose="02040503050406030204" pitchFamily="18" charset="0"/>
                              </a:rPr>
                              <m:t>𝑦</m:t>
                            </m:r>
                          </m:sub>
                        </m:sSub>
                        <m:d>
                          <m:dPr>
                            <m:begChr m:val="["/>
                            <m:endChr m:val="]"/>
                            <m:ctrlPr>
                              <a:rPr lang="en-US" altLang="zh-CN" sz="2000" i="1">
                                <a:solidFill>
                                  <a:schemeClr val="bg1"/>
                                </a:solidFill>
                                <a:latin typeface="Cambria Math" panose="02040503050406030204" pitchFamily="18" charset="0"/>
                              </a:rPr>
                            </m:ctrlPr>
                          </m:dPr>
                          <m:e>
                            <m:sSub>
                              <m:sSubPr>
                                <m:ctrlPr>
                                  <a:rPr lang="en-US" altLang="zh-CN" sz="2000" i="1" smtClean="0">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𝑖</m:t>
                                </m:r>
                              </m:e>
                              <m:sub>
                                <m:r>
                                  <a:rPr lang="en-US" altLang="zh-CN" sz="2000" i="1">
                                    <a:solidFill>
                                      <a:schemeClr val="bg1"/>
                                    </a:solidFill>
                                    <a:latin typeface="Cambria Math" panose="02040503050406030204" pitchFamily="18" charset="0"/>
                                  </a:rPr>
                                  <m:t>𝑦</m:t>
                                </m:r>
                              </m:sub>
                            </m:sSub>
                          </m:e>
                        </m:d>
                        <m:r>
                          <a:rPr lang="en-US" altLang="zh-CN" sz="2000" i="1">
                            <a:solidFill>
                              <a:schemeClr val="bg1"/>
                            </a:solidFill>
                            <a:latin typeface="Cambria Math" panose="02040503050406030204" pitchFamily="18" charset="0"/>
                          </a:rPr>
                          <m:t>, </m:t>
                        </m:r>
                        <m:r>
                          <a:rPr lang="en-US" altLang="zh-CN" sz="2000" i="1">
                            <a:solidFill>
                              <a:schemeClr val="bg1"/>
                            </a:solidFill>
                            <a:latin typeface="Cambria Math" panose="02040503050406030204" pitchFamily="18" charset="0"/>
                          </a:rPr>
                          <m:t>𝑦</m:t>
                        </m:r>
                      </m:e>
                    </m:d>
                    <m:r>
                      <a:rPr lang="en-US" altLang="zh-CN" sz="2000" b="0" i="1" smtClean="0">
                        <a:solidFill>
                          <a:schemeClr val="bg1"/>
                        </a:solidFill>
                        <a:latin typeface="Cambria Math" panose="02040503050406030204" pitchFamily="18" charset="0"/>
                      </a:rPr>
                      <m:t> </m:t>
                    </m:r>
                  </m:oMath>
                </a14:m>
                <a:r>
                  <a:rPr lang="zh-CN" altLang="en-US" sz="2000" dirty="0">
                    <a:solidFill>
                      <a:schemeClr val="bg1"/>
                    </a:solidFill>
                    <a:latin typeface="Microsoft YaHei" panose="020B0503020204020204" pitchFamily="34" charset="-122"/>
                    <a:ea typeface="Microsoft YaHei" panose="020B0503020204020204" pitchFamily="34" charset="-122"/>
                  </a:rPr>
                  <a:t>至堆</a:t>
                </a:r>
                <a:endParaRPr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buFont typeface="+mj-ea"/>
                  <a:buAutoNum type="circleNumDbPlain"/>
                </a:pPr>
                <a:r>
                  <a:rPr lang="zh-CN" altLang="en-US" sz="2000" dirty="0">
                    <a:latin typeface="Microsoft YaHei" panose="020B0503020204020204" pitchFamily="34" charset="-122"/>
                    <a:ea typeface="Microsoft YaHei" panose="020B0503020204020204" pitchFamily="34" charset="-122"/>
                  </a:rPr>
                  <a:t>重复上述处理，直到合并完所有元素（堆变空！）</a:t>
                </a:r>
              </a:p>
            </p:txBody>
          </p:sp>
        </mc:Choice>
        <mc:Fallback xmlns="">
          <p:sp>
            <p:nvSpPr>
              <p:cNvPr id="2" name="Rectangle 4">
                <a:extLst>
                  <a:ext uri="{FF2B5EF4-FFF2-40B4-BE49-F238E27FC236}">
                    <a16:creationId xmlns:a16="http://schemas.microsoft.com/office/drawing/2014/main" id="{0036F007-0BCA-43B2-55D9-999631D9A69E}"/>
                  </a:ext>
                </a:extLst>
              </p:cNvPr>
              <p:cNvSpPr>
                <a:spLocks noRot="1" noChangeAspect="1" noMove="1" noResize="1" noEditPoints="1" noAdjustHandles="1" noChangeArrowheads="1" noChangeShapeType="1" noTextEdit="1"/>
              </p:cNvSpPr>
              <p:nvPr/>
            </p:nvSpPr>
            <p:spPr>
              <a:xfrm>
                <a:off x="2703621" y="5146982"/>
                <a:ext cx="7963126" cy="1690529"/>
              </a:xfrm>
              <a:prstGeom prst="rect">
                <a:avLst/>
              </a:prstGeom>
              <a:blipFill>
                <a:blip r:embed="rId11"/>
                <a:stretch>
                  <a:fillRect l="-318"/>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C8E6D5B6-42BF-E146-AA9D-61BD845E4088}"/>
              </a:ext>
            </a:extLst>
          </p:cNvPr>
          <p:cNvSpPr txBox="1"/>
          <p:nvPr/>
        </p:nvSpPr>
        <p:spPr>
          <a:xfrm>
            <a:off x="315414" y="1996008"/>
            <a:ext cx="4246675" cy="461665"/>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方案三：同步合并</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最小堆</a:t>
            </a:r>
          </a:p>
        </p:txBody>
      </p:sp>
    </p:spTree>
    <p:extLst>
      <p:ext uri="{BB962C8B-B14F-4D97-AF65-F5344CB8AC3E}">
        <p14:creationId xmlns:p14="http://schemas.microsoft.com/office/powerpoint/2010/main" val="201411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ppt_x"/>
                                          </p:val>
                                        </p:tav>
                                        <p:tav tm="100000">
                                          <p:val>
                                            <p:strVal val="#ppt_x"/>
                                          </p:val>
                                        </p:tav>
                                      </p:tavLst>
                                    </p:anim>
                                    <p:anim calcmode="lin" valueType="num">
                                      <p:cBhvr additive="base">
                                        <p:cTn id="2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barn(inVertical)">
                                      <p:cBhvr>
                                        <p:cTn id="33" dur="500"/>
                                        <p:tgtEl>
                                          <p:spTgt spid="26"/>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barn(inVertical)">
                                      <p:cBhvr>
                                        <p:cTn id="36" dur="500"/>
                                        <p:tgtEl>
                                          <p:spTgt spid="37"/>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barn(inVertical)">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36" grpId="0"/>
      <p:bldP spid="37" grpId="0" animBg="1"/>
      <p:bldP spid="38" grpId="0" animBg="1"/>
      <p:bldP spid="39" grpId="0" animBg="1"/>
      <p:bldP spid="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6.6 </a:t>
            </a:r>
            <a:r>
              <a:rPr lang="zh-CN" altLang="en-US" dirty="0"/>
              <a:t>优先级队列应用：多路归并</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dirty="0"/>
              <a:t>6.6 </a:t>
            </a:r>
            <a:r>
              <a:rPr lang="zh-CN" altLang="en-US" dirty="0"/>
              <a:t>优先队列的应用</a:t>
            </a:r>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2502A22B-A132-935D-E835-48609A2EDB53}"/>
                  </a:ext>
                </a:extLst>
              </p:cNvPr>
              <p:cNvSpPr txBox="1">
                <a:spLocks/>
              </p:cNvSpPr>
              <p:nvPr/>
            </p:nvSpPr>
            <p:spPr>
              <a:xfrm>
                <a:off x="584225" y="1218159"/>
                <a:ext cx="10964553" cy="86183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b="1" dirty="0"/>
                  <a:t>问题</a:t>
                </a:r>
                <a:r>
                  <a:rPr lang="zh-CN" altLang="en-US" dirty="0"/>
                  <a:t>：把</a:t>
                </a:r>
                <a:r>
                  <a:rPr lang="en-US" altLang="zh-CN" dirty="0"/>
                  <a:t>n</a:t>
                </a:r>
                <a:r>
                  <a:rPr lang="zh-CN" altLang="en-US" dirty="0"/>
                  <a:t>个升序序列</a:t>
                </a: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A</m:t>
                        </m:r>
                      </m:e>
                      <m:sub>
                        <m:r>
                          <m:rPr>
                            <m:sty m:val="p"/>
                          </m:rPr>
                          <a:rPr lang="en-US" altLang="zh-CN" b="0" i="0" smtClean="0">
                            <a:latin typeface="Cambria Math" panose="02040503050406030204" pitchFamily="18" charset="0"/>
                          </a:rPr>
                          <m:t>n</m:t>
                        </m:r>
                      </m:sub>
                    </m:sSub>
                  </m:oMath>
                </a14:m>
                <a:r>
                  <a:rPr lang="zh-CN" altLang="en-US" dirty="0"/>
                  <a:t>，合并成一个升序序列。</a:t>
                </a:r>
                <a:endParaRPr lang="en-US" altLang="zh-CN" dirty="0"/>
              </a:p>
            </p:txBody>
          </p:sp>
        </mc:Choice>
        <mc:Fallback xmlns="">
          <p:sp>
            <p:nvSpPr>
              <p:cNvPr id="5" name="内容占位符 4">
                <a:extLst>
                  <a:ext uri="{FF2B5EF4-FFF2-40B4-BE49-F238E27FC236}">
                    <a16:creationId xmlns:a16="http://schemas.microsoft.com/office/drawing/2014/main" id="{2502A22B-A132-935D-E835-48609A2EDB53}"/>
                  </a:ext>
                </a:extLst>
              </p:cNvPr>
              <p:cNvSpPr txBox="1">
                <a:spLocks noRot="1" noChangeAspect="1" noMove="1" noResize="1" noEditPoints="1" noAdjustHandles="1" noChangeArrowheads="1" noChangeShapeType="1" noTextEdit="1"/>
              </p:cNvSpPr>
              <p:nvPr/>
            </p:nvSpPr>
            <p:spPr>
              <a:xfrm>
                <a:off x="584225" y="1218159"/>
                <a:ext cx="10964553" cy="861832"/>
              </a:xfrm>
              <a:prstGeom prst="rect">
                <a:avLst/>
              </a:prstGeom>
              <a:blipFill>
                <a:blip r:embed="rId3"/>
                <a:stretch>
                  <a:fillRect l="-694"/>
                </a:stretch>
              </a:blipFill>
            </p:spPr>
            <p:txBody>
              <a:bodyPr/>
              <a:lstStyle/>
              <a:p>
                <a:r>
                  <a:rPr lang="zh-CN" altLang="en-US">
                    <a:noFill/>
                  </a:rPr>
                  <a:t> </a:t>
                </a:r>
              </a:p>
            </p:txBody>
          </p:sp>
        </mc:Fallback>
      </mc:AlternateContent>
      <p:graphicFrame>
        <p:nvGraphicFramePr>
          <p:cNvPr id="52" name="表格 51">
            <a:extLst>
              <a:ext uri="{FF2B5EF4-FFF2-40B4-BE49-F238E27FC236}">
                <a16:creationId xmlns:a16="http://schemas.microsoft.com/office/drawing/2014/main" id="{87E25CE9-03C9-1296-187F-678C188FCAB8}"/>
              </a:ext>
            </a:extLst>
          </p:cNvPr>
          <p:cNvGraphicFramePr>
            <a:graphicFrameLocks noGrp="1"/>
          </p:cNvGraphicFramePr>
          <p:nvPr>
            <p:extLst>
              <p:ext uri="{D42A27DB-BD31-4B8C-83A1-F6EECF244321}">
                <p14:modId xmlns:p14="http://schemas.microsoft.com/office/powerpoint/2010/main" val="205230602"/>
              </p:ext>
            </p:extLst>
          </p:nvPr>
        </p:nvGraphicFramePr>
        <p:xfrm>
          <a:off x="6719277" y="5848655"/>
          <a:ext cx="3609839" cy="335280"/>
        </p:xfrm>
        <a:graphic>
          <a:graphicData uri="http://schemas.openxmlformats.org/drawingml/2006/table">
            <a:tbl>
              <a:tblPr firstRow="1" bandRow="1">
                <a:tableStyleId>{93296810-A885-4BE3-A3E7-6D5BEEA58F35}</a:tableStyleId>
              </a:tblPr>
              <a:tblGrid>
                <a:gridCol w="330339">
                  <a:extLst>
                    <a:ext uri="{9D8B030D-6E8A-4147-A177-3AD203B41FA5}">
                      <a16:colId xmlns:a16="http://schemas.microsoft.com/office/drawing/2014/main" val="816028291"/>
                    </a:ext>
                  </a:extLst>
                </a:gridCol>
                <a:gridCol w="330339">
                  <a:extLst>
                    <a:ext uri="{9D8B030D-6E8A-4147-A177-3AD203B41FA5}">
                      <a16:colId xmlns:a16="http://schemas.microsoft.com/office/drawing/2014/main" val="3741858144"/>
                    </a:ext>
                  </a:extLst>
                </a:gridCol>
                <a:gridCol w="291822">
                  <a:extLst>
                    <a:ext uri="{9D8B030D-6E8A-4147-A177-3AD203B41FA5}">
                      <a16:colId xmlns:a16="http://schemas.microsoft.com/office/drawing/2014/main" val="2255951593"/>
                    </a:ext>
                  </a:extLst>
                </a:gridCol>
                <a:gridCol w="304800">
                  <a:extLst>
                    <a:ext uri="{9D8B030D-6E8A-4147-A177-3AD203B41FA5}">
                      <a16:colId xmlns:a16="http://schemas.microsoft.com/office/drawing/2014/main" val="2090556737"/>
                    </a:ext>
                  </a:extLst>
                </a:gridCol>
                <a:gridCol w="1209537">
                  <a:extLst>
                    <a:ext uri="{9D8B030D-6E8A-4147-A177-3AD203B41FA5}">
                      <a16:colId xmlns:a16="http://schemas.microsoft.com/office/drawing/2014/main" val="3029050256"/>
                    </a:ext>
                  </a:extLst>
                </a:gridCol>
                <a:gridCol w="381000">
                  <a:extLst>
                    <a:ext uri="{9D8B030D-6E8A-4147-A177-3AD203B41FA5}">
                      <a16:colId xmlns:a16="http://schemas.microsoft.com/office/drawing/2014/main" val="4203637349"/>
                    </a:ext>
                  </a:extLst>
                </a:gridCol>
                <a:gridCol w="381000">
                  <a:extLst>
                    <a:ext uri="{9D8B030D-6E8A-4147-A177-3AD203B41FA5}">
                      <a16:colId xmlns:a16="http://schemas.microsoft.com/office/drawing/2014/main" val="3551620755"/>
                    </a:ext>
                  </a:extLst>
                </a:gridCol>
                <a:gridCol w="381002">
                  <a:extLst>
                    <a:ext uri="{9D8B030D-6E8A-4147-A177-3AD203B41FA5}">
                      <a16:colId xmlns:a16="http://schemas.microsoft.com/office/drawing/2014/main" val="3394527954"/>
                    </a:ext>
                  </a:extLst>
                </a:gridCol>
              </a:tblGrid>
              <a:tr h="278994">
                <a:tc>
                  <a:txBody>
                    <a:bodyPr/>
                    <a:lstStyle/>
                    <a:p>
                      <a:pPr algn="ctr"/>
                      <a:r>
                        <a:rPr lang="en-US" altLang="zh-CN" sz="1600" dirty="0"/>
                        <a:t>1</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altLang="zh-CN" sz="1050" dirty="0"/>
                        <a:t>   </a:t>
                      </a:r>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921266888"/>
                  </a:ext>
                </a:extLst>
              </a:tr>
            </a:tbl>
          </a:graphicData>
        </a:graphic>
      </p:graphicFrame>
      <p:cxnSp>
        <p:nvCxnSpPr>
          <p:cNvPr id="53" name="直接连接符 39">
            <a:extLst>
              <a:ext uri="{FF2B5EF4-FFF2-40B4-BE49-F238E27FC236}">
                <a16:creationId xmlns:a16="http://schemas.microsoft.com/office/drawing/2014/main" id="{FCF93EB8-9EB2-4610-BDF6-25A0A0CBC21D}"/>
              </a:ext>
            </a:extLst>
          </p:cNvPr>
          <p:cNvCxnSpPr>
            <a:cxnSpLocks/>
          </p:cNvCxnSpPr>
          <p:nvPr/>
        </p:nvCxnSpPr>
        <p:spPr>
          <a:xfrm>
            <a:off x="3675117" y="5877272"/>
            <a:ext cx="896883" cy="0"/>
          </a:xfrm>
          <a:prstGeom prst="line">
            <a:avLst/>
          </a:prstGeom>
          <a:ln w="28575">
            <a:solidFill>
              <a:schemeClr val="bg2"/>
            </a:solidFill>
            <a:prstDash val="sysDash"/>
          </a:ln>
        </p:spPr>
        <p:style>
          <a:lnRef idx="1">
            <a:schemeClr val="accent3"/>
          </a:lnRef>
          <a:fillRef idx="0">
            <a:schemeClr val="accent3"/>
          </a:fillRef>
          <a:effectRef idx="0">
            <a:schemeClr val="accent3"/>
          </a:effectRef>
          <a:fontRef idx="minor">
            <a:schemeClr val="tx1"/>
          </a:fontRef>
        </p:style>
      </p:cxnSp>
      <p:sp>
        <p:nvSpPr>
          <p:cNvPr id="55" name="箭头: 圆角右 4">
            <a:extLst>
              <a:ext uri="{FF2B5EF4-FFF2-40B4-BE49-F238E27FC236}">
                <a16:creationId xmlns:a16="http://schemas.microsoft.com/office/drawing/2014/main" id="{A2583711-4C94-4A2B-76AE-5AA72137A90E}"/>
              </a:ext>
            </a:extLst>
          </p:cNvPr>
          <p:cNvSpPr/>
          <p:nvPr/>
        </p:nvSpPr>
        <p:spPr>
          <a:xfrm rot="5400000" flipV="1">
            <a:off x="7089455" y="4757013"/>
            <a:ext cx="625035" cy="1365391"/>
          </a:xfrm>
          <a:prstGeom prst="ben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solidFill>
            </a:endParaRPr>
          </a:p>
        </p:txBody>
      </p:sp>
      <p:sp>
        <p:nvSpPr>
          <p:cNvPr id="56" name="文本框 55">
            <a:extLst>
              <a:ext uri="{FF2B5EF4-FFF2-40B4-BE49-F238E27FC236}">
                <a16:creationId xmlns:a16="http://schemas.microsoft.com/office/drawing/2014/main" id="{FFA9C507-EA40-2431-67F2-AC66E6D265F5}"/>
              </a:ext>
            </a:extLst>
          </p:cNvPr>
          <p:cNvSpPr txBox="1"/>
          <p:nvPr/>
        </p:nvSpPr>
        <p:spPr>
          <a:xfrm>
            <a:off x="376312" y="2253680"/>
            <a:ext cx="2526825" cy="461665"/>
          </a:xfrm>
          <a:prstGeom prst="rect">
            <a:avLst/>
          </a:prstGeom>
          <a:noFill/>
        </p:spPr>
        <p:txBody>
          <a:bodyPr wrap="square" rtlCol="0">
            <a:spAutoFit/>
          </a:bodyPr>
          <a:lstStyle/>
          <a:p>
            <a:r>
              <a:rPr lang="en-US" altLang="zh-CN" sz="2400" dirty="0"/>
              <a:t>(1)</a:t>
            </a:r>
            <a:r>
              <a:rPr lang="zh-CN" altLang="en-US" sz="2400" dirty="0"/>
              <a:t>取出堆顶元素</a:t>
            </a:r>
          </a:p>
        </p:txBody>
      </p:sp>
      <p:grpSp>
        <p:nvGrpSpPr>
          <p:cNvPr id="18" name="组合 17">
            <a:extLst>
              <a:ext uri="{FF2B5EF4-FFF2-40B4-BE49-F238E27FC236}">
                <a16:creationId xmlns:a16="http://schemas.microsoft.com/office/drawing/2014/main" id="{AA518744-C1CB-2AD7-96B1-F2C0F6FDC0F1}"/>
              </a:ext>
            </a:extLst>
          </p:cNvPr>
          <p:cNvGrpSpPr/>
          <p:nvPr/>
        </p:nvGrpSpPr>
        <p:grpSpPr>
          <a:xfrm>
            <a:off x="1399905" y="3107287"/>
            <a:ext cx="1695991" cy="1733198"/>
            <a:chOff x="2307698" y="3192948"/>
            <a:chExt cx="1695991" cy="1733198"/>
          </a:xfrm>
        </p:grpSpPr>
        <p:sp>
          <p:nvSpPr>
            <p:cNvPr id="19" name="椭圆 18">
              <a:extLst>
                <a:ext uri="{FF2B5EF4-FFF2-40B4-BE49-F238E27FC236}">
                  <a16:creationId xmlns:a16="http://schemas.microsoft.com/office/drawing/2014/main" id="{3A078017-C028-2DD7-2CBC-BEF3E2A4B5AA}"/>
                </a:ext>
              </a:extLst>
            </p:cNvPr>
            <p:cNvSpPr/>
            <p:nvPr/>
          </p:nvSpPr>
          <p:spPr>
            <a:xfrm>
              <a:off x="3170883" y="3192948"/>
              <a:ext cx="431355" cy="532752"/>
            </a:xfrm>
            <a:prstGeom prst="ellipse">
              <a:avLst/>
            </a:prstGeom>
            <a:solidFill>
              <a:srgbClr val="0070C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1</a:t>
              </a:r>
            </a:p>
            <a:p>
              <a:pPr algn="ctr"/>
              <a:r>
                <a:rPr lang="en-US" altLang="zh-CN" sz="1200" dirty="0">
                  <a:solidFill>
                    <a:schemeClr val="bg2">
                      <a:lumMod val="60000"/>
                      <a:lumOff val="40000"/>
                    </a:schemeClr>
                  </a:solidFill>
                  <a:latin typeface="Arial Black" panose="020B0A04020102020204" pitchFamily="34" charset="0"/>
                </a:rPr>
                <a:t>1</a:t>
              </a:r>
              <a:endParaRPr lang="zh-CN" altLang="en-US" sz="1200" dirty="0">
                <a:solidFill>
                  <a:schemeClr val="bg2">
                    <a:lumMod val="60000"/>
                    <a:lumOff val="40000"/>
                  </a:schemeClr>
                </a:solidFill>
                <a:latin typeface="Arial Black" panose="020B0A04020102020204" pitchFamily="34" charset="0"/>
              </a:endParaRPr>
            </a:p>
          </p:txBody>
        </p:sp>
        <p:sp>
          <p:nvSpPr>
            <p:cNvPr id="20" name="椭圆 19">
              <a:extLst>
                <a:ext uri="{FF2B5EF4-FFF2-40B4-BE49-F238E27FC236}">
                  <a16:creationId xmlns:a16="http://schemas.microsoft.com/office/drawing/2014/main" id="{AE0ABF0C-2491-606F-88ED-C6157A4E8F96}"/>
                </a:ext>
              </a:extLst>
            </p:cNvPr>
            <p:cNvSpPr/>
            <p:nvPr/>
          </p:nvSpPr>
          <p:spPr>
            <a:xfrm>
              <a:off x="2739528" y="3763478"/>
              <a:ext cx="431355" cy="532752"/>
            </a:xfrm>
            <a:prstGeom prst="ellipse">
              <a:avLst/>
            </a:prstGeom>
            <a:solidFill>
              <a:srgbClr val="0070C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2</a:t>
              </a:r>
            </a:p>
            <a:p>
              <a:pPr algn="ctr"/>
              <a:r>
                <a:rPr lang="en-US" altLang="zh-CN" sz="1200" dirty="0">
                  <a:solidFill>
                    <a:schemeClr val="bg2">
                      <a:lumMod val="60000"/>
                      <a:lumOff val="40000"/>
                    </a:schemeClr>
                  </a:solidFill>
                  <a:latin typeface="Arial Black" panose="020B0A04020102020204" pitchFamily="34" charset="0"/>
                </a:rPr>
                <a:t>2</a:t>
              </a:r>
              <a:endParaRPr lang="zh-CN" altLang="en-US" sz="1200" dirty="0">
                <a:solidFill>
                  <a:schemeClr val="bg2">
                    <a:lumMod val="60000"/>
                    <a:lumOff val="40000"/>
                  </a:schemeClr>
                </a:solidFill>
                <a:latin typeface="Arial Black" panose="020B0A04020102020204" pitchFamily="34" charset="0"/>
              </a:endParaRPr>
            </a:p>
          </p:txBody>
        </p:sp>
        <p:sp>
          <p:nvSpPr>
            <p:cNvPr id="21" name="椭圆 20">
              <a:extLst>
                <a:ext uri="{FF2B5EF4-FFF2-40B4-BE49-F238E27FC236}">
                  <a16:creationId xmlns:a16="http://schemas.microsoft.com/office/drawing/2014/main" id="{000326BA-9DCB-871B-70B5-69AA81B37DD3}"/>
                </a:ext>
              </a:extLst>
            </p:cNvPr>
            <p:cNvSpPr/>
            <p:nvPr/>
          </p:nvSpPr>
          <p:spPr>
            <a:xfrm>
              <a:off x="3572334" y="3783794"/>
              <a:ext cx="431355" cy="532752"/>
            </a:xfrm>
            <a:prstGeom prst="ellipse">
              <a:avLst/>
            </a:prstGeom>
            <a:solidFill>
              <a:srgbClr val="0070C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6</a:t>
              </a:r>
            </a:p>
            <a:p>
              <a:pPr algn="ctr"/>
              <a:r>
                <a:rPr lang="en-US" altLang="zh-CN" sz="1200" dirty="0">
                  <a:solidFill>
                    <a:schemeClr val="bg2">
                      <a:lumMod val="60000"/>
                      <a:lumOff val="40000"/>
                    </a:schemeClr>
                  </a:solidFill>
                  <a:latin typeface="Arial Black" panose="020B0A04020102020204" pitchFamily="34" charset="0"/>
                </a:rPr>
                <a:t>3</a:t>
              </a:r>
              <a:endParaRPr lang="zh-CN" altLang="en-US" sz="1200" dirty="0">
                <a:solidFill>
                  <a:schemeClr val="bg2">
                    <a:lumMod val="60000"/>
                    <a:lumOff val="40000"/>
                  </a:schemeClr>
                </a:solidFill>
                <a:latin typeface="Arial Black" panose="020B0A04020102020204" pitchFamily="34" charset="0"/>
              </a:endParaRPr>
            </a:p>
          </p:txBody>
        </p:sp>
        <p:sp>
          <p:nvSpPr>
            <p:cNvPr id="22" name="椭圆 21">
              <a:extLst>
                <a:ext uri="{FF2B5EF4-FFF2-40B4-BE49-F238E27FC236}">
                  <a16:creationId xmlns:a16="http://schemas.microsoft.com/office/drawing/2014/main" id="{16960E31-17F5-BD55-718B-9FA4AF425079}"/>
                </a:ext>
              </a:extLst>
            </p:cNvPr>
            <p:cNvSpPr/>
            <p:nvPr/>
          </p:nvSpPr>
          <p:spPr>
            <a:xfrm>
              <a:off x="2307698" y="4361042"/>
              <a:ext cx="431355" cy="532752"/>
            </a:xfrm>
            <a:prstGeom prst="ellipse">
              <a:avLst/>
            </a:prstGeom>
            <a:solidFill>
              <a:srgbClr val="0070C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3</a:t>
              </a:r>
            </a:p>
            <a:p>
              <a:pPr algn="ctr"/>
              <a:r>
                <a:rPr lang="en-US" altLang="zh-CN" sz="1200" dirty="0">
                  <a:solidFill>
                    <a:schemeClr val="bg2">
                      <a:lumMod val="60000"/>
                      <a:lumOff val="40000"/>
                    </a:schemeClr>
                  </a:solidFill>
                  <a:latin typeface="Arial Black" panose="020B0A04020102020204" pitchFamily="34" charset="0"/>
                </a:rPr>
                <a:t>4</a:t>
              </a:r>
              <a:endParaRPr lang="zh-CN" altLang="en-US" sz="1200" dirty="0">
                <a:solidFill>
                  <a:schemeClr val="bg2">
                    <a:lumMod val="60000"/>
                    <a:lumOff val="40000"/>
                  </a:schemeClr>
                </a:solidFill>
                <a:latin typeface="Arial Black" panose="020B0A04020102020204" pitchFamily="34" charset="0"/>
              </a:endParaRPr>
            </a:p>
          </p:txBody>
        </p:sp>
        <p:sp>
          <p:nvSpPr>
            <p:cNvPr id="23" name="椭圆 22">
              <a:extLst>
                <a:ext uri="{FF2B5EF4-FFF2-40B4-BE49-F238E27FC236}">
                  <a16:creationId xmlns:a16="http://schemas.microsoft.com/office/drawing/2014/main" id="{B25DA836-273B-BE93-B9F4-B88258440B71}"/>
                </a:ext>
              </a:extLst>
            </p:cNvPr>
            <p:cNvSpPr/>
            <p:nvPr/>
          </p:nvSpPr>
          <p:spPr>
            <a:xfrm>
              <a:off x="3123112" y="4393394"/>
              <a:ext cx="431355" cy="532752"/>
            </a:xfrm>
            <a:prstGeom prst="ellipse">
              <a:avLst/>
            </a:prstGeom>
            <a:solidFill>
              <a:srgbClr val="0070C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8</a:t>
              </a:r>
            </a:p>
            <a:p>
              <a:pPr algn="ctr"/>
              <a:r>
                <a:rPr lang="en-US" altLang="zh-CN" sz="1200" dirty="0">
                  <a:solidFill>
                    <a:schemeClr val="bg2">
                      <a:lumMod val="60000"/>
                      <a:lumOff val="40000"/>
                    </a:schemeClr>
                  </a:solidFill>
                  <a:latin typeface="Arial Black" panose="020B0A04020102020204" pitchFamily="34" charset="0"/>
                </a:rPr>
                <a:t>5</a:t>
              </a:r>
              <a:endParaRPr lang="zh-CN" altLang="en-US" sz="1200" dirty="0">
                <a:solidFill>
                  <a:schemeClr val="bg2">
                    <a:lumMod val="60000"/>
                    <a:lumOff val="40000"/>
                  </a:schemeClr>
                </a:solidFill>
                <a:latin typeface="Arial Black" panose="020B0A04020102020204" pitchFamily="34" charset="0"/>
              </a:endParaRPr>
            </a:p>
          </p:txBody>
        </p:sp>
        <p:cxnSp>
          <p:nvCxnSpPr>
            <p:cNvPr id="24" name="直接连接符 5">
              <a:extLst>
                <a:ext uri="{FF2B5EF4-FFF2-40B4-BE49-F238E27FC236}">
                  <a16:creationId xmlns:a16="http://schemas.microsoft.com/office/drawing/2014/main" id="{3E68AAB8-B5F6-D964-E00B-D4E8F4D5666E}"/>
                </a:ext>
              </a:extLst>
            </p:cNvPr>
            <p:cNvCxnSpPr>
              <a:stCxn id="19" idx="3"/>
              <a:endCxn id="20" idx="7"/>
            </p:cNvCxnSpPr>
            <p:nvPr/>
          </p:nvCxnSpPr>
          <p:spPr>
            <a:xfrm flipH="1">
              <a:off x="3107713" y="3647680"/>
              <a:ext cx="126340" cy="193818"/>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25" name="直接连接符 56">
              <a:extLst>
                <a:ext uri="{FF2B5EF4-FFF2-40B4-BE49-F238E27FC236}">
                  <a16:creationId xmlns:a16="http://schemas.microsoft.com/office/drawing/2014/main" id="{16CA8CB3-5156-0381-87FC-2892A5BE4C47}"/>
                </a:ext>
              </a:extLst>
            </p:cNvPr>
            <p:cNvCxnSpPr>
              <a:cxnSpLocks/>
              <a:stCxn id="19" idx="5"/>
              <a:endCxn id="21" idx="1"/>
            </p:cNvCxnSpPr>
            <p:nvPr/>
          </p:nvCxnSpPr>
          <p:spPr>
            <a:xfrm>
              <a:off x="3539068" y="3647680"/>
              <a:ext cx="96436" cy="214134"/>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26" name="直接连接符 57">
              <a:extLst>
                <a:ext uri="{FF2B5EF4-FFF2-40B4-BE49-F238E27FC236}">
                  <a16:creationId xmlns:a16="http://schemas.microsoft.com/office/drawing/2014/main" id="{22154120-9CD3-F515-3405-F7645D4E97A5}"/>
                </a:ext>
              </a:extLst>
            </p:cNvPr>
            <p:cNvCxnSpPr>
              <a:cxnSpLocks/>
              <a:stCxn id="20" idx="3"/>
              <a:endCxn id="22" idx="7"/>
            </p:cNvCxnSpPr>
            <p:nvPr/>
          </p:nvCxnSpPr>
          <p:spPr>
            <a:xfrm flipH="1">
              <a:off x="2675883" y="4218210"/>
              <a:ext cx="126815" cy="220852"/>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27" name="直接连接符 58">
              <a:extLst>
                <a:ext uri="{FF2B5EF4-FFF2-40B4-BE49-F238E27FC236}">
                  <a16:creationId xmlns:a16="http://schemas.microsoft.com/office/drawing/2014/main" id="{32A43644-29C2-9A00-413D-4C5E32225FC3}"/>
                </a:ext>
              </a:extLst>
            </p:cNvPr>
            <p:cNvCxnSpPr>
              <a:cxnSpLocks/>
              <a:stCxn id="20" idx="5"/>
              <a:endCxn id="23" idx="1"/>
            </p:cNvCxnSpPr>
            <p:nvPr/>
          </p:nvCxnSpPr>
          <p:spPr>
            <a:xfrm>
              <a:off x="3107713" y="4218210"/>
              <a:ext cx="78569" cy="253204"/>
            </a:xfrm>
            <a:prstGeom prst="line">
              <a:avLst/>
            </a:prstGeom>
            <a:ln w="28575"/>
          </p:spPr>
          <p:style>
            <a:lnRef idx="1">
              <a:schemeClr val="accent4"/>
            </a:lnRef>
            <a:fillRef idx="0">
              <a:schemeClr val="accent4"/>
            </a:fillRef>
            <a:effectRef idx="0">
              <a:schemeClr val="accent4"/>
            </a:effectRef>
            <a:fontRef idx="minor">
              <a:schemeClr val="tx1"/>
            </a:fontRef>
          </p:style>
        </p:cxnSp>
      </p:grpSp>
      <p:sp>
        <p:nvSpPr>
          <p:cNvPr id="28" name="任意形状 27">
            <a:extLst>
              <a:ext uri="{FF2B5EF4-FFF2-40B4-BE49-F238E27FC236}">
                <a16:creationId xmlns:a16="http://schemas.microsoft.com/office/drawing/2014/main" id="{68BEF21F-007C-89F7-6319-922B22AB481A}"/>
              </a:ext>
            </a:extLst>
          </p:cNvPr>
          <p:cNvSpPr/>
          <p:nvPr/>
        </p:nvSpPr>
        <p:spPr>
          <a:xfrm>
            <a:off x="2765361" y="3312072"/>
            <a:ext cx="541584" cy="1371600"/>
          </a:xfrm>
          <a:custGeom>
            <a:avLst/>
            <a:gdLst>
              <a:gd name="connsiteX0" fmla="*/ 162232 w 1136675"/>
              <a:gd name="connsiteY0" fmla="*/ 0 h 1489587"/>
              <a:gd name="connsiteX1" fmla="*/ 1135626 w 1136675"/>
              <a:gd name="connsiteY1" fmla="*/ 1032387 h 1489587"/>
              <a:gd name="connsiteX2" fmla="*/ 0 w 1136675"/>
              <a:gd name="connsiteY2" fmla="*/ 1489587 h 1489587"/>
            </a:gdLst>
            <a:ahLst/>
            <a:cxnLst>
              <a:cxn ang="0">
                <a:pos x="connsiteX0" y="connsiteY0"/>
              </a:cxn>
              <a:cxn ang="0">
                <a:pos x="connsiteX1" y="connsiteY1"/>
              </a:cxn>
              <a:cxn ang="0">
                <a:pos x="connsiteX2" y="connsiteY2"/>
              </a:cxn>
            </a:cxnLst>
            <a:rect l="l" t="t" r="r" b="b"/>
            <a:pathLst>
              <a:path w="1136675" h="1489587">
                <a:moveTo>
                  <a:pt x="162232" y="0"/>
                </a:moveTo>
                <a:cubicBezTo>
                  <a:pt x="662448" y="392061"/>
                  <a:pt x="1162665" y="784122"/>
                  <a:pt x="1135626" y="1032387"/>
                </a:cubicBezTo>
                <a:cubicBezTo>
                  <a:pt x="1108587" y="1280652"/>
                  <a:pt x="554293" y="1385119"/>
                  <a:pt x="0" y="1489587"/>
                </a:cubicBezTo>
              </a:path>
            </a:pathLst>
          </a:custGeom>
          <a:noFill/>
          <a:ln w="19050">
            <a:prstDash val="dash"/>
            <a:headEnd type="arrow"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9" name="组合 28">
            <a:extLst>
              <a:ext uri="{FF2B5EF4-FFF2-40B4-BE49-F238E27FC236}">
                <a16:creationId xmlns:a16="http://schemas.microsoft.com/office/drawing/2014/main" id="{CF7F865D-EABA-23D1-67C2-118A2F445E5D}"/>
              </a:ext>
            </a:extLst>
          </p:cNvPr>
          <p:cNvGrpSpPr/>
          <p:nvPr/>
        </p:nvGrpSpPr>
        <p:grpSpPr>
          <a:xfrm>
            <a:off x="4353475" y="3221921"/>
            <a:ext cx="1695991" cy="1733198"/>
            <a:chOff x="2307698" y="3192948"/>
            <a:chExt cx="1695991" cy="1733198"/>
          </a:xfrm>
        </p:grpSpPr>
        <p:sp>
          <p:nvSpPr>
            <p:cNvPr id="30" name="椭圆 29">
              <a:extLst>
                <a:ext uri="{FF2B5EF4-FFF2-40B4-BE49-F238E27FC236}">
                  <a16:creationId xmlns:a16="http://schemas.microsoft.com/office/drawing/2014/main" id="{D62C0D6E-6C96-6ABB-E824-5EEF48EE842D}"/>
                </a:ext>
              </a:extLst>
            </p:cNvPr>
            <p:cNvSpPr/>
            <p:nvPr/>
          </p:nvSpPr>
          <p:spPr>
            <a:xfrm>
              <a:off x="3170883" y="3192948"/>
              <a:ext cx="431355" cy="532752"/>
            </a:xfrm>
            <a:prstGeom prst="ellipse">
              <a:avLst/>
            </a:prstGeom>
            <a:solidFill>
              <a:srgbClr val="0070C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8</a:t>
              </a:r>
            </a:p>
            <a:p>
              <a:pPr algn="ctr"/>
              <a:r>
                <a:rPr lang="en-US" altLang="zh-CN" sz="1200" dirty="0">
                  <a:solidFill>
                    <a:schemeClr val="bg2">
                      <a:lumMod val="60000"/>
                      <a:lumOff val="40000"/>
                    </a:schemeClr>
                  </a:solidFill>
                  <a:latin typeface="Arial Black" panose="020B0A04020102020204" pitchFamily="34" charset="0"/>
                </a:rPr>
                <a:t>5</a:t>
              </a:r>
              <a:endParaRPr lang="zh-CN" altLang="en-US" sz="1200" dirty="0">
                <a:solidFill>
                  <a:schemeClr val="bg2">
                    <a:lumMod val="60000"/>
                    <a:lumOff val="40000"/>
                  </a:schemeClr>
                </a:solidFill>
                <a:latin typeface="Arial Black" panose="020B0A04020102020204" pitchFamily="34" charset="0"/>
              </a:endParaRPr>
            </a:p>
          </p:txBody>
        </p:sp>
        <p:sp>
          <p:nvSpPr>
            <p:cNvPr id="31" name="椭圆 30">
              <a:extLst>
                <a:ext uri="{FF2B5EF4-FFF2-40B4-BE49-F238E27FC236}">
                  <a16:creationId xmlns:a16="http://schemas.microsoft.com/office/drawing/2014/main" id="{0B84F20F-860F-DED2-9093-F2168A7DCBB7}"/>
                </a:ext>
              </a:extLst>
            </p:cNvPr>
            <p:cNvSpPr/>
            <p:nvPr/>
          </p:nvSpPr>
          <p:spPr>
            <a:xfrm>
              <a:off x="2739528" y="3763478"/>
              <a:ext cx="431355" cy="532752"/>
            </a:xfrm>
            <a:prstGeom prst="ellipse">
              <a:avLst/>
            </a:prstGeom>
            <a:solidFill>
              <a:srgbClr val="0070C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2</a:t>
              </a:r>
            </a:p>
            <a:p>
              <a:pPr algn="ctr"/>
              <a:r>
                <a:rPr lang="en-US" altLang="zh-CN" sz="1200" dirty="0">
                  <a:solidFill>
                    <a:schemeClr val="bg2">
                      <a:lumMod val="60000"/>
                      <a:lumOff val="40000"/>
                    </a:schemeClr>
                  </a:solidFill>
                  <a:latin typeface="Arial Black" panose="020B0A04020102020204" pitchFamily="34" charset="0"/>
                </a:rPr>
                <a:t>2</a:t>
              </a:r>
              <a:endParaRPr lang="zh-CN" altLang="en-US" sz="1200" dirty="0">
                <a:solidFill>
                  <a:schemeClr val="bg2">
                    <a:lumMod val="60000"/>
                    <a:lumOff val="40000"/>
                  </a:schemeClr>
                </a:solidFill>
                <a:latin typeface="Arial Black" panose="020B0A04020102020204" pitchFamily="34" charset="0"/>
              </a:endParaRPr>
            </a:p>
          </p:txBody>
        </p:sp>
        <p:sp>
          <p:nvSpPr>
            <p:cNvPr id="32" name="椭圆 31">
              <a:extLst>
                <a:ext uri="{FF2B5EF4-FFF2-40B4-BE49-F238E27FC236}">
                  <a16:creationId xmlns:a16="http://schemas.microsoft.com/office/drawing/2014/main" id="{CDC194E5-2CA6-82A3-8F90-AA3E7AE43544}"/>
                </a:ext>
              </a:extLst>
            </p:cNvPr>
            <p:cNvSpPr/>
            <p:nvPr/>
          </p:nvSpPr>
          <p:spPr>
            <a:xfrm>
              <a:off x="3572334" y="3783794"/>
              <a:ext cx="431355" cy="532752"/>
            </a:xfrm>
            <a:prstGeom prst="ellipse">
              <a:avLst/>
            </a:prstGeom>
            <a:solidFill>
              <a:srgbClr val="0070C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6</a:t>
              </a:r>
            </a:p>
            <a:p>
              <a:pPr algn="ctr"/>
              <a:r>
                <a:rPr lang="en-US" altLang="zh-CN" sz="1200" dirty="0">
                  <a:solidFill>
                    <a:schemeClr val="bg2">
                      <a:lumMod val="60000"/>
                      <a:lumOff val="40000"/>
                    </a:schemeClr>
                  </a:solidFill>
                  <a:latin typeface="Arial Black" panose="020B0A04020102020204" pitchFamily="34" charset="0"/>
                </a:rPr>
                <a:t>3</a:t>
              </a:r>
              <a:endParaRPr lang="zh-CN" altLang="en-US" sz="1200" dirty="0">
                <a:solidFill>
                  <a:schemeClr val="bg2">
                    <a:lumMod val="60000"/>
                    <a:lumOff val="40000"/>
                  </a:schemeClr>
                </a:solidFill>
                <a:latin typeface="Arial Black" panose="020B0A04020102020204" pitchFamily="34" charset="0"/>
              </a:endParaRPr>
            </a:p>
          </p:txBody>
        </p:sp>
        <p:sp>
          <p:nvSpPr>
            <p:cNvPr id="33" name="椭圆 32">
              <a:extLst>
                <a:ext uri="{FF2B5EF4-FFF2-40B4-BE49-F238E27FC236}">
                  <a16:creationId xmlns:a16="http://schemas.microsoft.com/office/drawing/2014/main" id="{F14EC597-4331-DEED-B37A-7C914C4D9F4D}"/>
                </a:ext>
              </a:extLst>
            </p:cNvPr>
            <p:cNvSpPr/>
            <p:nvPr/>
          </p:nvSpPr>
          <p:spPr>
            <a:xfrm>
              <a:off x="2307698" y="4361042"/>
              <a:ext cx="431355" cy="532752"/>
            </a:xfrm>
            <a:prstGeom prst="ellipse">
              <a:avLst/>
            </a:prstGeom>
            <a:solidFill>
              <a:srgbClr val="0070C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3</a:t>
              </a:r>
            </a:p>
            <a:p>
              <a:pPr algn="ctr"/>
              <a:r>
                <a:rPr lang="en-US" altLang="zh-CN" sz="1200" dirty="0">
                  <a:solidFill>
                    <a:schemeClr val="bg2">
                      <a:lumMod val="60000"/>
                      <a:lumOff val="40000"/>
                    </a:schemeClr>
                  </a:solidFill>
                  <a:latin typeface="Arial Black" panose="020B0A04020102020204" pitchFamily="34" charset="0"/>
                </a:rPr>
                <a:t>4</a:t>
              </a:r>
              <a:endParaRPr lang="zh-CN" altLang="en-US" sz="1200" dirty="0">
                <a:solidFill>
                  <a:schemeClr val="bg2">
                    <a:lumMod val="60000"/>
                    <a:lumOff val="40000"/>
                  </a:schemeClr>
                </a:solidFill>
                <a:latin typeface="Arial Black" panose="020B0A04020102020204" pitchFamily="34" charset="0"/>
              </a:endParaRPr>
            </a:p>
          </p:txBody>
        </p:sp>
        <p:sp>
          <p:nvSpPr>
            <p:cNvPr id="34" name="椭圆 33">
              <a:extLst>
                <a:ext uri="{FF2B5EF4-FFF2-40B4-BE49-F238E27FC236}">
                  <a16:creationId xmlns:a16="http://schemas.microsoft.com/office/drawing/2014/main" id="{375F342F-4B8A-DBA8-D662-6D3D9A4C564B}"/>
                </a:ext>
              </a:extLst>
            </p:cNvPr>
            <p:cNvSpPr/>
            <p:nvPr/>
          </p:nvSpPr>
          <p:spPr>
            <a:xfrm>
              <a:off x="3123112" y="4393394"/>
              <a:ext cx="431355" cy="532752"/>
            </a:xfrm>
            <a:prstGeom prst="ellipse">
              <a:avLst/>
            </a:prstGeom>
            <a:solidFill>
              <a:srgbClr val="0070C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1</a:t>
              </a:r>
            </a:p>
            <a:p>
              <a:pPr algn="ctr"/>
              <a:r>
                <a:rPr lang="en-US" altLang="zh-CN" sz="1200" dirty="0">
                  <a:solidFill>
                    <a:schemeClr val="bg2">
                      <a:lumMod val="60000"/>
                      <a:lumOff val="40000"/>
                    </a:schemeClr>
                  </a:solidFill>
                  <a:latin typeface="Arial Black" panose="020B0A04020102020204" pitchFamily="34" charset="0"/>
                </a:rPr>
                <a:t>1</a:t>
              </a:r>
              <a:endParaRPr lang="zh-CN" altLang="en-US" sz="1200" dirty="0">
                <a:solidFill>
                  <a:schemeClr val="bg2">
                    <a:lumMod val="60000"/>
                    <a:lumOff val="40000"/>
                  </a:schemeClr>
                </a:solidFill>
                <a:latin typeface="Arial Black" panose="020B0A04020102020204" pitchFamily="34" charset="0"/>
              </a:endParaRPr>
            </a:p>
          </p:txBody>
        </p:sp>
        <p:cxnSp>
          <p:nvCxnSpPr>
            <p:cNvPr id="35" name="直接连接符 5">
              <a:extLst>
                <a:ext uri="{FF2B5EF4-FFF2-40B4-BE49-F238E27FC236}">
                  <a16:creationId xmlns:a16="http://schemas.microsoft.com/office/drawing/2014/main" id="{DC3DA1C8-B10B-6D8D-C7D5-5A573C6C1CDE}"/>
                </a:ext>
              </a:extLst>
            </p:cNvPr>
            <p:cNvCxnSpPr>
              <a:stCxn id="30" idx="3"/>
              <a:endCxn id="31" idx="7"/>
            </p:cNvCxnSpPr>
            <p:nvPr/>
          </p:nvCxnSpPr>
          <p:spPr>
            <a:xfrm flipH="1">
              <a:off x="3107713" y="3647680"/>
              <a:ext cx="126340" cy="193818"/>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36" name="直接连接符 56">
              <a:extLst>
                <a:ext uri="{FF2B5EF4-FFF2-40B4-BE49-F238E27FC236}">
                  <a16:creationId xmlns:a16="http://schemas.microsoft.com/office/drawing/2014/main" id="{10EF0805-1B7E-34AD-7750-923244B3EE4B}"/>
                </a:ext>
              </a:extLst>
            </p:cNvPr>
            <p:cNvCxnSpPr>
              <a:cxnSpLocks/>
              <a:stCxn id="30" idx="5"/>
              <a:endCxn id="32" idx="1"/>
            </p:cNvCxnSpPr>
            <p:nvPr/>
          </p:nvCxnSpPr>
          <p:spPr>
            <a:xfrm>
              <a:off x="3539068" y="3647680"/>
              <a:ext cx="96436" cy="214134"/>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37" name="直接连接符 57">
              <a:extLst>
                <a:ext uri="{FF2B5EF4-FFF2-40B4-BE49-F238E27FC236}">
                  <a16:creationId xmlns:a16="http://schemas.microsoft.com/office/drawing/2014/main" id="{D1424BD2-7022-44C5-E430-1D6480CD0F4D}"/>
                </a:ext>
              </a:extLst>
            </p:cNvPr>
            <p:cNvCxnSpPr>
              <a:cxnSpLocks/>
              <a:stCxn id="31" idx="3"/>
              <a:endCxn id="33" idx="7"/>
            </p:cNvCxnSpPr>
            <p:nvPr/>
          </p:nvCxnSpPr>
          <p:spPr>
            <a:xfrm flipH="1">
              <a:off x="2675883" y="4218210"/>
              <a:ext cx="126815" cy="220852"/>
            </a:xfrm>
            <a:prstGeom prst="line">
              <a:avLst/>
            </a:prstGeom>
            <a:ln w="28575"/>
          </p:spPr>
          <p:style>
            <a:lnRef idx="1">
              <a:schemeClr val="accent4"/>
            </a:lnRef>
            <a:fillRef idx="0">
              <a:schemeClr val="accent4"/>
            </a:fillRef>
            <a:effectRef idx="0">
              <a:schemeClr val="accent4"/>
            </a:effectRef>
            <a:fontRef idx="minor">
              <a:schemeClr val="tx1"/>
            </a:fontRef>
          </p:style>
        </p:cxnSp>
      </p:grpSp>
      <p:sp>
        <p:nvSpPr>
          <p:cNvPr id="40" name="右箭头 39">
            <a:extLst>
              <a:ext uri="{FF2B5EF4-FFF2-40B4-BE49-F238E27FC236}">
                <a16:creationId xmlns:a16="http://schemas.microsoft.com/office/drawing/2014/main" id="{4AB3E0F7-D223-926A-13D8-0D7C24506840}"/>
              </a:ext>
            </a:extLst>
          </p:cNvPr>
          <p:cNvSpPr/>
          <p:nvPr/>
        </p:nvSpPr>
        <p:spPr>
          <a:xfrm>
            <a:off x="3576521" y="3790519"/>
            <a:ext cx="585227" cy="5772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59" name="组合 58">
            <a:extLst>
              <a:ext uri="{FF2B5EF4-FFF2-40B4-BE49-F238E27FC236}">
                <a16:creationId xmlns:a16="http://schemas.microsoft.com/office/drawing/2014/main" id="{CD81634C-244F-AFD3-6720-7BC9AF069A8F}"/>
              </a:ext>
            </a:extLst>
          </p:cNvPr>
          <p:cNvGrpSpPr/>
          <p:nvPr/>
        </p:nvGrpSpPr>
        <p:grpSpPr>
          <a:xfrm>
            <a:off x="7158313" y="3293103"/>
            <a:ext cx="1695991" cy="1733198"/>
            <a:chOff x="2307698" y="3192948"/>
            <a:chExt cx="1695991" cy="1733198"/>
          </a:xfrm>
        </p:grpSpPr>
        <p:sp>
          <p:nvSpPr>
            <p:cNvPr id="60" name="椭圆 59">
              <a:extLst>
                <a:ext uri="{FF2B5EF4-FFF2-40B4-BE49-F238E27FC236}">
                  <a16:creationId xmlns:a16="http://schemas.microsoft.com/office/drawing/2014/main" id="{331AC24D-80BF-5B14-CD70-3C9B99998708}"/>
                </a:ext>
              </a:extLst>
            </p:cNvPr>
            <p:cNvSpPr/>
            <p:nvPr/>
          </p:nvSpPr>
          <p:spPr>
            <a:xfrm>
              <a:off x="3170883" y="3192948"/>
              <a:ext cx="431355" cy="532752"/>
            </a:xfrm>
            <a:prstGeom prst="ellipse">
              <a:avLst/>
            </a:prstGeom>
            <a:solidFill>
              <a:srgbClr val="0070C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2</a:t>
              </a:r>
            </a:p>
            <a:p>
              <a:pPr algn="ctr"/>
              <a:r>
                <a:rPr lang="en-US" altLang="zh-CN" sz="1200" dirty="0">
                  <a:solidFill>
                    <a:schemeClr val="bg2">
                      <a:lumMod val="60000"/>
                      <a:lumOff val="40000"/>
                    </a:schemeClr>
                  </a:solidFill>
                  <a:latin typeface="Arial Black" panose="020B0A04020102020204" pitchFamily="34" charset="0"/>
                </a:rPr>
                <a:t>2</a:t>
              </a:r>
              <a:endParaRPr lang="zh-CN" altLang="en-US" sz="1200" dirty="0">
                <a:solidFill>
                  <a:schemeClr val="bg2">
                    <a:lumMod val="60000"/>
                    <a:lumOff val="40000"/>
                  </a:schemeClr>
                </a:solidFill>
                <a:latin typeface="Arial Black" panose="020B0A04020102020204" pitchFamily="34" charset="0"/>
              </a:endParaRPr>
            </a:p>
          </p:txBody>
        </p:sp>
        <p:sp>
          <p:nvSpPr>
            <p:cNvPr id="61" name="椭圆 60">
              <a:extLst>
                <a:ext uri="{FF2B5EF4-FFF2-40B4-BE49-F238E27FC236}">
                  <a16:creationId xmlns:a16="http://schemas.microsoft.com/office/drawing/2014/main" id="{A1D05B1C-570B-1A73-F4B3-153D821D825D}"/>
                </a:ext>
              </a:extLst>
            </p:cNvPr>
            <p:cNvSpPr/>
            <p:nvPr/>
          </p:nvSpPr>
          <p:spPr>
            <a:xfrm>
              <a:off x="2739528" y="3763478"/>
              <a:ext cx="431355" cy="532752"/>
            </a:xfrm>
            <a:prstGeom prst="ellipse">
              <a:avLst/>
            </a:prstGeom>
            <a:solidFill>
              <a:srgbClr val="0070C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3</a:t>
              </a:r>
            </a:p>
            <a:p>
              <a:pPr algn="ctr"/>
              <a:r>
                <a:rPr lang="en-US" altLang="zh-CN" sz="1200" dirty="0">
                  <a:solidFill>
                    <a:schemeClr val="bg2">
                      <a:lumMod val="60000"/>
                      <a:lumOff val="40000"/>
                    </a:schemeClr>
                  </a:solidFill>
                  <a:latin typeface="Arial Black" panose="020B0A04020102020204" pitchFamily="34" charset="0"/>
                </a:rPr>
                <a:t>4</a:t>
              </a:r>
              <a:endParaRPr lang="zh-CN" altLang="en-US" sz="1200" dirty="0">
                <a:solidFill>
                  <a:schemeClr val="bg2">
                    <a:lumMod val="60000"/>
                    <a:lumOff val="40000"/>
                  </a:schemeClr>
                </a:solidFill>
                <a:latin typeface="Arial Black" panose="020B0A04020102020204" pitchFamily="34" charset="0"/>
              </a:endParaRPr>
            </a:p>
          </p:txBody>
        </p:sp>
        <p:sp>
          <p:nvSpPr>
            <p:cNvPr id="62" name="椭圆 61">
              <a:extLst>
                <a:ext uri="{FF2B5EF4-FFF2-40B4-BE49-F238E27FC236}">
                  <a16:creationId xmlns:a16="http://schemas.microsoft.com/office/drawing/2014/main" id="{3B1E634B-8471-1CA0-8039-0EEF3BC72C44}"/>
                </a:ext>
              </a:extLst>
            </p:cNvPr>
            <p:cNvSpPr/>
            <p:nvPr/>
          </p:nvSpPr>
          <p:spPr>
            <a:xfrm>
              <a:off x="3572334" y="3783794"/>
              <a:ext cx="431355" cy="532752"/>
            </a:xfrm>
            <a:prstGeom prst="ellipse">
              <a:avLst/>
            </a:prstGeom>
            <a:solidFill>
              <a:srgbClr val="0070C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6</a:t>
              </a:r>
            </a:p>
            <a:p>
              <a:pPr algn="ctr"/>
              <a:r>
                <a:rPr lang="en-US" altLang="zh-CN" sz="1200" dirty="0">
                  <a:solidFill>
                    <a:schemeClr val="bg2">
                      <a:lumMod val="60000"/>
                      <a:lumOff val="40000"/>
                    </a:schemeClr>
                  </a:solidFill>
                  <a:latin typeface="Arial Black" panose="020B0A04020102020204" pitchFamily="34" charset="0"/>
                </a:rPr>
                <a:t>3</a:t>
              </a:r>
              <a:endParaRPr lang="zh-CN" altLang="en-US" sz="1200" dirty="0">
                <a:solidFill>
                  <a:schemeClr val="bg2">
                    <a:lumMod val="60000"/>
                    <a:lumOff val="40000"/>
                  </a:schemeClr>
                </a:solidFill>
                <a:latin typeface="Arial Black" panose="020B0A04020102020204" pitchFamily="34" charset="0"/>
              </a:endParaRPr>
            </a:p>
          </p:txBody>
        </p:sp>
        <p:sp>
          <p:nvSpPr>
            <p:cNvPr id="63" name="椭圆 62">
              <a:extLst>
                <a:ext uri="{FF2B5EF4-FFF2-40B4-BE49-F238E27FC236}">
                  <a16:creationId xmlns:a16="http://schemas.microsoft.com/office/drawing/2014/main" id="{752ABA55-780B-0269-58D5-A353B270D89D}"/>
                </a:ext>
              </a:extLst>
            </p:cNvPr>
            <p:cNvSpPr/>
            <p:nvPr/>
          </p:nvSpPr>
          <p:spPr>
            <a:xfrm>
              <a:off x="2307698" y="4361042"/>
              <a:ext cx="431355" cy="532752"/>
            </a:xfrm>
            <a:prstGeom prst="ellipse">
              <a:avLst/>
            </a:prstGeom>
            <a:solidFill>
              <a:srgbClr val="0070C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8</a:t>
              </a:r>
            </a:p>
            <a:p>
              <a:pPr algn="ctr"/>
              <a:r>
                <a:rPr lang="en-US" altLang="zh-CN" sz="1200" dirty="0">
                  <a:solidFill>
                    <a:schemeClr val="bg2">
                      <a:lumMod val="60000"/>
                      <a:lumOff val="40000"/>
                    </a:schemeClr>
                  </a:solidFill>
                  <a:latin typeface="Arial Black" panose="020B0A04020102020204" pitchFamily="34" charset="0"/>
                </a:rPr>
                <a:t>5</a:t>
              </a:r>
              <a:endParaRPr lang="zh-CN" altLang="en-US" sz="1200" dirty="0">
                <a:solidFill>
                  <a:schemeClr val="bg2">
                    <a:lumMod val="60000"/>
                    <a:lumOff val="40000"/>
                  </a:schemeClr>
                </a:solidFill>
                <a:latin typeface="Arial Black" panose="020B0A04020102020204" pitchFamily="34" charset="0"/>
              </a:endParaRPr>
            </a:p>
          </p:txBody>
        </p:sp>
        <p:sp>
          <p:nvSpPr>
            <p:cNvPr id="64" name="椭圆 63">
              <a:extLst>
                <a:ext uri="{FF2B5EF4-FFF2-40B4-BE49-F238E27FC236}">
                  <a16:creationId xmlns:a16="http://schemas.microsoft.com/office/drawing/2014/main" id="{7EB82EB9-5F04-E64A-86D6-AE967455560D}"/>
                </a:ext>
              </a:extLst>
            </p:cNvPr>
            <p:cNvSpPr/>
            <p:nvPr/>
          </p:nvSpPr>
          <p:spPr>
            <a:xfrm>
              <a:off x="3123112" y="4393394"/>
              <a:ext cx="431355" cy="532752"/>
            </a:xfrm>
            <a:prstGeom prst="ellipse">
              <a:avLst/>
            </a:prstGeom>
            <a:solidFill>
              <a:srgbClr val="0070C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1</a:t>
              </a:r>
            </a:p>
            <a:p>
              <a:pPr algn="ctr"/>
              <a:r>
                <a:rPr lang="en-US" altLang="zh-CN" sz="1200" dirty="0">
                  <a:solidFill>
                    <a:schemeClr val="bg2">
                      <a:lumMod val="60000"/>
                      <a:lumOff val="40000"/>
                    </a:schemeClr>
                  </a:solidFill>
                  <a:latin typeface="Arial Black" panose="020B0A04020102020204" pitchFamily="34" charset="0"/>
                </a:rPr>
                <a:t>1</a:t>
              </a:r>
              <a:endParaRPr lang="zh-CN" altLang="en-US" sz="1200" dirty="0">
                <a:solidFill>
                  <a:schemeClr val="bg2">
                    <a:lumMod val="60000"/>
                    <a:lumOff val="40000"/>
                  </a:schemeClr>
                </a:solidFill>
                <a:latin typeface="Arial Black" panose="020B0A04020102020204" pitchFamily="34" charset="0"/>
              </a:endParaRPr>
            </a:p>
          </p:txBody>
        </p:sp>
        <p:cxnSp>
          <p:nvCxnSpPr>
            <p:cNvPr id="65" name="直接连接符 5">
              <a:extLst>
                <a:ext uri="{FF2B5EF4-FFF2-40B4-BE49-F238E27FC236}">
                  <a16:creationId xmlns:a16="http://schemas.microsoft.com/office/drawing/2014/main" id="{71167EF2-EF05-5291-C9A4-CD19041D4AEB}"/>
                </a:ext>
              </a:extLst>
            </p:cNvPr>
            <p:cNvCxnSpPr>
              <a:stCxn id="60" idx="3"/>
              <a:endCxn id="61" idx="7"/>
            </p:cNvCxnSpPr>
            <p:nvPr/>
          </p:nvCxnSpPr>
          <p:spPr>
            <a:xfrm flipH="1">
              <a:off x="3107713" y="3647680"/>
              <a:ext cx="126340" cy="193818"/>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66" name="直接连接符 56">
              <a:extLst>
                <a:ext uri="{FF2B5EF4-FFF2-40B4-BE49-F238E27FC236}">
                  <a16:creationId xmlns:a16="http://schemas.microsoft.com/office/drawing/2014/main" id="{3828A7C1-7A14-AC06-223A-E58F0ADC2B5B}"/>
                </a:ext>
              </a:extLst>
            </p:cNvPr>
            <p:cNvCxnSpPr>
              <a:cxnSpLocks/>
              <a:stCxn id="60" idx="5"/>
              <a:endCxn id="62" idx="1"/>
            </p:cNvCxnSpPr>
            <p:nvPr/>
          </p:nvCxnSpPr>
          <p:spPr>
            <a:xfrm>
              <a:off x="3539068" y="3647680"/>
              <a:ext cx="96436" cy="214134"/>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67" name="直接连接符 57">
              <a:extLst>
                <a:ext uri="{FF2B5EF4-FFF2-40B4-BE49-F238E27FC236}">
                  <a16:creationId xmlns:a16="http://schemas.microsoft.com/office/drawing/2014/main" id="{2F17FD52-5605-6BCB-0D6E-250E2853016E}"/>
                </a:ext>
              </a:extLst>
            </p:cNvPr>
            <p:cNvCxnSpPr>
              <a:cxnSpLocks/>
              <a:stCxn id="61" idx="3"/>
              <a:endCxn id="63" idx="7"/>
            </p:cNvCxnSpPr>
            <p:nvPr/>
          </p:nvCxnSpPr>
          <p:spPr>
            <a:xfrm flipH="1">
              <a:off x="2675883" y="4218210"/>
              <a:ext cx="126815" cy="220852"/>
            </a:xfrm>
            <a:prstGeom prst="line">
              <a:avLst/>
            </a:prstGeom>
            <a:ln w="28575"/>
          </p:spPr>
          <p:style>
            <a:lnRef idx="1">
              <a:schemeClr val="accent4"/>
            </a:lnRef>
            <a:fillRef idx="0">
              <a:schemeClr val="accent4"/>
            </a:fillRef>
            <a:effectRef idx="0">
              <a:schemeClr val="accent4"/>
            </a:effectRef>
            <a:fontRef idx="minor">
              <a:schemeClr val="tx1"/>
            </a:fontRef>
          </p:style>
        </p:cxnSp>
      </p:grpSp>
      <p:sp>
        <p:nvSpPr>
          <p:cNvPr id="68" name="右箭头 67">
            <a:extLst>
              <a:ext uri="{FF2B5EF4-FFF2-40B4-BE49-F238E27FC236}">
                <a16:creationId xmlns:a16="http://schemas.microsoft.com/office/drawing/2014/main" id="{A076FEA5-88C1-32B5-3596-007A2AC986D0}"/>
              </a:ext>
            </a:extLst>
          </p:cNvPr>
          <p:cNvSpPr/>
          <p:nvPr/>
        </p:nvSpPr>
        <p:spPr>
          <a:xfrm>
            <a:off x="6532242" y="3809565"/>
            <a:ext cx="585227" cy="5772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文本框 68">
            <a:extLst>
              <a:ext uri="{FF2B5EF4-FFF2-40B4-BE49-F238E27FC236}">
                <a16:creationId xmlns:a16="http://schemas.microsoft.com/office/drawing/2014/main" id="{2BC27C2A-09E3-019D-E090-8B7B9D29CC65}"/>
              </a:ext>
            </a:extLst>
          </p:cNvPr>
          <p:cNvSpPr txBox="1"/>
          <p:nvPr/>
        </p:nvSpPr>
        <p:spPr>
          <a:xfrm>
            <a:off x="4863032" y="2740952"/>
            <a:ext cx="1116011" cy="369332"/>
          </a:xfrm>
          <a:prstGeom prst="rect">
            <a:avLst/>
          </a:prstGeom>
          <a:noFill/>
        </p:spPr>
        <p:txBody>
          <a:bodyPr wrap="none" rtlCol="0">
            <a:spAutoFit/>
          </a:bodyPr>
          <a:lstStyle/>
          <a:p>
            <a:r>
              <a:rPr kumimoji="1" lang="zh-CN" altLang="en-US" dirty="0"/>
              <a:t>调整堆顶</a:t>
            </a:r>
          </a:p>
        </p:txBody>
      </p:sp>
      <p:sp>
        <p:nvSpPr>
          <p:cNvPr id="71" name="文本框 70">
            <a:extLst>
              <a:ext uri="{FF2B5EF4-FFF2-40B4-BE49-F238E27FC236}">
                <a16:creationId xmlns:a16="http://schemas.microsoft.com/office/drawing/2014/main" id="{55112931-F408-C353-E53A-3DDBC8395641}"/>
              </a:ext>
            </a:extLst>
          </p:cNvPr>
          <p:cNvSpPr txBox="1"/>
          <p:nvPr/>
        </p:nvSpPr>
        <p:spPr>
          <a:xfrm>
            <a:off x="7258604" y="2780939"/>
            <a:ext cx="2262158" cy="369332"/>
          </a:xfrm>
          <a:prstGeom prst="rect">
            <a:avLst/>
          </a:prstGeom>
          <a:noFill/>
        </p:spPr>
        <p:txBody>
          <a:bodyPr wrap="none" rtlCol="0">
            <a:spAutoFit/>
          </a:bodyPr>
          <a:lstStyle/>
          <a:p>
            <a:r>
              <a:rPr kumimoji="1" lang="zh-CN" altLang="en-US" dirty="0"/>
              <a:t>修复堆（堆顶下调）</a:t>
            </a:r>
          </a:p>
        </p:txBody>
      </p:sp>
      <p:sp>
        <p:nvSpPr>
          <p:cNvPr id="72" name="任意形状 71">
            <a:extLst>
              <a:ext uri="{FF2B5EF4-FFF2-40B4-BE49-F238E27FC236}">
                <a16:creationId xmlns:a16="http://schemas.microsoft.com/office/drawing/2014/main" id="{5D9CAAE8-4369-0068-A83A-4871F4FB734E}"/>
              </a:ext>
            </a:extLst>
          </p:cNvPr>
          <p:cNvSpPr/>
          <p:nvPr/>
        </p:nvSpPr>
        <p:spPr>
          <a:xfrm rot="18454199">
            <a:off x="4221767" y="3628451"/>
            <a:ext cx="1009714" cy="236593"/>
          </a:xfrm>
          <a:custGeom>
            <a:avLst/>
            <a:gdLst>
              <a:gd name="connsiteX0" fmla="*/ 1231900 w 1231900"/>
              <a:gd name="connsiteY0" fmla="*/ 127050 h 139750"/>
              <a:gd name="connsiteX1" fmla="*/ 647700 w 1231900"/>
              <a:gd name="connsiteY1" fmla="*/ 50 h 139750"/>
              <a:gd name="connsiteX2" fmla="*/ 0 w 1231900"/>
              <a:gd name="connsiteY2" fmla="*/ 139750 h 139750"/>
            </a:gdLst>
            <a:ahLst/>
            <a:cxnLst>
              <a:cxn ang="0">
                <a:pos x="connsiteX0" y="connsiteY0"/>
              </a:cxn>
              <a:cxn ang="0">
                <a:pos x="connsiteX1" y="connsiteY1"/>
              </a:cxn>
              <a:cxn ang="0">
                <a:pos x="connsiteX2" y="connsiteY2"/>
              </a:cxn>
            </a:cxnLst>
            <a:rect l="l" t="t" r="r" b="b"/>
            <a:pathLst>
              <a:path w="1231900" h="139750">
                <a:moveTo>
                  <a:pt x="1231900" y="127050"/>
                </a:moveTo>
                <a:cubicBezTo>
                  <a:pt x="1042458" y="62491"/>
                  <a:pt x="853017" y="-2067"/>
                  <a:pt x="647700" y="50"/>
                </a:cubicBezTo>
                <a:cubicBezTo>
                  <a:pt x="442383" y="2167"/>
                  <a:pt x="221191" y="70958"/>
                  <a:pt x="0" y="139750"/>
                </a:cubicBezTo>
              </a:path>
            </a:pathLst>
          </a:custGeom>
          <a:noFill/>
          <a:ln w="28575">
            <a:solidFill>
              <a:srgbClr val="00B0F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任意形状 72">
            <a:extLst>
              <a:ext uri="{FF2B5EF4-FFF2-40B4-BE49-F238E27FC236}">
                <a16:creationId xmlns:a16="http://schemas.microsoft.com/office/drawing/2014/main" id="{FFDF88B5-1A5A-B6DA-5D91-33C8A6CBDDE9}"/>
              </a:ext>
            </a:extLst>
          </p:cNvPr>
          <p:cNvSpPr/>
          <p:nvPr/>
        </p:nvSpPr>
        <p:spPr>
          <a:xfrm rot="18527490" flipH="1" flipV="1">
            <a:off x="5181630" y="3882486"/>
            <a:ext cx="478817" cy="118334"/>
          </a:xfrm>
          <a:custGeom>
            <a:avLst/>
            <a:gdLst>
              <a:gd name="connsiteX0" fmla="*/ 1231900 w 1231900"/>
              <a:gd name="connsiteY0" fmla="*/ 127050 h 139750"/>
              <a:gd name="connsiteX1" fmla="*/ 647700 w 1231900"/>
              <a:gd name="connsiteY1" fmla="*/ 50 h 139750"/>
              <a:gd name="connsiteX2" fmla="*/ 0 w 1231900"/>
              <a:gd name="connsiteY2" fmla="*/ 139750 h 139750"/>
            </a:gdLst>
            <a:ahLst/>
            <a:cxnLst>
              <a:cxn ang="0">
                <a:pos x="connsiteX0" y="connsiteY0"/>
              </a:cxn>
              <a:cxn ang="0">
                <a:pos x="connsiteX1" y="connsiteY1"/>
              </a:cxn>
              <a:cxn ang="0">
                <a:pos x="connsiteX2" y="connsiteY2"/>
              </a:cxn>
            </a:cxnLst>
            <a:rect l="l" t="t" r="r" b="b"/>
            <a:pathLst>
              <a:path w="1231900" h="139750">
                <a:moveTo>
                  <a:pt x="1231900" y="127050"/>
                </a:moveTo>
                <a:cubicBezTo>
                  <a:pt x="1042458" y="62491"/>
                  <a:pt x="853017" y="-2067"/>
                  <a:pt x="647700" y="50"/>
                </a:cubicBezTo>
                <a:cubicBezTo>
                  <a:pt x="442383" y="2167"/>
                  <a:pt x="221191" y="70958"/>
                  <a:pt x="0" y="139750"/>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任意形状 73">
            <a:extLst>
              <a:ext uri="{FF2B5EF4-FFF2-40B4-BE49-F238E27FC236}">
                <a16:creationId xmlns:a16="http://schemas.microsoft.com/office/drawing/2014/main" id="{172E1F03-0C90-87C3-8066-BD1344EF03D0}"/>
              </a:ext>
            </a:extLst>
          </p:cNvPr>
          <p:cNvSpPr/>
          <p:nvPr/>
        </p:nvSpPr>
        <p:spPr>
          <a:xfrm rot="18527490" flipH="1" flipV="1">
            <a:off x="4761573" y="4536234"/>
            <a:ext cx="478817" cy="118334"/>
          </a:xfrm>
          <a:custGeom>
            <a:avLst/>
            <a:gdLst>
              <a:gd name="connsiteX0" fmla="*/ 1231900 w 1231900"/>
              <a:gd name="connsiteY0" fmla="*/ 127050 h 139750"/>
              <a:gd name="connsiteX1" fmla="*/ 647700 w 1231900"/>
              <a:gd name="connsiteY1" fmla="*/ 50 h 139750"/>
              <a:gd name="connsiteX2" fmla="*/ 0 w 1231900"/>
              <a:gd name="connsiteY2" fmla="*/ 139750 h 139750"/>
            </a:gdLst>
            <a:ahLst/>
            <a:cxnLst>
              <a:cxn ang="0">
                <a:pos x="connsiteX0" y="connsiteY0"/>
              </a:cxn>
              <a:cxn ang="0">
                <a:pos x="connsiteX1" y="connsiteY1"/>
              </a:cxn>
              <a:cxn ang="0">
                <a:pos x="connsiteX2" y="connsiteY2"/>
              </a:cxn>
            </a:cxnLst>
            <a:rect l="l" t="t" r="r" b="b"/>
            <a:pathLst>
              <a:path w="1231900" h="139750">
                <a:moveTo>
                  <a:pt x="1231900" y="127050"/>
                </a:moveTo>
                <a:cubicBezTo>
                  <a:pt x="1042458" y="62491"/>
                  <a:pt x="853017" y="-2067"/>
                  <a:pt x="647700" y="50"/>
                </a:cubicBezTo>
                <a:cubicBezTo>
                  <a:pt x="442383" y="2167"/>
                  <a:pt x="221191" y="70958"/>
                  <a:pt x="0" y="139750"/>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文本框 74">
            <a:extLst>
              <a:ext uri="{FF2B5EF4-FFF2-40B4-BE49-F238E27FC236}">
                <a16:creationId xmlns:a16="http://schemas.microsoft.com/office/drawing/2014/main" id="{1C5BEB94-CB13-AC0E-7A99-950B1034C823}"/>
              </a:ext>
            </a:extLst>
          </p:cNvPr>
          <p:cNvSpPr txBox="1"/>
          <p:nvPr/>
        </p:nvSpPr>
        <p:spPr>
          <a:xfrm>
            <a:off x="8468728" y="5042979"/>
            <a:ext cx="2031325" cy="369332"/>
          </a:xfrm>
          <a:prstGeom prst="rect">
            <a:avLst/>
          </a:prstGeom>
          <a:noFill/>
        </p:spPr>
        <p:txBody>
          <a:bodyPr wrap="none" rtlCol="0">
            <a:spAutoFit/>
          </a:bodyPr>
          <a:lstStyle/>
          <a:p>
            <a:r>
              <a:rPr kumimoji="1" lang="zh-CN" altLang="en-US" dirty="0"/>
              <a:t>归入合并后的序列</a:t>
            </a:r>
          </a:p>
        </p:txBody>
      </p:sp>
    </p:spTree>
    <p:extLst>
      <p:ext uri="{BB962C8B-B14F-4D97-AF65-F5344CB8AC3E}">
        <p14:creationId xmlns:p14="http://schemas.microsoft.com/office/powerpoint/2010/main" val="6234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28" grpId="0" animBg="1"/>
      <p:bldP spid="40" grpId="0" animBg="1"/>
      <p:bldP spid="68" grpId="0" animBg="1"/>
      <p:bldP spid="69" grpId="0"/>
      <p:bldP spid="71" grpId="0"/>
      <p:bldP spid="72" grpId="0" animBg="1"/>
      <p:bldP spid="73" grpId="0" animBg="1"/>
      <p:bldP spid="74" grpId="0" animBg="1"/>
      <p:bldP spid="7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6.6 </a:t>
            </a:r>
            <a:r>
              <a:rPr lang="zh-CN" altLang="en-US" dirty="0"/>
              <a:t>优先级队列应用：多路归并</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dirty="0"/>
              <a:t>6.6 </a:t>
            </a:r>
            <a:r>
              <a:rPr lang="zh-CN" altLang="en-US" dirty="0"/>
              <a:t>优先队列的应用</a:t>
            </a:r>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2502A22B-A132-935D-E835-48609A2EDB53}"/>
                  </a:ext>
                </a:extLst>
              </p:cNvPr>
              <p:cNvSpPr txBox="1">
                <a:spLocks/>
              </p:cNvSpPr>
              <p:nvPr/>
            </p:nvSpPr>
            <p:spPr>
              <a:xfrm>
                <a:off x="584225" y="1218159"/>
                <a:ext cx="10964553" cy="86183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b="1" dirty="0"/>
                  <a:t>问题</a:t>
                </a:r>
                <a:r>
                  <a:rPr lang="zh-CN" altLang="en-US" dirty="0"/>
                  <a:t>：把</a:t>
                </a:r>
                <a:r>
                  <a:rPr lang="en-US" altLang="zh-CN" dirty="0"/>
                  <a:t>n</a:t>
                </a:r>
                <a:r>
                  <a:rPr lang="zh-CN" altLang="en-US" dirty="0"/>
                  <a:t>个升序序列</a:t>
                </a: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A</m:t>
                        </m:r>
                      </m:e>
                      <m:sub>
                        <m:r>
                          <m:rPr>
                            <m:sty m:val="p"/>
                          </m:rPr>
                          <a:rPr lang="en-US" altLang="zh-CN" b="0" i="0" smtClean="0">
                            <a:latin typeface="Cambria Math" panose="02040503050406030204" pitchFamily="18" charset="0"/>
                          </a:rPr>
                          <m:t>n</m:t>
                        </m:r>
                      </m:sub>
                    </m:sSub>
                  </m:oMath>
                </a14:m>
                <a:r>
                  <a:rPr lang="zh-CN" altLang="en-US" dirty="0"/>
                  <a:t>，合并成一个升序序列。</a:t>
                </a:r>
                <a:endParaRPr lang="en-US" altLang="zh-CN" dirty="0"/>
              </a:p>
            </p:txBody>
          </p:sp>
        </mc:Choice>
        <mc:Fallback xmlns="">
          <p:sp>
            <p:nvSpPr>
              <p:cNvPr id="5" name="内容占位符 4">
                <a:extLst>
                  <a:ext uri="{FF2B5EF4-FFF2-40B4-BE49-F238E27FC236}">
                    <a16:creationId xmlns:a16="http://schemas.microsoft.com/office/drawing/2014/main" id="{2502A22B-A132-935D-E835-48609A2EDB53}"/>
                  </a:ext>
                </a:extLst>
              </p:cNvPr>
              <p:cNvSpPr txBox="1">
                <a:spLocks noRot="1" noChangeAspect="1" noMove="1" noResize="1" noEditPoints="1" noAdjustHandles="1" noChangeArrowheads="1" noChangeShapeType="1" noTextEdit="1"/>
              </p:cNvSpPr>
              <p:nvPr/>
            </p:nvSpPr>
            <p:spPr>
              <a:xfrm>
                <a:off x="584225" y="1218159"/>
                <a:ext cx="10964553" cy="861832"/>
              </a:xfrm>
              <a:prstGeom prst="rect">
                <a:avLst/>
              </a:prstGeom>
              <a:blipFill>
                <a:blip r:embed="rId3"/>
                <a:stretch>
                  <a:fillRect l="-694"/>
                </a:stretch>
              </a:blipFill>
            </p:spPr>
            <p:txBody>
              <a:bodyPr/>
              <a:lstStyle/>
              <a:p>
                <a:r>
                  <a:rPr lang="zh-CN" altLang="en-US">
                    <a:noFill/>
                  </a:rPr>
                  <a:t> </a:t>
                </a:r>
              </a:p>
            </p:txBody>
          </p:sp>
        </mc:Fallback>
      </mc:AlternateContent>
      <p:graphicFrame>
        <p:nvGraphicFramePr>
          <p:cNvPr id="2" name="表格 1">
            <a:extLst>
              <a:ext uri="{FF2B5EF4-FFF2-40B4-BE49-F238E27FC236}">
                <a16:creationId xmlns:a16="http://schemas.microsoft.com/office/drawing/2014/main" id="{E0EC2A94-982C-37D6-CF0B-E8AEAB61FBC5}"/>
              </a:ext>
            </a:extLst>
          </p:cNvPr>
          <p:cNvGraphicFramePr>
            <a:graphicFrameLocks noGrp="1"/>
          </p:cNvGraphicFramePr>
          <p:nvPr/>
        </p:nvGraphicFramePr>
        <p:xfrm>
          <a:off x="6590663" y="2604378"/>
          <a:ext cx="1105534" cy="278994"/>
        </p:xfrm>
        <a:graphic>
          <a:graphicData uri="http://schemas.openxmlformats.org/drawingml/2006/table">
            <a:tbl>
              <a:tblPr firstRow="1" bandRow="1">
                <a:tableStyleId>{F5AB1C69-6EDB-4FF4-983F-18BD219EF322}</a:tableStyleId>
              </a:tblPr>
              <a:tblGrid>
                <a:gridCol w="248522">
                  <a:extLst>
                    <a:ext uri="{9D8B030D-6E8A-4147-A177-3AD203B41FA5}">
                      <a16:colId xmlns:a16="http://schemas.microsoft.com/office/drawing/2014/main" val="816028291"/>
                    </a:ext>
                  </a:extLst>
                </a:gridCol>
                <a:gridCol w="248522">
                  <a:extLst>
                    <a:ext uri="{9D8B030D-6E8A-4147-A177-3AD203B41FA5}">
                      <a16:colId xmlns:a16="http://schemas.microsoft.com/office/drawing/2014/main" val="3741858144"/>
                    </a:ext>
                  </a:extLst>
                </a:gridCol>
                <a:gridCol w="248522">
                  <a:extLst>
                    <a:ext uri="{9D8B030D-6E8A-4147-A177-3AD203B41FA5}">
                      <a16:colId xmlns:a16="http://schemas.microsoft.com/office/drawing/2014/main" val="2255951593"/>
                    </a:ext>
                  </a:extLst>
                </a:gridCol>
                <a:gridCol w="359968">
                  <a:extLst>
                    <a:ext uri="{9D8B030D-6E8A-4147-A177-3AD203B41FA5}">
                      <a16:colId xmlns:a16="http://schemas.microsoft.com/office/drawing/2014/main" val="3394527954"/>
                    </a:ext>
                  </a:extLst>
                </a:gridCol>
              </a:tblGrid>
              <a:tr h="278994">
                <a:tc>
                  <a:txBody>
                    <a:bodyPr/>
                    <a:lstStyle/>
                    <a:p>
                      <a:r>
                        <a:rPr lang="en-US" altLang="zh-CN" sz="1000" dirty="0">
                          <a:solidFill>
                            <a:schemeClr val="tx1"/>
                          </a:solidFill>
                        </a:rPr>
                        <a:t>1</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5</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9</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10</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9" name="表格 8">
            <a:extLst>
              <a:ext uri="{FF2B5EF4-FFF2-40B4-BE49-F238E27FC236}">
                <a16:creationId xmlns:a16="http://schemas.microsoft.com/office/drawing/2014/main" id="{8D4BD601-59CC-4DF3-3C5B-EA852F98359B}"/>
              </a:ext>
            </a:extLst>
          </p:cNvPr>
          <p:cNvGraphicFramePr>
            <a:graphicFrameLocks noGrp="1"/>
          </p:cNvGraphicFramePr>
          <p:nvPr/>
        </p:nvGraphicFramePr>
        <p:xfrm>
          <a:off x="6590662" y="3231440"/>
          <a:ext cx="2248538" cy="278994"/>
        </p:xfrm>
        <a:graphic>
          <a:graphicData uri="http://schemas.openxmlformats.org/drawingml/2006/table">
            <a:tbl>
              <a:tblPr firstRow="1" bandRow="1">
                <a:tableStyleId>{F5AB1C69-6EDB-4FF4-983F-18BD219EF322}</a:tableStyleId>
              </a:tblPr>
              <a:tblGrid>
                <a:gridCol w="227948">
                  <a:extLst>
                    <a:ext uri="{9D8B030D-6E8A-4147-A177-3AD203B41FA5}">
                      <a16:colId xmlns:a16="http://schemas.microsoft.com/office/drawing/2014/main" val="816028291"/>
                    </a:ext>
                  </a:extLst>
                </a:gridCol>
                <a:gridCol w="227948">
                  <a:extLst>
                    <a:ext uri="{9D8B030D-6E8A-4147-A177-3AD203B41FA5}">
                      <a16:colId xmlns:a16="http://schemas.microsoft.com/office/drawing/2014/main" val="3741858144"/>
                    </a:ext>
                  </a:extLst>
                </a:gridCol>
                <a:gridCol w="294055">
                  <a:extLst>
                    <a:ext uri="{9D8B030D-6E8A-4147-A177-3AD203B41FA5}">
                      <a16:colId xmlns:a16="http://schemas.microsoft.com/office/drawing/2014/main" val="2255951593"/>
                    </a:ext>
                  </a:extLst>
                </a:gridCol>
                <a:gridCol w="355585">
                  <a:extLst>
                    <a:ext uri="{9D8B030D-6E8A-4147-A177-3AD203B41FA5}">
                      <a16:colId xmlns:a16="http://schemas.microsoft.com/office/drawing/2014/main" val="3029050256"/>
                    </a:ext>
                  </a:extLst>
                </a:gridCol>
                <a:gridCol w="381000">
                  <a:extLst>
                    <a:ext uri="{9D8B030D-6E8A-4147-A177-3AD203B41FA5}">
                      <a16:colId xmlns:a16="http://schemas.microsoft.com/office/drawing/2014/main" val="4203637349"/>
                    </a:ext>
                  </a:extLst>
                </a:gridCol>
                <a:gridCol w="381000">
                  <a:extLst>
                    <a:ext uri="{9D8B030D-6E8A-4147-A177-3AD203B41FA5}">
                      <a16:colId xmlns:a16="http://schemas.microsoft.com/office/drawing/2014/main" val="3551620755"/>
                    </a:ext>
                  </a:extLst>
                </a:gridCol>
                <a:gridCol w="381002">
                  <a:extLst>
                    <a:ext uri="{9D8B030D-6E8A-4147-A177-3AD203B41FA5}">
                      <a16:colId xmlns:a16="http://schemas.microsoft.com/office/drawing/2014/main" val="3394527954"/>
                    </a:ext>
                  </a:extLst>
                </a:gridCol>
              </a:tblGrid>
              <a:tr h="278994">
                <a:tc>
                  <a:txBody>
                    <a:bodyPr/>
                    <a:lstStyle/>
                    <a:p>
                      <a:r>
                        <a:rPr lang="en-US" altLang="zh-CN" sz="1000" dirty="0">
                          <a:solidFill>
                            <a:schemeClr val="tx1"/>
                          </a:solidFill>
                        </a:rPr>
                        <a:t>2</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4</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7</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11</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14</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17</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20</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10" name="表格 9">
            <a:extLst>
              <a:ext uri="{FF2B5EF4-FFF2-40B4-BE49-F238E27FC236}">
                <a16:creationId xmlns:a16="http://schemas.microsoft.com/office/drawing/2014/main" id="{F73757F8-A6AC-92AE-FD51-73CDA662E1CF}"/>
              </a:ext>
            </a:extLst>
          </p:cNvPr>
          <p:cNvGraphicFramePr>
            <a:graphicFrameLocks noGrp="1"/>
          </p:cNvGraphicFramePr>
          <p:nvPr/>
        </p:nvGraphicFramePr>
        <p:xfrm>
          <a:off x="6590663" y="3858502"/>
          <a:ext cx="953137" cy="278994"/>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816028291"/>
                    </a:ext>
                  </a:extLst>
                </a:gridCol>
                <a:gridCol w="363855">
                  <a:extLst>
                    <a:ext uri="{9D8B030D-6E8A-4147-A177-3AD203B41FA5}">
                      <a16:colId xmlns:a16="http://schemas.microsoft.com/office/drawing/2014/main" val="3741858144"/>
                    </a:ext>
                  </a:extLst>
                </a:gridCol>
                <a:gridCol w="381002">
                  <a:extLst>
                    <a:ext uri="{9D8B030D-6E8A-4147-A177-3AD203B41FA5}">
                      <a16:colId xmlns:a16="http://schemas.microsoft.com/office/drawing/2014/main" val="3394527954"/>
                    </a:ext>
                  </a:extLst>
                </a:gridCol>
              </a:tblGrid>
              <a:tr h="278994">
                <a:tc>
                  <a:txBody>
                    <a:bodyPr/>
                    <a:lstStyle/>
                    <a:p>
                      <a:r>
                        <a:rPr lang="en-US" altLang="zh-CN" sz="1000" dirty="0">
                          <a:solidFill>
                            <a:schemeClr val="tx1"/>
                          </a:solidFill>
                        </a:rPr>
                        <a:t>6</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13</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21</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11" name="表格 10">
            <a:extLst>
              <a:ext uri="{FF2B5EF4-FFF2-40B4-BE49-F238E27FC236}">
                <a16:creationId xmlns:a16="http://schemas.microsoft.com/office/drawing/2014/main" id="{0D4CC7A3-D584-45E2-108A-E1DCC0250C8C}"/>
              </a:ext>
            </a:extLst>
          </p:cNvPr>
          <p:cNvGraphicFramePr>
            <a:graphicFrameLocks noGrp="1"/>
          </p:cNvGraphicFramePr>
          <p:nvPr/>
        </p:nvGraphicFramePr>
        <p:xfrm>
          <a:off x="6590662" y="4485564"/>
          <a:ext cx="572136" cy="278994"/>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816028291"/>
                    </a:ext>
                  </a:extLst>
                </a:gridCol>
                <a:gridCol w="363856">
                  <a:extLst>
                    <a:ext uri="{9D8B030D-6E8A-4147-A177-3AD203B41FA5}">
                      <a16:colId xmlns:a16="http://schemas.microsoft.com/office/drawing/2014/main" val="3394527954"/>
                    </a:ext>
                  </a:extLst>
                </a:gridCol>
              </a:tblGrid>
              <a:tr h="278994">
                <a:tc>
                  <a:txBody>
                    <a:bodyPr/>
                    <a:lstStyle/>
                    <a:p>
                      <a:r>
                        <a:rPr lang="en-US" altLang="zh-CN" sz="1000" dirty="0">
                          <a:solidFill>
                            <a:schemeClr val="tx1"/>
                          </a:solidFill>
                        </a:rPr>
                        <a:t>3</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19</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12" name="表格 11">
            <a:extLst>
              <a:ext uri="{FF2B5EF4-FFF2-40B4-BE49-F238E27FC236}">
                <a16:creationId xmlns:a16="http://schemas.microsoft.com/office/drawing/2014/main" id="{EA8A7716-E170-A3DE-8FB6-87EFB0125B12}"/>
              </a:ext>
            </a:extLst>
          </p:cNvPr>
          <p:cNvGraphicFramePr>
            <a:graphicFrameLocks noGrp="1"/>
          </p:cNvGraphicFramePr>
          <p:nvPr/>
        </p:nvGraphicFramePr>
        <p:xfrm>
          <a:off x="6590662" y="5112627"/>
          <a:ext cx="1717180" cy="278994"/>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2407434892"/>
                    </a:ext>
                  </a:extLst>
                </a:gridCol>
                <a:gridCol w="360285">
                  <a:extLst>
                    <a:ext uri="{9D8B030D-6E8A-4147-A177-3AD203B41FA5}">
                      <a16:colId xmlns:a16="http://schemas.microsoft.com/office/drawing/2014/main" val="816028291"/>
                    </a:ext>
                  </a:extLst>
                </a:gridCol>
                <a:gridCol w="377261">
                  <a:extLst>
                    <a:ext uri="{9D8B030D-6E8A-4147-A177-3AD203B41FA5}">
                      <a16:colId xmlns:a16="http://schemas.microsoft.com/office/drawing/2014/main" val="3741858144"/>
                    </a:ext>
                  </a:extLst>
                </a:gridCol>
                <a:gridCol w="388310">
                  <a:extLst>
                    <a:ext uri="{9D8B030D-6E8A-4147-A177-3AD203B41FA5}">
                      <a16:colId xmlns:a16="http://schemas.microsoft.com/office/drawing/2014/main" val="2255951593"/>
                    </a:ext>
                  </a:extLst>
                </a:gridCol>
                <a:gridCol w="383044">
                  <a:extLst>
                    <a:ext uri="{9D8B030D-6E8A-4147-A177-3AD203B41FA5}">
                      <a16:colId xmlns:a16="http://schemas.microsoft.com/office/drawing/2014/main" val="3394527954"/>
                    </a:ext>
                  </a:extLst>
                </a:gridCol>
              </a:tblGrid>
              <a:tr h="278994">
                <a:tc>
                  <a:txBody>
                    <a:bodyPr/>
                    <a:lstStyle/>
                    <a:p>
                      <a:r>
                        <a:rPr lang="en-US" altLang="zh-CN" sz="1000" i="0" dirty="0">
                          <a:solidFill>
                            <a:schemeClr val="tx1"/>
                          </a:solidFill>
                        </a:rPr>
                        <a:t>8</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i="0" dirty="0">
                          <a:solidFill>
                            <a:schemeClr val="tx1"/>
                          </a:solidFill>
                        </a:rPr>
                        <a:t>12</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i="0" dirty="0">
                          <a:solidFill>
                            <a:schemeClr val="tx1"/>
                          </a:solidFill>
                        </a:rPr>
                        <a:t>15</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i="0" dirty="0">
                          <a:solidFill>
                            <a:schemeClr val="tx1"/>
                          </a:solidFill>
                        </a:rPr>
                        <a:t>16</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i="0" dirty="0">
                          <a:solidFill>
                            <a:schemeClr val="tx1"/>
                          </a:solidFill>
                        </a:rPr>
                        <a:t>18</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921266888"/>
                  </a:ext>
                </a:extLst>
              </a:tr>
            </a:tbl>
          </a:graphicData>
        </a:graphic>
      </p:graphicFrame>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2C3DF09-F781-8F86-A785-081C95F71705}"/>
                  </a:ext>
                </a:extLst>
              </p:cNvPr>
              <p:cNvSpPr txBox="1"/>
              <p:nvPr/>
            </p:nvSpPr>
            <p:spPr>
              <a:xfrm>
                <a:off x="6769582" y="2216354"/>
                <a:ext cx="4587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𝒊</m:t>
                          </m:r>
                        </m:e>
                        <m:sub>
                          <m:r>
                            <a:rPr lang="en-US" altLang="zh-CN" b="1" i="1" smtClean="0">
                              <a:solidFill>
                                <a:srgbClr val="C00000"/>
                              </a:solidFill>
                              <a:latin typeface="Cambria Math" panose="02040503050406030204" pitchFamily="18" charset="0"/>
                            </a:rPr>
                            <m:t>𝟏</m:t>
                          </m:r>
                        </m:sub>
                      </m:sSub>
                    </m:oMath>
                  </m:oMathPara>
                </a14:m>
                <a:endParaRPr lang="zh-CN" altLang="en-US" b="1" dirty="0">
                  <a:solidFill>
                    <a:srgbClr val="C00000"/>
                  </a:solidFill>
                </a:endParaRPr>
              </a:p>
            </p:txBody>
          </p:sp>
        </mc:Choice>
        <mc:Fallback xmlns="">
          <p:sp>
            <p:nvSpPr>
              <p:cNvPr id="13" name="文本框 12">
                <a:extLst>
                  <a:ext uri="{FF2B5EF4-FFF2-40B4-BE49-F238E27FC236}">
                    <a16:creationId xmlns:a16="http://schemas.microsoft.com/office/drawing/2014/main" id="{32C3DF09-F781-8F86-A785-081C95F71705}"/>
                  </a:ext>
                </a:extLst>
              </p:cNvPr>
              <p:cNvSpPr txBox="1">
                <a:spLocks noRot="1" noChangeAspect="1" noMove="1" noResize="1" noEditPoints="1" noAdjustHandles="1" noChangeArrowheads="1" noChangeShapeType="1" noTextEdit="1"/>
              </p:cNvSpPr>
              <p:nvPr/>
            </p:nvSpPr>
            <p:spPr>
              <a:xfrm>
                <a:off x="6769582" y="2216354"/>
                <a:ext cx="458715"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5184AFF-FE63-198A-3C6A-05DA82F96A61}"/>
                  </a:ext>
                </a:extLst>
              </p:cNvPr>
              <p:cNvSpPr txBox="1"/>
              <p:nvPr/>
            </p:nvSpPr>
            <p:spPr>
              <a:xfrm>
                <a:off x="6477000" y="2875991"/>
                <a:ext cx="4474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2</m:t>
                          </m:r>
                        </m:sub>
                      </m:sSub>
                    </m:oMath>
                  </m:oMathPara>
                </a14:m>
                <a:endParaRPr lang="zh-CN" altLang="en-US" dirty="0">
                  <a:solidFill>
                    <a:srgbClr val="C00000"/>
                  </a:solidFill>
                </a:endParaRPr>
              </a:p>
            </p:txBody>
          </p:sp>
        </mc:Choice>
        <mc:Fallback xmlns="">
          <p:sp>
            <p:nvSpPr>
              <p:cNvPr id="14" name="文本框 13">
                <a:extLst>
                  <a:ext uri="{FF2B5EF4-FFF2-40B4-BE49-F238E27FC236}">
                    <a16:creationId xmlns:a16="http://schemas.microsoft.com/office/drawing/2014/main" id="{15184AFF-FE63-198A-3C6A-05DA82F96A61}"/>
                  </a:ext>
                </a:extLst>
              </p:cNvPr>
              <p:cNvSpPr txBox="1">
                <a:spLocks noRot="1" noChangeAspect="1" noMove="1" noResize="1" noEditPoints="1" noAdjustHandles="1" noChangeArrowheads="1" noChangeShapeType="1" noTextEdit="1"/>
              </p:cNvSpPr>
              <p:nvPr/>
            </p:nvSpPr>
            <p:spPr>
              <a:xfrm>
                <a:off x="6477000" y="2875991"/>
                <a:ext cx="447494"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62B4740-E9B9-5EE1-3FEA-AE8AFDA481FA}"/>
                  </a:ext>
                </a:extLst>
              </p:cNvPr>
              <p:cNvSpPr txBox="1"/>
              <p:nvPr/>
            </p:nvSpPr>
            <p:spPr>
              <a:xfrm>
                <a:off x="6481021" y="3515128"/>
                <a:ext cx="4474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3</m:t>
                          </m:r>
                        </m:sub>
                      </m:sSub>
                    </m:oMath>
                  </m:oMathPara>
                </a14:m>
                <a:endParaRPr lang="zh-CN" altLang="en-US" dirty="0">
                  <a:solidFill>
                    <a:srgbClr val="C00000"/>
                  </a:solidFill>
                </a:endParaRPr>
              </a:p>
            </p:txBody>
          </p:sp>
        </mc:Choice>
        <mc:Fallback xmlns="">
          <p:sp>
            <p:nvSpPr>
              <p:cNvPr id="15" name="文本框 14">
                <a:extLst>
                  <a:ext uri="{FF2B5EF4-FFF2-40B4-BE49-F238E27FC236}">
                    <a16:creationId xmlns:a16="http://schemas.microsoft.com/office/drawing/2014/main" id="{162B4740-E9B9-5EE1-3FEA-AE8AFDA481FA}"/>
                  </a:ext>
                </a:extLst>
              </p:cNvPr>
              <p:cNvSpPr txBox="1">
                <a:spLocks noRot="1" noChangeAspect="1" noMove="1" noResize="1" noEditPoints="1" noAdjustHandles="1" noChangeArrowheads="1" noChangeShapeType="1" noTextEdit="1"/>
              </p:cNvSpPr>
              <p:nvPr/>
            </p:nvSpPr>
            <p:spPr>
              <a:xfrm>
                <a:off x="6481021" y="3515128"/>
                <a:ext cx="44749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3D8126A-564D-C8EC-19C7-C3801B68283E}"/>
                  </a:ext>
                </a:extLst>
              </p:cNvPr>
              <p:cNvSpPr txBox="1"/>
              <p:nvPr/>
            </p:nvSpPr>
            <p:spPr>
              <a:xfrm>
                <a:off x="6477000" y="4138313"/>
                <a:ext cx="447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4</m:t>
                          </m:r>
                        </m:sub>
                      </m:sSub>
                    </m:oMath>
                  </m:oMathPara>
                </a14:m>
                <a:endParaRPr lang="zh-CN" altLang="en-US" dirty="0">
                  <a:solidFill>
                    <a:srgbClr val="C00000"/>
                  </a:solidFill>
                </a:endParaRPr>
              </a:p>
            </p:txBody>
          </p:sp>
        </mc:Choice>
        <mc:Fallback xmlns="">
          <p:sp>
            <p:nvSpPr>
              <p:cNvPr id="16" name="文本框 15">
                <a:extLst>
                  <a:ext uri="{FF2B5EF4-FFF2-40B4-BE49-F238E27FC236}">
                    <a16:creationId xmlns:a16="http://schemas.microsoft.com/office/drawing/2014/main" id="{D3D8126A-564D-C8EC-19C7-C3801B68283E}"/>
                  </a:ext>
                </a:extLst>
              </p:cNvPr>
              <p:cNvSpPr txBox="1">
                <a:spLocks noRot="1" noChangeAspect="1" noMove="1" noResize="1" noEditPoints="1" noAdjustHandles="1" noChangeArrowheads="1" noChangeShapeType="1" noTextEdit="1"/>
              </p:cNvSpPr>
              <p:nvPr/>
            </p:nvSpPr>
            <p:spPr>
              <a:xfrm>
                <a:off x="6477000" y="4138313"/>
                <a:ext cx="447495"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1D76249-4D46-29D0-5199-6AD3C0E215E9}"/>
                  </a:ext>
                </a:extLst>
              </p:cNvPr>
              <p:cNvSpPr txBox="1"/>
              <p:nvPr/>
            </p:nvSpPr>
            <p:spPr>
              <a:xfrm>
                <a:off x="6481020" y="4761498"/>
                <a:ext cx="4474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5</m:t>
                          </m:r>
                        </m:sub>
                      </m:sSub>
                    </m:oMath>
                  </m:oMathPara>
                </a14:m>
                <a:endParaRPr lang="zh-CN" altLang="en-US" dirty="0">
                  <a:solidFill>
                    <a:srgbClr val="C00000"/>
                  </a:solidFill>
                </a:endParaRPr>
              </a:p>
            </p:txBody>
          </p:sp>
        </mc:Choice>
        <mc:Fallback xmlns="">
          <p:sp>
            <p:nvSpPr>
              <p:cNvPr id="17" name="文本框 16">
                <a:extLst>
                  <a:ext uri="{FF2B5EF4-FFF2-40B4-BE49-F238E27FC236}">
                    <a16:creationId xmlns:a16="http://schemas.microsoft.com/office/drawing/2014/main" id="{D1D76249-4D46-29D0-5199-6AD3C0E215E9}"/>
                  </a:ext>
                </a:extLst>
              </p:cNvPr>
              <p:cNvSpPr txBox="1">
                <a:spLocks noRot="1" noChangeAspect="1" noMove="1" noResize="1" noEditPoints="1" noAdjustHandles="1" noChangeArrowheads="1" noChangeShapeType="1" noTextEdit="1"/>
              </p:cNvSpPr>
              <p:nvPr/>
            </p:nvSpPr>
            <p:spPr>
              <a:xfrm>
                <a:off x="6481020" y="4761498"/>
                <a:ext cx="447494" cy="369332"/>
              </a:xfrm>
              <a:prstGeom prst="rect">
                <a:avLst/>
              </a:prstGeom>
              <a:blipFill>
                <a:blip r:embed="rId8"/>
                <a:stretch>
                  <a:fillRect/>
                </a:stretch>
              </a:blipFill>
            </p:spPr>
            <p:txBody>
              <a:bodyPr/>
              <a:lstStyle/>
              <a:p>
                <a:r>
                  <a:rPr lang="zh-CN" altLang="en-US">
                    <a:noFill/>
                  </a:rPr>
                  <a:t> </a:t>
                </a:r>
              </a:p>
            </p:txBody>
          </p:sp>
        </mc:Fallback>
      </mc:AlternateContent>
      <p:sp>
        <p:nvSpPr>
          <p:cNvPr id="41" name="椭圆 40">
            <a:extLst>
              <a:ext uri="{FF2B5EF4-FFF2-40B4-BE49-F238E27FC236}">
                <a16:creationId xmlns:a16="http://schemas.microsoft.com/office/drawing/2014/main" id="{3F0952B4-61CB-BA51-0E7D-7831AEBF8014}"/>
              </a:ext>
            </a:extLst>
          </p:cNvPr>
          <p:cNvSpPr/>
          <p:nvPr/>
        </p:nvSpPr>
        <p:spPr>
          <a:xfrm>
            <a:off x="4877730" y="3162412"/>
            <a:ext cx="431355" cy="532752"/>
          </a:xfrm>
          <a:prstGeom prst="ellipse">
            <a:avLst/>
          </a:prstGeom>
          <a:solidFill>
            <a:srgbClr val="0070C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2</a:t>
            </a:r>
          </a:p>
          <a:p>
            <a:pPr algn="ctr"/>
            <a:r>
              <a:rPr lang="en-US" altLang="zh-CN" sz="1200" dirty="0">
                <a:solidFill>
                  <a:schemeClr val="bg2">
                    <a:lumMod val="60000"/>
                    <a:lumOff val="40000"/>
                  </a:schemeClr>
                </a:solidFill>
                <a:latin typeface="Arial Black" panose="020B0A04020102020204" pitchFamily="34" charset="0"/>
              </a:rPr>
              <a:t>2</a:t>
            </a:r>
            <a:endParaRPr lang="zh-CN" altLang="en-US" sz="1200" dirty="0">
              <a:solidFill>
                <a:schemeClr val="bg2">
                  <a:lumMod val="60000"/>
                  <a:lumOff val="40000"/>
                </a:schemeClr>
              </a:solidFill>
              <a:latin typeface="Arial Black" panose="020B0A04020102020204" pitchFamily="34" charset="0"/>
            </a:endParaRPr>
          </a:p>
        </p:txBody>
      </p:sp>
      <p:sp>
        <p:nvSpPr>
          <p:cNvPr id="42" name="椭圆 41">
            <a:extLst>
              <a:ext uri="{FF2B5EF4-FFF2-40B4-BE49-F238E27FC236}">
                <a16:creationId xmlns:a16="http://schemas.microsoft.com/office/drawing/2014/main" id="{3C94F09C-EE36-A404-8084-9B8BF76640AE}"/>
              </a:ext>
            </a:extLst>
          </p:cNvPr>
          <p:cNvSpPr/>
          <p:nvPr/>
        </p:nvSpPr>
        <p:spPr>
          <a:xfrm>
            <a:off x="4446375" y="3732942"/>
            <a:ext cx="431355" cy="532752"/>
          </a:xfrm>
          <a:prstGeom prst="ellipse">
            <a:avLst/>
          </a:prstGeom>
          <a:solidFill>
            <a:srgbClr val="0070C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3</a:t>
            </a:r>
          </a:p>
          <a:p>
            <a:pPr algn="ctr"/>
            <a:r>
              <a:rPr lang="en-US" altLang="zh-CN" sz="1200" dirty="0">
                <a:solidFill>
                  <a:schemeClr val="bg2">
                    <a:lumMod val="60000"/>
                    <a:lumOff val="40000"/>
                  </a:schemeClr>
                </a:solidFill>
                <a:latin typeface="Arial Black" panose="020B0A04020102020204" pitchFamily="34" charset="0"/>
              </a:rPr>
              <a:t>4</a:t>
            </a:r>
            <a:endParaRPr lang="zh-CN" altLang="en-US" sz="1200" dirty="0">
              <a:solidFill>
                <a:schemeClr val="bg2">
                  <a:lumMod val="60000"/>
                  <a:lumOff val="40000"/>
                </a:schemeClr>
              </a:solidFill>
              <a:latin typeface="Arial Black" panose="020B0A04020102020204" pitchFamily="34" charset="0"/>
            </a:endParaRPr>
          </a:p>
        </p:txBody>
      </p:sp>
      <p:sp>
        <p:nvSpPr>
          <p:cNvPr id="43" name="椭圆 42">
            <a:extLst>
              <a:ext uri="{FF2B5EF4-FFF2-40B4-BE49-F238E27FC236}">
                <a16:creationId xmlns:a16="http://schemas.microsoft.com/office/drawing/2014/main" id="{AB39CB98-6850-4413-2C7B-EB2ECD677D93}"/>
              </a:ext>
            </a:extLst>
          </p:cNvPr>
          <p:cNvSpPr/>
          <p:nvPr/>
        </p:nvSpPr>
        <p:spPr>
          <a:xfrm>
            <a:off x="5279181" y="3753258"/>
            <a:ext cx="431355" cy="532752"/>
          </a:xfrm>
          <a:prstGeom prst="ellipse">
            <a:avLst/>
          </a:prstGeom>
          <a:solidFill>
            <a:srgbClr val="0070C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6</a:t>
            </a:r>
          </a:p>
          <a:p>
            <a:pPr algn="ctr"/>
            <a:r>
              <a:rPr lang="en-US" altLang="zh-CN" sz="1200" dirty="0">
                <a:solidFill>
                  <a:schemeClr val="bg2">
                    <a:lumMod val="60000"/>
                    <a:lumOff val="40000"/>
                  </a:schemeClr>
                </a:solidFill>
                <a:latin typeface="Arial Black" panose="020B0A04020102020204" pitchFamily="34" charset="0"/>
              </a:rPr>
              <a:t>3</a:t>
            </a:r>
            <a:endParaRPr lang="zh-CN" altLang="en-US" sz="1200" dirty="0">
              <a:solidFill>
                <a:schemeClr val="bg2">
                  <a:lumMod val="60000"/>
                  <a:lumOff val="40000"/>
                </a:schemeClr>
              </a:solidFill>
              <a:latin typeface="Arial Black" panose="020B0A04020102020204" pitchFamily="34" charset="0"/>
            </a:endParaRPr>
          </a:p>
        </p:txBody>
      </p:sp>
      <p:sp>
        <p:nvSpPr>
          <p:cNvPr id="44" name="椭圆 43">
            <a:extLst>
              <a:ext uri="{FF2B5EF4-FFF2-40B4-BE49-F238E27FC236}">
                <a16:creationId xmlns:a16="http://schemas.microsoft.com/office/drawing/2014/main" id="{AA602B65-3844-8CC9-52E3-8403F11041FE}"/>
              </a:ext>
            </a:extLst>
          </p:cNvPr>
          <p:cNvSpPr/>
          <p:nvPr/>
        </p:nvSpPr>
        <p:spPr>
          <a:xfrm>
            <a:off x="4014545" y="4330506"/>
            <a:ext cx="431355" cy="532752"/>
          </a:xfrm>
          <a:prstGeom prst="ellipse">
            <a:avLst/>
          </a:prstGeom>
          <a:solidFill>
            <a:srgbClr val="0070C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8</a:t>
            </a:r>
          </a:p>
          <a:p>
            <a:pPr algn="ctr"/>
            <a:r>
              <a:rPr lang="en-US" altLang="zh-CN" sz="1200" dirty="0">
                <a:solidFill>
                  <a:schemeClr val="bg2">
                    <a:lumMod val="60000"/>
                    <a:lumOff val="40000"/>
                  </a:schemeClr>
                </a:solidFill>
                <a:latin typeface="Arial Black" panose="020B0A04020102020204" pitchFamily="34" charset="0"/>
              </a:rPr>
              <a:t>5</a:t>
            </a:r>
            <a:endParaRPr lang="zh-CN" altLang="en-US" sz="1200" dirty="0">
              <a:solidFill>
                <a:schemeClr val="bg2">
                  <a:lumMod val="60000"/>
                  <a:lumOff val="40000"/>
                </a:schemeClr>
              </a:solidFill>
              <a:latin typeface="Arial Black" panose="020B0A04020102020204" pitchFamily="34" charset="0"/>
            </a:endParaRPr>
          </a:p>
        </p:txBody>
      </p:sp>
      <p:sp>
        <p:nvSpPr>
          <p:cNvPr id="45" name="椭圆 44">
            <a:extLst>
              <a:ext uri="{FF2B5EF4-FFF2-40B4-BE49-F238E27FC236}">
                <a16:creationId xmlns:a16="http://schemas.microsoft.com/office/drawing/2014/main" id="{24908F0F-E1B8-D0DE-882E-D81211EA0AE5}"/>
              </a:ext>
            </a:extLst>
          </p:cNvPr>
          <p:cNvSpPr/>
          <p:nvPr/>
        </p:nvSpPr>
        <p:spPr>
          <a:xfrm>
            <a:off x="4829959" y="4362858"/>
            <a:ext cx="431355" cy="532752"/>
          </a:xfrm>
          <a:prstGeom prst="ellipse">
            <a:avLst/>
          </a:prstGeom>
          <a:solidFill>
            <a:srgbClr val="00B05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5</a:t>
            </a:r>
          </a:p>
          <a:p>
            <a:pPr algn="ctr"/>
            <a:r>
              <a:rPr lang="en-US" altLang="zh-CN" sz="1200" dirty="0">
                <a:solidFill>
                  <a:schemeClr val="bg2">
                    <a:lumMod val="60000"/>
                    <a:lumOff val="40000"/>
                  </a:schemeClr>
                </a:solidFill>
                <a:latin typeface="Arial Black" panose="020B0A04020102020204" pitchFamily="34" charset="0"/>
              </a:rPr>
              <a:t>1</a:t>
            </a:r>
            <a:endParaRPr lang="zh-CN" altLang="en-US" sz="1200" dirty="0">
              <a:solidFill>
                <a:schemeClr val="bg2">
                  <a:lumMod val="60000"/>
                  <a:lumOff val="40000"/>
                </a:schemeClr>
              </a:solidFill>
              <a:latin typeface="Arial Black" panose="020B0A04020102020204" pitchFamily="34" charset="0"/>
            </a:endParaRPr>
          </a:p>
        </p:txBody>
      </p:sp>
      <p:cxnSp>
        <p:nvCxnSpPr>
          <p:cNvPr id="46" name="直接连接符 5">
            <a:extLst>
              <a:ext uri="{FF2B5EF4-FFF2-40B4-BE49-F238E27FC236}">
                <a16:creationId xmlns:a16="http://schemas.microsoft.com/office/drawing/2014/main" id="{029544A3-54B5-DD43-4053-DE4E22F0FE85}"/>
              </a:ext>
            </a:extLst>
          </p:cNvPr>
          <p:cNvCxnSpPr>
            <a:stCxn id="41" idx="3"/>
            <a:endCxn id="42" idx="7"/>
          </p:cNvCxnSpPr>
          <p:nvPr/>
        </p:nvCxnSpPr>
        <p:spPr>
          <a:xfrm flipH="1">
            <a:off x="4814560" y="3617144"/>
            <a:ext cx="126340" cy="193818"/>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47" name="直接连接符 56">
            <a:extLst>
              <a:ext uri="{FF2B5EF4-FFF2-40B4-BE49-F238E27FC236}">
                <a16:creationId xmlns:a16="http://schemas.microsoft.com/office/drawing/2014/main" id="{41262E86-CB47-C3EF-49AA-ABEB8F50A404}"/>
              </a:ext>
            </a:extLst>
          </p:cNvPr>
          <p:cNvCxnSpPr>
            <a:cxnSpLocks/>
            <a:stCxn id="41" idx="5"/>
            <a:endCxn id="43" idx="1"/>
          </p:cNvCxnSpPr>
          <p:nvPr/>
        </p:nvCxnSpPr>
        <p:spPr>
          <a:xfrm>
            <a:off x="5245915" y="3617144"/>
            <a:ext cx="96436" cy="214134"/>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48" name="直接连接符 57">
            <a:extLst>
              <a:ext uri="{FF2B5EF4-FFF2-40B4-BE49-F238E27FC236}">
                <a16:creationId xmlns:a16="http://schemas.microsoft.com/office/drawing/2014/main" id="{FA3A198C-A914-7D3D-6DD3-1E3B1DDBF0C8}"/>
              </a:ext>
            </a:extLst>
          </p:cNvPr>
          <p:cNvCxnSpPr>
            <a:cxnSpLocks/>
            <a:stCxn id="42" idx="3"/>
            <a:endCxn id="44" idx="7"/>
          </p:cNvCxnSpPr>
          <p:nvPr/>
        </p:nvCxnSpPr>
        <p:spPr>
          <a:xfrm flipH="1">
            <a:off x="4382730" y="4187674"/>
            <a:ext cx="126815" cy="220852"/>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49" name="直接连接符 58">
            <a:extLst>
              <a:ext uri="{FF2B5EF4-FFF2-40B4-BE49-F238E27FC236}">
                <a16:creationId xmlns:a16="http://schemas.microsoft.com/office/drawing/2014/main" id="{0FA8670D-C6AC-2C59-B393-6BAE78921007}"/>
              </a:ext>
            </a:extLst>
          </p:cNvPr>
          <p:cNvCxnSpPr>
            <a:cxnSpLocks/>
            <a:stCxn id="42" idx="5"/>
            <a:endCxn id="45" idx="1"/>
          </p:cNvCxnSpPr>
          <p:nvPr/>
        </p:nvCxnSpPr>
        <p:spPr>
          <a:xfrm>
            <a:off x="4814560" y="4187674"/>
            <a:ext cx="78569" cy="253204"/>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50" name="文本框 49">
            <a:extLst>
              <a:ext uri="{FF2B5EF4-FFF2-40B4-BE49-F238E27FC236}">
                <a16:creationId xmlns:a16="http://schemas.microsoft.com/office/drawing/2014/main" id="{15072460-9815-2B73-38DA-1F2CC82FE02D}"/>
              </a:ext>
            </a:extLst>
          </p:cNvPr>
          <p:cNvSpPr txBox="1"/>
          <p:nvPr/>
        </p:nvSpPr>
        <p:spPr>
          <a:xfrm>
            <a:off x="4146062" y="5033211"/>
            <a:ext cx="1148071" cy="338554"/>
          </a:xfrm>
          <a:prstGeom prst="rect">
            <a:avLst/>
          </a:prstGeom>
          <a:noFill/>
        </p:spPr>
        <p:txBody>
          <a:bodyPr wrap="none" rtlCol="0">
            <a:spAutoFit/>
          </a:bodyPr>
          <a:lstStyle/>
          <a:p>
            <a:r>
              <a:rPr lang="en-US" altLang="zh-CN" sz="1600" dirty="0">
                <a:solidFill>
                  <a:srgbClr val="FF0000"/>
                </a:solidFill>
                <a:latin typeface="Stencil" panose="040409050D0802020404" pitchFamily="82" charset="0"/>
              </a:rPr>
              <a:t>Min heap</a:t>
            </a:r>
            <a:endParaRPr lang="zh-CN" altLang="en-US" sz="1600" dirty="0">
              <a:solidFill>
                <a:srgbClr val="FF0000"/>
              </a:solidFill>
              <a:latin typeface="Stencil" panose="040409050D0802020404" pitchFamily="82" charset="0"/>
            </a:endParaRPr>
          </a:p>
        </p:txBody>
      </p:sp>
      <p:sp>
        <p:nvSpPr>
          <p:cNvPr id="51" name="左大括号 50">
            <a:extLst>
              <a:ext uri="{FF2B5EF4-FFF2-40B4-BE49-F238E27FC236}">
                <a16:creationId xmlns:a16="http://schemas.microsoft.com/office/drawing/2014/main" id="{AA0149F7-285F-A2AD-3B67-F8DE33FF521C}"/>
              </a:ext>
            </a:extLst>
          </p:cNvPr>
          <p:cNvSpPr/>
          <p:nvPr/>
        </p:nvSpPr>
        <p:spPr>
          <a:xfrm>
            <a:off x="6113364" y="2712388"/>
            <a:ext cx="287436" cy="2582252"/>
          </a:xfrm>
          <a:prstGeom prst="leftBrace">
            <a:avLst>
              <a:gd name="adj1" fmla="val 111060"/>
              <a:gd name="adj2" fmla="val 50000"/>
            </a:avLst>
          </a:prstGeom>
          <a:ln w="19050"/>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a:p>
        </p:txBody>
      </p:sp>
      <p:graphicFrame>
        <p:nvGraphicFramePr>
          <p:cNvPr id="52" name="表格 51">
            <a:extLst>
              <a:ext uri="{FF2B5EF4-FFF2-40B4-BE49-F238E27FC236}">
                <a16:creationId xmlns:a16="http://schemas.microsoft.com/office/drawing/2014/main" id="{87E25CE9-03C9-1296-187F-678C188FCAB8}"/>
              </a:ext>
            </a:extLst>
          </p:cNvPr>
          <p:cNvGraphicFramePr>
            <a:graphicFrameLocks noGrp="1"/>
          </p:cNvGraphicFramePr>
          <p:nvPr/>
        </p:nvGraphicFramePr>
        <p:xfrm>
          <a:off x="2247900" y="5721102"/>
          <a:ext cx="3609839" cy="335280"/>
        </p:xfrm>
        <a:graphic>
          <a:graphicData uri="http://schemas.openxmlformats.org/drawingml/2006/table">
            <a:tbl>
              <a:tblPr firstRow="1" bandRow="1">
                <a:tableStyleId>{93296810-A885-4BE3-A3E7-6D5BEEA58F35}</a:tableStyleId>
              </a:tblPr>
              <a:tblGrid>
                <a:gridCol w="330339">
                  <a:extLst>
                    <a:ext uri="{9D8B030D-6E8A-4147-A177-3AD203B41FA5}">
                      <a16:colId xmlns:a16="http://schemas.microsoft.com/office/drawing/2014/main" val="816028291"/>
                    </a:ext>
                  </a:extLst>
                </a:gridCol>
                <a:gridCol w="330339">
                  <a:extLst>
                    <a:ext uri="{9D8B030D-6E8A-4147-A177-3AD203B41FA5}">
                      <a16:colId xmlns:a16="http://schemas.microsoft.com/office/drawing/2014/main" val="3741858144"/>
                    </a:ext>
                  </a:extLst>
                </a:gridCol>
                <a:gridCol w="291822">
                  <a:extLst>
                    <a:ext uri="{9D8B030D-6E8A-4147-A177-3AD203B41FA5}">
                      <a16:colId xmlns:a16="http://schemas.microsoft.com/office/drawing/2014/main" val="2255951593"/>
                    </a:ext>
                  </a:extLst>
                </a:gridCol>
                <a:gridCol w="304800">
                  <a:extLst>
                    <a:ext uri="{9D8B030D-6E8A-4147-A177-3AD203B41FA5}">
                      <a16:colId xmlns:a16="http://schemas.microsoft.com/office/drawing/2014/main" val="2090556737"/>
                    </a:ext>
                  </a:extLst>
                </a:gridCol>
                <a:gridCol w="1209537">
                  <a:extLst>
                    <a:ext uri="{9D8B030D-6E8A-4147-A177-3AD203B41FA5}">
                      <a16:colId xmlns:a16="http://schemas.microsoft.com/office/drawing/2014/main" val="3029050256"/>
                    </a:ext>
                  </a:extLst>
                </a:gridCol>
                <a:gridCol w="381000">
                  <a:extLst>
                    <a:ext uri="{9D8B030D-6E8A-4147-A177-3AD203B41FA5}">
                      <a16:colId xmlns:a16="http://schemas.microsoft.com/office/drawing/2014/main" val="4203637349"/>
                    </a:ext>
                  </a:extLst>
                </a:gridCol>
                <a:gridCol w="381000">
                  <a:extLst>
                    <a:ext uri="{9D8B030D-6E8A-4147-A177-3AD203B41FA5}">
                      <a16:colId xmlns:a16="http://schemas.microsoft.com/office/drawing/2014/main" val="3551620755"/>
                    </a:ext>
                  </a:extLst>
                </a:gridCol>
                <a:gridCol w="381002">
                  <a:extLst>
                    <a:ext uri="{9D8B030D-6E8A-4147-A177-3AD203B41FA5}">
                      <a16:colId xmlns:a16="http://schemas.microsoft.com/office/drawing/2014/main" val="3394527954"/>
                    </a:ext>
                  </a:extLst>
                </a:gridCol>
              </a:tblGrid>
              <a:tr h="278994">
                <a:tc>
                  <a:txBody>
                    <a:bodyPr/>
                    <a:lstStyle/>
                    <a:p>
                      <a:pPr algn="ctr"/>
                      <a:r>
                        <a:rPr lang="en-US" altLang="zh-CN" sz="1600" dirty="0"/>
                        <a:t>1</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altLang="zh-CN" sz="1050" dirty="0"/>
                        <a:t>   </a:t>
                      </a:r>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921266888"/>
                  </a:ext>
                </a:extLst>
              </a:tr>
            </a:tbl>
          </a:graphicData>
        </a:graphic>
      </p:graphicFrame>
      <p:cxnSp>
        <p:nvCxnSpPr>
          <p:cNvPr id="53" name="直接连接符 39">
            <a:extLst>
              <a:ext uri="{FF2B5EF4-FFF2-40B4-BE49-F238E27FC236}">
                <a16:creationId xmlns:a16="http://schemas.microsoft.com/office/drawing/2014/main" id="{FCF93EB8-9EB2-4610-BDF6-25A0A0CBC21D}"/>
              </a:ext>
            </a:extLst>
          </p:cNvPr>
          <p:cNvCxnSpPr>
            <a:cxnSpLocks/>
          </p:cNvCxnSpPr>
          <p:nvPr/>
        </p:nvCxnSpPr>
        <p:spPr>
          <a:xfrm>
            <a:off x="3675117" y="5877272"/>
            <a:ext cx="896883" cy="0"/>
          </a:xfrm>
          <a:prstGeom prst="line">
            <a:avLst/>
          </a:prstGeom>
          <a:ln w="28575">
            <a:solidFill>
              <a:schemeClr val="bg2"/>
            </a:solidFill>
            <a:prstDash val="sysDash"/>
          </a:ln>
        </p:spPr>
        <p:style>
          <a:lnRef idx="1">
            <a:schemeClr val="accent3"/>
          </a:lnRef>
          <a:fillRef idx="0">
            <a:schemeClr val="accent3"/>
          </a:fillRef>
          <a:effectRef idx="0">
            <a:schemeClr val="accent3"/>
          </a:effectRef>
          <a:fontRef idx="minor">
            <a:schemeClr val="tx1"/>
          </a:fontRef>
        </p:style>
      </p:cxnSp>
      <p:sp>
        <p:nvSpPr>
          <p:cNvPr id="54" name="文本框 53">
            <a:extLst>
              <a:ext uri="{FF2B5EF4-FFF2-40B4-BE49-F238E27FC236}">
                <a16:creationId xmlns:a16="http://schemas.microsoft.com/office/drawing/2014/main" id="{B13988D9-8344-4814-F523-0E103E2F5ED5}"/>
              </a:ext>
            </a:extLst>
          </p:cNvPr>
          <p:cNvSpPr txBox="1"/>
          <p:nvPr/>
        </p:nvSpPr>
        <p:spPr>
          <a:xfrm>
            <a:off x="2617952" y="5361768"/>
            <a:ext cx="264816" cy="369332"/>
          </a:xfrm>
          <a:prstGeom prst="rect">
            <a:avLst/>
          </a:prstGeom>
          <a:noFill/>
        </p:spPr>
        <p:txBody>
          <a:bodyPr wrap="none" rtlCol="0">
            <a:spAutoFit/>
          </a:bodyPr>
          <a:lstStyle/>
          <a:p>
            <a:r>
              <a:rPr lang="en-US" altLang="zh-CN" dirty="0">
                <a:solidFill>
                  <a:srgbClr val="C00000"/>
                </a:solidFill>
              </a:rPr>
              <a:t>j</a:t>
            </a:r>
            <a:endParaRPr lang="zh-CN" altLang="en-US" dirty="0">
              <a:solidFill>
                <a:srgbClr val="C00000"/>
              </a:solidFill>
            </a:endParaRPr>
          </a:p>
        </p:txBody>
      </p:sp>
      <p:sp>
        <p:nvSpPr>
          <p:cNvPr id="55" name="箭头: 圆角右 4">
            <a:extLst>
              <a:ext uri="{FF2B5EF4-FFF2-40B4-BE49-F238E27FC236}">
                <a16:creationId xmlns:a16="http://schemas.microsoft.com/office/drawing/2014/main" id="{A2583711-4C94-4A2B-76AE-5AA72137A90E}"/>
              </a:ext>
            </a:extLst>
          </p:cNvPr>
          <p:cNvSpPr/>
          <p:nvPr/>
        </p:nvSpPr>
        <p:spPr>
          <a:xfrm rot="5400000" flipV="1">
            <a:off x="2157707" y="3894259"/>
            <a:ext cx="1063306" cy="1013869"/>
          </a:xfrm>
          <a:prstGeom prst="ben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solidFill>
            </a:endParaRPr>
          </a:p>
        </p:txBody>
      </p:sp>
      <p:sp>
        <p:nvSpPr>
          <p:cNvPr id="56" name="文本框 55">
            <a:extLst>
              <a:ext uri="{FF2B5EF4-FFF2-40B4-BE49-F238E27FC236}">
                <a16:creationId xmlns:a16="http://schemas.microsoft.com/office/drawing/2014/main" id="{FFA9C507-EA40-2431-67F2-AC66E6D265F5}"/>
              </a:ext>
            </a:extLst>
          </p:cNvPr>
          <p:cNvSpPr txBox="1"/>
          <p:nvPr/>
        </p:nvSpPr>
        <p:spPr>
          <a:xfrm>
            <a:off x="2631661" y="4211414"/>
            <a:ext cx="1193021" cy="369332"/>
          </a:xfrm>
          <a:prstGeom prst="rect">
            <a:avLst/>
          </a:prstGeom>
          <a:noFill/>
        </p:spPr>
        <p:txBody>
          <a:bodyPr wrap="square" rtlCol="0">
            <a:spAutoFit/>
          </a:bodyPr>
          <a:lstStyle/>
          <a:p>
            <a:r>
              <a:rPr lang="en-US" altLang="zh-CN" dirty="0"/>
              <a:t>(1)</a:t>
            </a:r>
            <a:r>
              <a:rPr lang="zh-CN" altLang="en-US" dirty="0"/>
              <a:t>取出</a:t>
            </a:r>
            <a:r>
              <a:rPr lang="en-US" altLang="zh-CN" dirty="0"/>
              <a:t>1</a:t>
            </a:r>
            <a:endParaRPr lang="zh-CN" altLang="en-US" dirty="0"/>
          </a:p>
        </p:txBody>
      </p:sp>
      <p:sp>
        <p:nvSpPr>
          <p:cNvPr id="57" name="箭头: 圆角右 44">
            <a:extLst>
              <a:ext uri="{FF2B5EF4-FFF2-40B4-BE49-F238E27FC236}">
                <a16:creationId xmlns:a16="http://schemas.microsoft.com/office/drawing/2014/main" id="{D682D723-BAF2-3960-DDB5-11EFAFDD3CCE}"/>
              </a:ext>
            </a:extLst>
          </p:cNvPr>
          <p:cNvSpPr/>
          <p:nvPr/>
        </p:nvSpPr>
        <p:spPr>
          <a:xfrm rot="5400000" flipV="1">
            <a:off x="5173583" y="2171360"/>
            <a:ext cx="642550" cy="1013869"/>
          </a:xfrm>
          <a:prstGeom prst="ben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solidFill>
                <a:schemeClr val="tx1"/>
              </a:solidFill>
            </a:endParaRPr>
          </a:p>
        </p:txBody>
      </p:sp>
      <p:sp>
        <p:nvSpPr>
          <p:cNvPr id="58" name="文本框 57">
            <a:extLst>
              <a:ext uri="{FF2B5EF4-FFF2-40B4-BE49-F238E27FC236}">
                <a16:creationId xmlns:a16="http://schemas.microsoft.com/office/drawing/2014/main" id="{54E3EBE6-B31F-EF58-6A21-90943DC0BE81}"/>
              </a:ext>
            </a:extLst>
          </p:cNvPr>
          <p:cNvSpPr txBox="1"/>
          <p:nvPr/>
        </p:nvSpPr>
        <p:spPr>
          <a:xfrm>
            <a:off x="5239648" y="2555792"/>
            <a:ext cx="1105534" cy="369332"/>
          </a:xfrm>
          <a:prstGeom prst="rect">
            <a:avLst/>
          </a:prstGeom>
          <a:noFill/>
        </p:spPr>
        <p:txBody>
          <a:bodyPr wrap="square" rtlCol="0">
            <a:spAutoFit/>
          </a:bodyPr>
          <a:lstStyle/>
          <a:p>
            <a:r>
              <a:rPr lang="en-US" altLang="zh-CN" dirty="0"/>
              <a:t>(3)</a:t>
            </a:r>
            <a:r>
              <a:rPr lang="zh-CN" altLang="en-US" dirty="0"/>
              <a:t>插入</a:t>
            </a:r>
            <a:r>
              <a:rPr lang="en-US" altLang="zh-CN" dirty="0"/>
              <a:t>5</a:t>
            </a:r>
            <a:endParaRPr lang="zh-CN" altLang="en-US" dirty="0"/>
          </a:p>
        </p:txBody>
      </p:sp>
      <p:sp>
        <p:nvSpPr>
          <p:cNvPr id="3" name="文本框 2">
            <a:extLst>
              <a:ext uri="{FF2B5EF4-FFF2-40B4-BE49-F238E27FC236}">
                <a16:creationId xmlns:a16="http://schemas.microsoft.com/office/drawing/2014/main" id="{FA36460F-CB5A-2D32-BA1D-128251B920CF}"/>
              </a:ext>
            </a:extLst>
          </p:cNvPr>
          <p:cNvSpPr txBox="1"/>
          <p:nvPr/>
        </p:nvSpPr>
        <p:spPr>
          <a:xfrm>
            <a:off x="6588201" y="1923454"/>
            <a:ext cx="1418978" cy="369332"/>
          </a:xfrm>
          <a:prstGeom prst="rect">
            <a:avLst/>
          </a:prstGeom>
          <a:noFill/>
        </p:spPr>
        <p:txBody>
          <a:bodyPr wrap="none" rtlCol="0">
            <a:spAutoFit/>
          </a:bodyPr>
          <a:lstStyle/>
          <a:p>
            <a:r>
              <a:rPr kumimoji="1" lang="en-US" altLang="zh-CN" dirty="0"/>
              <a:t>(2)</a:t>
            </a:r>
            <a:r>
              <a:rPr kumimoji="1" lang="zh-CN" altLang="en-US" dirty="0"/>
              <a:t> 指针后移</a:t>
            </a:r>
          </a:p>
        </p:txBody>
      </p:sp>
    </p:spTree>
    <p:extLst>
      <p:ext uri="{BB962C8B-B14F-4D97-AF65-F5344CB8AC3E}">
        <p14:creationId xmlns:p14="http://schemas.microsoft.com/office/powerpoint/2010/main" val="33585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50" grpId="0"/>
      <p:bldP spid="57" grpId="0" animBg="1"/>
      <p:bldP spid="58" grpId="0"/>
      <p:bldP spid="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6.6 </a:t>
            </a:r>
            <a:r>
              <a:rPr lang="zh-CN" altLang="en-US" dirty="0"/>
              <a:t>优先级队列应用：多路归并</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dirty="0"/>
              <a:t>6.6 </a:t>
            </a:r>
            <a:r>
              <a:rPr lang="zh-CN" altLang="en-US" dirty="0"/>
              <a:t>优先队列的应用</a:t>
            </a:r>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2502A22B-A132-935D-E835-48609A2EDB53}"/>
                  </a:ext>
                </a:extLst>
              </p:cNvPr>
              <p:cNvSpPr txBox="1">
                <a:spLocks/>
              </p:cNvSpPr>
              <p:nvPr/>
            </p:nvSpPr>
            <p:spPr>
              <a:xfrm>
                <a:off x="584225" y="1218159"/>
                <a:ext cx="10964553" cy="86183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b="1" dirty="0"/>
                  <a:t>问题</a:t>
                </a:r>
                <a:r>
                  <a:rPr lang="zh-CN" altLang="en-US" dirty="0"/>
                  <a:t>：把</a:t>
                </a:r>
                <a:r>
                  <a:rPr lang="en-US" altLang="zh-CN" dirty="0"/>
                  <a:t>n</a:t>
                </a:r>
                <a:r>
                  <a:rPr lang="zh-CN" altLang="en-US" dirty="0"/>
                  <a:t>个升序序列</a:t>
                </a: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A</m:t>
                        </m:r>
                      </m:e>
                      <m:sub>
                        <m:r>
                          <m:rPr>
                            <m:sty m:val="p"/>
                          </m:rPr>
                          <a:rPr lang="en-US" altLang="zh-CN" b="0" i="0" smtClean="0">
                            <a:latin typeface="Cambria Math" panose="02040503050406030204" pitchFamily="18" charset="0"/>
                          </a:rPr>
                          <m:t>n</m:t>
                        </m:r>
                      </m:sub>
                    </m:sSub>
                  </m:oMath>
                </a14:m>
                <a:r>
                  <a:rPr lang="zh-CN" altLang="en-US" dirty="0"/>
                  <a:t>，合并成一个升序序列。</a:t>
                </a:r>
                <a:endParaRPr lang="en-US" altLang="zh-CN" dirty="0"/>
              </a:p>
            </p:txBody>
          </p:sp>
        </mc:Choice>
        <mc:Fallback xmlns="">
          <p:sp>
            <p:nvSpPr>
              <p:cNvPr id="5" name="内容占位符 4">
                <a:extLst>
                  <a:ext uri="{FF2B5EF4-FFF2-40B4-BE49-F238E27FC236}">
                    <a16:creationId xmlns:a16="http://schemas.microsoft.com/office/drawing/2014/main" id="{2502A22B-A132-935D-E835-48609A2EDB53}"/>
                  </a:ext>
                </a:extLst>
              </p:cNvPr>
              <p:cNvSpPr txBox="1">
                <a:spLocks noRot="1" noChangeAspect="1" noMove="1" noResize="1" noEditPoints="1" noAdjustHandles="1" noChangeArrowheads="1" noChangeShapeType="1" noTextEdit="1"/>
              </p:cNvSpPr>
              <p:nvPr/>
            </p:nvSpPr>
            <p:spPr>
              <a:xfrm>
                <a:off x="584225" y="1218159"/>
                <a:ext cx="10964553" cy="861832"/>
              </a:xfrm>
              <a:prstGeom prst="rect">
                <a:avLst/>
              </a:prstGeom>
              <a:blipFill>
                <a:blip r:embed="rId3"/>
                <a:stretch>
                  <a:fillRect l="-694"/>
                </a:stretch>
              </a:blipFill>
            </p:spPr>
            <p:txBody>
              <a:bodyPr/>
              <a:lstStyle/>
              <a:p>
                <a:r>
                  <a:rPr lang="zh-CN" altLang="en-US">
                    <a:noFill/>
                  </a:rPr>
                  <a:t> </a:t>
                </a:r>
              </a:p>
            </p:txBody>
          </p:sp>
        </mc:Fallback>
      </mc:AlternateContent>
      <p:graphicFrame>
        <p:nvGraphicFramePr>
          <p:cNvPr id="3" name="表格 2">
            <a:extLst>
              <a:ext uri="{FF2B5EF4-FFF2-40B4-BE49-F238E27FC236}">
                <a16:creationId xmlns:a16="http://schemas.microsoft.com/office/drawing/2014/main" id="{9F94EF38-A7D3-9F4B-5B6F-08D1BB9D5BCF}"/>
              </a:ext>
            </a:extLst>
          </p:cNvPr>
          <p:cNvGraphicFramePr>
            <a:graphicFrameLocks noGrp="1"/>
          </p:cNvGraphicFramePr>
          <p:nvPr>
            <p:extLst>
              <p:ext uri="{D42A27DB-BD31-4B8C-83A1-F6EECF244321}">
                <p14:modId xmlns:p14="http://schemas.microsoft.com/office/powerpoint/2010/main" val="3485372498"/>
              </p:ext>
            </p:extLst>
          </p:nvPr>
        </p:nvGraphicFramePr>
        <p:xfrm>
          <a:off x="6590663" y="2604378"/>
          <a:ext cx="1105534" cy="278994"/>
        </p:xfrm>
        <a:graphic>
          <a:graphicData uri="http://schemas.openxmlformats.org/drawingml/2006/table">
            <a:tbl>
              <a:tblPr firstRow="1" bandRow="1">
                <a:tableStyleId>{F5AB1C69-6EDB-4FF4-983F-18BD219EF322}</a:tableStyleId>
              </a:tblPr>
              <a:tblGrid>
                <a:gridCol w="248522">
                  <a:extLst>
                    <a:ext uri="{9D8B030D-6E8A-4147-A177-3AD203B41FA5}">
                      <a16:colId xmlns:a16="http://schemas.microsoft.com/office/drawing/2014/main" val="816028291"/>
                    </a:ext>
                  </a:extLst>
                </a:gridCol>
                <a:gridCol w="248522">
                  <a:extLst>
                    <a:ext uri="{9D8B030D-6E8A-4147-A177-3AD203B41FA5}">
                      <a16:colId xmlns:a16="http://schemas.microsoft.com/office/drawing/2014/main" val="3741858144"/>
                    </a:ext>
                  </a:extLst>
                </a:gridCol>
                <a:gridCol w="248522">
                  <a:extLst>
                    <a:ext uri="{9D8B030D-6E8A-4147-A177-3AD203B41FA5}">
                      <a16:colId xmlns:a16="http://schemas.microsoft.com/office/drawing/2014/main" val="2255951593"/>
                    </a:ext>
                  </a:extLst>
                </a:gridCol>
                <a:gridCol w="359968">
                  <a:extLst>
                    <a:ext uri="{9D8B030D-6E8A-4147-A177-3AD203B41FA5}">
                      <a16:colId xmlns:a16="http://schemas.microsoft.com/office/drawing/2014/main" val="3394527954"/>
                    </a:ext>
                  </a:extLst>
                </a:gridCol>
              </a:tblGrid>
              <a:tr h="278994">
                <a:tc>
                  <a:txBody>
                    <a:bodyPr/>
                    <a:lstStyle/>
                    <a:p>
                      <a:r>
                        <a:rPr lang="en-US" altLang="zh-CN" sz="1000" dirty="0">
                          <a:solidFill>
                            <a:schemeClr val="tx1"/>
                          </a:solidFill>
                        </a:rPr>
                        <a:t>1</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5</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9</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10</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4" name="表格 3">
            <a:extLst>
              <a:ext uri="{FF2B5EF4-FFF2-40B4-BE49-F238E27FC236}">
                <a16:creationId xmlns:a16="http://schemas.microsoft.com/office/drawing/2014/main" id="{E7ACB1C2-2776-5CAE-2CFE-CA3AF47705BC}"/>
              </a:ext>
            </a:extLst>
          </p:cNvPr>
          <p:cNvGraphicFramePr>
            <a:graphicFrameLocks noGrp="1"/>
          </p:cNvGraphicFramePr>
          <p:nvPr>
            <p:extLst>
              <p:ext uri="{D42A27DB-BD31-4B8C-83A1-F6EECF244321}">
                <p14:modId xmlns:p14="http://schemas.microsoft.com/office/powerpoint/2010/main" val="2848652477"/>
              </p:ext>
            </p:extLst>
          </p:nvPr>
        </p:nvGraphicFramePr>
        <p:xfrm>
          <a:off x="6590662" y="3231440"/>
          <a:ext cx="2248538" cy="278994"/>
        </p:xfrm>
        <a:graphic>
          <a:graphicData uri="http://schemas.openxmlformats.org/drawingml/2006/table">
            <a:tbl>
              <a:tblPr firstRow="1" bandRow="1">
                <a:tableStyleId>{F5AB1C69-6EDB-4FF4-983F-18BD219EF322}</a:tableStyleId>
              </a:tblPr>
              <a:tblGrid>
                <a:gridCol w="227948">
                  <a:extLst>
                    <a:ext uri="{9D8B030D-6E8A-4147-A177-3AD203B41FA5}">
                      <a16:colId xmlns:a16="http://schemas.microsoft.com/office/drawing/2014/main" val="816028291"/>
                    </a:ext>
                  </a:extLst>
                </a:gridCol>
                <a:gridCol w="227948">
                  <a:extLst>
                    <a:ext uri="{9D8B030D-6E8A-4147-A177-3AD203B41FA5}">
                      <a16:colId xmlns:a16="http://schemas.microsoft.com/office/drawing/2014/main" val="3741858144"/>
                    </a:ext>
                  </a:extLst>
                </a:gridCol>
                <a:gridCol w="294055">
                  <a:extLst>
                    <a:ext uri="{9D8B030D-6E8A-4147-A177-3AD203B41FA5}">
                      <a16:colId xmlns:a16="http://schemas.microsoft.com/office/drawing/2014/main" val="2255951593"/>
                    </a:ext>
                  </a:extLst>
                </a:gridCol>
                <a:gridCol w="355585">
                  <a:extLst>
                    <a:ext uri="{9D8B030D-6E8A-4147-A177-3AD203B41FA5}">
                      <a16:colId xmlns:a16="http://schemas.microsoft.com/office/drawing/2014/main" val="3029050256"/>
                    </a:ext>
                  </a:extLst>
                </a:gridCol>
                <a:gridCol w="381000">
                  <a:extLst>
                    <a:ext uri="{9D8B030D-6E8A-4147-A177-3AD203B41FA5}">
                      <a16:colId xmlns:a16="http://schemas.microsoft.com/office/drawing/2014/main" val="4203637349"/>
                    </a:ext>
                  </a:extLst>
                </a:gridCol>
                <a:gridCol w="381000">
                  <a:extLst>
                    <a:ext uri="{9D8B030D-6E8A-4147-A177-3AD203B41FA5}">
                      <a16:colId xmlns:a16="http://schemas.microsoft.com/office/drawing/2014/main" val="3551620755"/>
                    </a:ext>
                  </a:extLst>
                </a:gridCol>
                <a:gridCol w="381002">
                  <a:extLst>
                    <a:ext uri="{9D8B030D-6E8A-4147-A177-3AD203B41FA5}">
                      <a16:colId xmlns:a16="http://schemas.microsoft.com/office/drawing/2014/main" val="3394527954"/>
                    </a:ext>
                  </a:extLst>
                </a:gridCol>
              </a:tblGrid>
              <a:tr h="278994">
                <a:tc>
                  <a:txBody>
                    <a:bodyPr/>
                    <a:lstStyle/>
                    <a:p>
                      <a:r>
                        <a:rPr lang="en-US" altLang="zh-CN" sz="1000" dirty="0">
                          <a:solidFill>
                            <a:schemeClr val="tx1"/>
                          </a:solidFill>
                        </a:rPr>
                        <a:t>2</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4</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7</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11</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14</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17</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20</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18" name="表格 17">
            <a:extLst>
              <a:ext uri="{FF2B5EF4-FFF2-40B4-BE49-F238E27FC236}">
                <a16:creationId xmlns:a16="http://schemas.microsoft.com/office/drawing/2014/main" id="{BECC3923-BB1B-397F-36B9-7423A3AFF55A}"/>
              </a:ext>
            </a:extLst>
          </p:cNvPr>
          <p:cNvGraphicFramePr>
            <a:graphicFrameLocks noGrp="1"/>
          </p:cNvGraphicFramePr>
          <p:nvPr>
            <p:extLst>
              <p:ext uri="{D42A27DB-BD31-4B8C-83A1-F6EECF244321}">
                <p14:modId xmlns:p14="http://schemas.microsoft.com/office/powerpoint/2010/main" val="2785799299"/>
              </p:ext>
            </p:extLst>
          </p:nvPr>
        </p:nvGraphicFramePr>
        <p:xfrm>
          <a:off x="6590663" y="3858502"/>
          <a:ext cx="953137" cy="278994"/>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816028291"/>
                    </a:ext>
                  </a:extLst>
                </a:gridCol>
                <a:gridCol w="363855">
                  <a:extLst>
                    <a:ext uri="{9D8B030D-6E8A-4147-A177-3AD203B41FA5}">
                      <a16:colId xmlns:a16="http://schemas.microsoft.com/office/drawing/2014/main" val="3741858144"/>
                    </a:ext>
                  </a:extLst>
                </a:gridCol>
                <a:gridCol w="381002">
                  <a:extLst>
                    <a:ext uri="{9D8B030D-6E8A-4147-A177-3AD203B41FA5}">
                      <a16:colId xmlns:a16="http://schemas.microsoft.com/office/drawing/2014/main" val="3394527954"/>
                    </a:ext>
                  </a:extLst>
                </a:gridCol>
              </a:tblGrid>
              <a:tr h="278994">
                <a:tc>
                  <a:txBody>
                    <a:bodyPr/>
                    <a:lstStyle/>
                    <a:p>
                      <a:r>
                        <a:rPr lang="en-US" altLang="zh-CN" sz="1000" dirty="0">
                          <a:solidFill>
                            <a:schemeClr val="tx1"/>
                          </a:solidFill>
                        </a:rPr>
                        <a:t>6</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dirty="0">
                          <a:solidFill>
                            <a:schemeClr val="tx1"/>
                          </a:solidFill>
                        </a:rPr>
                        <a:t>13</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dirty="0">
                          <a:solidFill>
                            <a:schemeClr val="tx1"/>
                          </a:solidFill>
                        </a:rPr>
                        <a:t>21</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19" name="表格 18">
            <a:extLst>
              <a:ext uri="{FF2B5EF4-FFF2-40B4-BE49-F238E27FC236}">
                <a16:creationId xmlns:a16="http://schemas.microsoft.com/office/drawing/2014/main" id="{4D1384EC-255E-C282-C768-E3040FBA38CE}"/>
              </a:ext>
            </a:extLst>
          </p:cNvPr>
          <p:cNvGraphicFramePr>
            <a:graphicFrameLocks noGrp="1"/>
          </p:cNvGraphicFramePr>
          <p:nvPr>
            <p:extLst>
              <p:ext uri="{D42A27DB-BD31-4B8C-83A1-F6EECF244321}">
                <p14:modId xmlns:p14="http://schemas.microsoft.com/office/powerpoint/2010/main" val="979325373"/>
              </p:ext>
            </p:extLst>
          </p:nvPr>
        </p:nvGraphicFramePr>
        <p:xfrm>
          <a:off x="6590662" y="4485564"/>
          <a:ext cx="572136" cy="278994"/>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816028291"/>
                    </a:ext>
                  </a:extLst>
                </a:gridCol>
                <a:gridCol w="363856">
                  <a:extLst>
                    <a:ext uri="{9D8B030D-6E8A-4147-A177-3AD203B41FA5}">
                      <a16:colId xmlns:a16="http://schemas.microsoft.com/office/drawing/2014/main" val="3394527954"/>
                    </a:ext>
                  </a:extLst>
                </a:gridCol>
              </a:tblGrid>
              <a:tr h="278994">
                <a:tc>
                  <a:txBody>
                    <a:bodyPr/>
                    <a:lstStyle/>
                    <a:p>
                      <a:r>
                        <a:rPr lang="en-US" altLang="zh-CN" sz="1000" dirty="0">
                          <a:solidFill>
                            <a:schemeClr val="tx1"/>
                          </a:solidFill>
                        </a:rPr>
                        <a:t>3</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dirty="0">
                          <a:solidFill>
                            <a:schemeClr val="tx1"/>
                          </a:solidFill>
                        </a:rPr>
                        <a:t>19</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20" name="表格 19">
            <a:extLst>
              <a:ext uri="{FF2B5EF4-FFF2-40B4-BE49-F238E27FC236}">
                <a16:creationId xmlns:a16="http://schemas.microsoft.com/office/drawing/2014/main" id="{88D80272-FEBF-193C-8B62-86262BD76AA7}"/>
              </a:ext>
            </a:extLst>
          </p:cNvPr>
          <p:cNvGraphicFramePr>
            <a:graphicFrameLocks noGrp="1"/>
          </p:cNvGraphicFramePr>
          <p:nvPr>
            <p:extLst>
              <p:ext uri="{D42A27DB-BD31-4B8C-83A1-F6EECF244321}">
                <p14:modId xmlns:p14="http://schemas.microsoft.com/office/powerpoint/2010/main" val="373488001"/>
              </p:ext>
            </p:extLst>
          </p:nvPr>
        </p:nvGraphicFramePr>
        <p:xfrm>
          <a:off x="6590662" y="5112627"/>
          <a:ext cx="1717180" cy="278994"/>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2407434892"/>
                    </a:ext>
                  </a:extLst>
                </a:gridCol>
                <a:gridCol w="360285">
                  <a:extLst>
                    <a:ext uri="{9D8B030D-6E8A-4147-A177-3AD203B41FA5}">
                      <a16:colId xmlns:a16="http://schemas.microsoft.com/office/drawing/2014/main" val="816028291"/>
                    </a:ext>
                  </a:extLst>
                </a:gridCol>
                <a:gridCol w="377261">
                  <a:extLst>
                    <a:ext uri="{9D8B030D-6E8A-4147-A177-3AD203B41FA5}">
                      <a16:colId xmlns:a16="http://schemas.microsoft.com/office/drawing/2014/main" val="3741858144"/>
                    </a:ext>
                  </a:extLst>
                </a:gridCol>
                <a:gridCol w="388310">
                  <a:extLst>
                    <a:ext uri="{9D8B030D-6E8A-4147-A177-3AD203B41FA5}">
                      <a16:colId xmlns:a16="http://schemas.microsoft.com/office/drawing/2014/main" val="2255951593"/>
                    </a:ext>
                  </a:extLst>
                </a:gridCol>
                <a:gridCol w="383044">
                  <a:extLst>
                    <a:ext uri="{9D8B030D-6E8A-4147-A177-3AD203B41FA5}">
                      <a16:colId xmlns:a16="http://schemas.microsoft.com/office/drawing/2014/main" val="3394527954"/>
                    </a:ext>
                  </a:extLst>
                </a:gridCol>
              </a:tblGrid>
              <a:tr h="278994">
                <a:tc>
                  <a:txBody>
                    <a:bodyPr/>
                    <a:lstStyle/>
                    <a:p>
                      <a:r>
                        <a:rPr lang="en-US" altLang="zh-CN" sz="1000" i="0" dirty="0">
                          <a:solidFill>
                            <a:schemeClr val="tx1"/>
                          </a:solidFill>
                        </a:rPr>
                        <a:t>8</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i="0" dirty="0">
                          <a:solidFill>
                            <a:schemeClr val="tx1"/>
                          </a:solidFill>
                        </a:rPr>
                        <a:t>12</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i="0" dirty="0">
                          <a:solidFill>
                            <a:schemeClr val="tx1"/>
                          </a:solidFill>
                        </a:rPr>
                        <a:t>15</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i="0" dirty="0">
                          <a:solidFill>
                            <a:schemeClr val="tx1"/>
                          </a:solidFill>
                        </a:rPr>
                        <a:t>16</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i="0" dirty="0">
                          <a:solidFill>
                            <a:schemeClr val="tx1"/>
                          </a:solidFill>
                        </a:rPr>
                        <a:t>18</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921266888"/>
                  </a:ext>
                </a:extLst>
              </a:tr>
            </a:tbl>
          </a:graphicData>
        </a:graphic>
      </p:graphicFrame>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CF2C9F1D-62E1-B53A-06BB-70E9D5529DED}"/>
                  </a:ext>
                </a:extLst>
              </p:cNvPr>
              <p:cNvSpPr txBox="1"/>
              <p:nvPr/>
            </p:nvSpPr>
            <p:spPr>
              <a:xfrm>
                <a:off x="6758728" y="2240249"/>
                <a:ext cx="442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1</m:t>
                          </m:r>
                        </m:sub>
                      </m:sSub>
                    </m:oMath>
                  </m:oMathPara>
                </a14:m>
                <a:endParaRPr lang="zh-CN" altLang="en-US" dirty="0">
                  <a:solidFill>
                    <a:srgbClr val="C00000"/>
                  </a:solidFill>
                </a:endParaRPr>
              </a:p>
            </p:txBody>
          </p:sp>
        </mc:Choice>
        <mc:Fallback xmlns="">
          <p:sp>
            <p:nvSpPr>
              <p:cNvPr id="21" name="文本框 20">
                <a:extLst>
                  <a:ext uri="{FF2B5EF4-FFF2-40B4-BE49-F238E27FC236}">
                    <a16:creationId xmlns:a16="http://schemas.microsoft.com/office/drawing/2014/main" id="{CF2C9F1D-62E1-B53A-06BB-70E9D5529DED}"/>
                  </a:ext>
                </a:extLst>
              </p:cNvPr>
              <p:cNvSpPr txBox="1">
                <a:spLocks noRot="1" noChangeAspect="1" noMove="1" noResize="1" noEditPoints="1" noAdjustHandles="1" noChangeArrowheads="1" noChangeShapeType="1" noTextEdit="1"/>
              </p:cNvSpPr>
              <p:nvPr/>
            </p:nvSpPr>
            <p:spPr>
              <a:xfrm>
                <a:off x="6758728" y="2240249"/>
                <a:ext cx="442172"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3DFE8EC-9D82-5D2D-68D9-F94A5B7A306A}"/>
                  </a:ext>
                </a:extLst>
              </p:cNvPr>
              <p:cNvSpPr txBox="1"/>
              <p:nvPr/>
            </p:nvSpPr>
            <p:spPr>
              <a:xfrm>
                <a:off x="6705600" y="2875991"/>
                <a:ext cx="4587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𝒊</m:t>
                          </m:r>
                        </m:e>
                        <m:sub>
                          <m:r>
                            <a:rPr lang="en-US" altLang="zh-CN" b="1" i="1" smtClean="0">
                              <a:solidFill>
                                <a:srgbClr val="C00000"/>
                              </a:solidFill>
                              <a:latin typeface="Cambria Math" panose="02040503050406030204" pitchFamily="18" charset="0"/>
                            </a:rPr>
                            <m:t>𝟐</m:t>
                          </m:r>
                        </m:sub>
                      </m:sSub>
                    </m:oMath>
                  </m:oMathPara>
                </a14:m>
                <a:endParaRPr lang="zh-CN" altLang="en-US" b="1" dirty="0">
                  <a:solidFill>
                    <a:srgbClr val="C00000"/>
                  </a:solidFill>
                </a:endParaRPr>
              </a:p>
            </p:txBody>
          </p:sp>
        </mc:Choice>
        <mc:Fallback xmlns="">
          <p:sp>
            <p:nvSpPr>
              <p:cNvPr id="22" name="文本框 21">
                <a:extLst>
                  <a:ext uri="{FF2B5EF4-FFF2-40B4-BE49-F238E27FC236}">
                    <a16:creationId xmlns:a16="http://schemas.microsoft.com/office/drawing/2014/main" id="{63DFE8EC-9D82-5D2D-68D9-F94A5B7A306A}"/>
                  </a:ext>
                </a:extLst>
              </p:cNvPr>
              <p:cNvSpPr txBox="1">
                <a:spLocks noRot="1" noChangeAspect="1" noMove="1" noResize="1" noEditPoints="1" noAdjustHandles="1" noChangeArrowheads="1" noChangeShapeType="1" noTextEdit="1"/>
              </p:cNvSpPr>
              <p:nvPr/>
            </p:nvSpPr>
            <p:spPr>
              <a:xfrm>
                <a:off x="6705600" y="2875991"/>
                <a:ext cx="45871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FE90184A-0690-D091-A2D7-FED8FA00155A}"/>
                  </a:ext>
                </a:extLst>
              </p:cNvPr>
              <p:cNvSpPr txBox="1"/>
              <p:nvPr/>
            </p:nvSpPr>
            <p:spPr>
              <a:xfrm>
                <a:off x="6481021" y="3515128"/>
                <a:ext cx="4474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3</m:t>
                          </m:r>
                        </m:sub>
                      </m:sSub>
                    </m:oMath>
                  </m:oMathPara>
                </a14:m>
                <a:endParaRPr lang="zh-CN" altLang="en-US" dirty="0">
                  <a:solidFill>
                    <a:srgbClr val="C00000"/>
                  </a:solidFill>
                </a:endParaRPr>
              </a:p>
            </p:txBody>
          </p:sp>
        </mc:Choice>
        <mc:Fallback xmlns="">
          <p:sp>
            <p:nvSpPr>
              <p:cNvPr id="23" name="文本框 22">
                <a:extLst>
                  <a:ext uri="{FF2B5EF4-FFF2-40B4-BE49-F238E27FC236}">
                    <a16:creationId xmlns:a16="http://schemas.microsoft.com/office/drawing/2014/main" id="{FE90184A-0690-D091-A2D7-FED8FA00155A}"/>
                  </a:ext>
                </a:extLst>
              </p:cNvPr>
              <p:cNvSpPr txBox="1">
                <a:spLocks noRot="1" noChangeAspect="1" noMove="1" noResize="1" noEditPoints="1" noAdjustHandles="1" noChangeArrowheads="1" noChangeShapeType="1" noTextEdit="1"/>
              </p:cNvSpPr>
              <p:nvPr/>
            </p:nvSpPr>
            <p:spPr>
              <a:xfrm>
                <a:off x="6481021" y="3515128"/>
                <a:ext cx="44749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0AC6250C-F58E-887F-4BE4-412716F4023C}"/>
                  </a:ext>
                </a:extLst>
              </p:cNvPr>
              <p:cNvSpPr txBox="1"/>
              <p:nvPr/>
            </p:nvSpPr>
            <p:spPr>
              <a:xfrm>
                <a:off x="6477000" y="4138313"/>
                <a:ext cx="447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4</m:t>
                          </m:r>
                        </m:sub>
                      </m:sSub>
                    </m:oMath>
                  </m:oMathPara>
                </a14:m>
                <a:endParaRPr lang="zh-CN" altLang="en-US" dirty="0">
                  <a:solidFill>
                    <a:srgbClr val="C00000"/>
                  </a:solidFill>
                </a:endParaRPr>
              </a:p>
            </p:txBody>
          </p:sp>
        </mc:Choice>
        <mc:Fallback xmlns="">
          <p:sp>
            <p:nvSpPr>
              <p:cNvPr id="24" name="文本框 23">
                <a:extLst>
                  <a:ext uri="{FF2B5EF4-FFF2-40B4-BE49-F238E27FC236}">
                    <a16:creationId xmlns:a16="http://schemas.microsoft.com/office/drawing/2014/main" id="{0AC6250C-F58E-887F-4BE4-412716F4023C}"/>
                  </a:ext>
                </a:extLst>
              </p:cNvPr>
              <p:cNvSpPr txBox="1">
                <a:spLocks noRot="1" noChangeAspect="1" noMove="1" noResize="1" noEditPoints="1" noAdjustHandles="1" noChangeArrowheads="1" noChangeShapeType="1" noTextEdit="1"/>
              </p:cNvSpPr>
              <p:nvPr/>
            </p:nvSpPr>
            <p:spPr>
              <a:xfrm>
                <a:off x="6477000" y="4138313"/>
                <a:ext cx="447495"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84D08235-13AF-A0CD-D5A1-51F563F31CCE}"/>
                  </a:ext>
                </a:extLst>
              </p:cNvPr>
              <p:cNvSpPr txBox="1"/>
              <p:nvPr/>
            </p:nvSpPr>
            <p:spPr>
              <a:xfrm>
                <a:off x="6481020" y="4761498"/>
                <a:ext cx="4474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5</m:t>
                          </m:r>
                        </m:sub>
                      </m:sSub>
                    </m:oMath>
                  </m:oMathPara>
                </a14:m>
                <a:endParaRPr lang="zh-CN" altLang="en-US" dirty="0">
                  <a:solidFill>
                    <a:srgbClr val="C00000"/>
                  </a:solidFill>
                </a:endParaRPr>
              </a:p>
            </p:txBody>
          </p:sp>
        </mc:Choice>
        <mc:Fallback xmlns="">
          <p:sp>
            <p:nvSpPr>
              <p:cNvPr id="25" name="文本框 24">
                <a:extLst>
                  <a:ext uri="{FF2B5EF4-FFF2-40B4-BE49-F238E27FC236}">
                    <a16:creationId xmlns:a16="http://schemas.microsoft.com/office/drawing/2014/main" id="{84D08235-13AF-A0CD-D5A1-51F563F31CCE}"/>
                  </a:ext>
                </a:extLst>
              </p:cNvPr>
              <p:cNvSpPr txBox="1">
                <a:spLocks noRot="1" noChangeAspect="1" noMove="1" noResize="1" noEditPoints="1" noAdjustHandles="1" noChangeArrowheads="1" noChangeShapeType="1" noTextEdit="1"/>
              </p:cNvSpPr>
              <p:nvPr/>
            </p:nvSpPr>
            <p:spPr>
              <a:xfrm>
                <a:off x="6481020" y="4761498"/>
                <a:ext cx="447494" cy="369332"/>
              </a:xfrm>
              <a:prstGeom prst="rect">
                <a:avLst/>
              </a:prstGeom>
              <a:blipFill>
                <a:blip r:embed="rId8"/>
                <a:stretch>
                  <a:fillRect/>
                </a:stretch>
              </a:blipFill>
            </p:spPr>
            <p:txBody>
              <a:bodyPr/>
              <a:lstStyle/>
              <a:p>
                <a:r>
                  <a:rPr lang="zh-CN" altLang="en-US">
                    <a:noFill/>
                  </a:rPr>
                  <a:t> </a:t>
                </a:r>
              </a:p>
            </p:txBody>
          </p:sp>
        </mc:Fallback>
      </mc:AlternateContent>
      <p:sp>
        <p:nvSpPr>
          <p:cNvPr id="26" name="椭圆 25">
            <a:extLst>
              <a:ext uri="{FF2B5EF4-FFF2-40B4-BE49-F238E27FC236}">
                <a16:creationId xmlns:a16="http://schemas.microsoft.com/office/drawing/2014/main" id="{0742DC8A-E065-E84A-ED6E-6734C32941B0}"/>
              </a:ext>
            </a:extLst>
          </p:cNvPr>
          <p:cNvSpPr/>
          <p:nvPr/>
        </p:nvSpPr>
        <p:spPr>
          <a:xfrm>
            <a:off x="4877730" y="3162412"/>
            <a:ext cx="431355" cy="532752"/>
          </a:xfrm>
          <a:prstGeom prst="ellipse">
            <a:avLst/>
          </a:prstGeom>
          <a:solidFill>
            <a:srgbClr val="0070C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3</a:t>
            </a:r>
          </a:p>
          <a:p>
            <a:pPr algn="ctr"/>
            <a:r>
              <a:rPr lang="en-US" altLang="zh-CN" sz="1200" dirty="0">
                <a:solidFill>
                  <a:schemeClr val="bg2">
                    <a:lumMod val="60000"/>
                    <a:lumOff val="40000"/>
                  </a:schemeClr>
                </a:solidFill>
                <a:latin typeface="Arial Black" panose="020B0A04020102020204" pitchFamily="34" charset="0"/>
              </a:rPr>
              <a:t>4</a:t>
            </a:r>
            <a:endParaRPr lang="zh-CN" altLang="en-US" sz="1200" dirty="0">
              <a:solidFill>
                <a:schemeClr val="bg2">
                  <a:lumMod val="60000"/>
                  <a:lumOff val="40000"/>
                </a:schemeClr>
              </a:solidFill>
              <a:latin typeface="Arial Black" panose="020B0A04020102020204" pitchFamily="34" charset="0"/>
            </a:endParaRPr>
          </a:p>
        </p:txBody>
      </p:sp>
      <p:sp>
        <p:nvSpPr>
          <p:cNvPr id="27" name="椭圆 26">
            <a:extLst>
              <a:ext uri="{FF2B5EF4-FFF2-40B4-BE49-F238E27FC236}">
                <a16:creationId xmlns:a16="http://schemas.microsoft.com/office/drawing/2014/main" id="{A881B70A-DFE6-A602-387F-ED9639915F77}"/>
              </a:ext>
            </a:extLst>
          </p:cNvPr>
          <p:cNvSpPr/>
          <p:nvPr/>
        </p:nvSpPr>
        <p:spPr>
          <a:xfrm>
            <a:off x="4446375" y="3732942"/>
            <a:ext cx="431355" cy="532752"/>
          </a:xfrm>
          <a:prstGeom prst="ellipse">
            <a:avLst/>
          </a:prstGeom>
          <a:solidFill>
            <a:srgbClr val="00B05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4</a:t>
            </a:r>
          </a:p>
          <a:p>
            <a:pPr algn="ctr"/>
            <a:r>
              <a:rPr lang="en-US" altLang="zh-CN" sz="1200" dirty="0">
                <a:solidFill>
                  <a:schemeClr val="bg2">
                    <a:lumMod val="60000"/>
                    <a:lumOff val="40000"/>
                  </a:schemeClr>
                </a:solidFill>
                <a:latin typeface="Arial Black" panose="020B0A04020102020204" pitchFamily="34" charset="0"/>
              </a:rPr>
              <a:t>2</a:t>
            </a:r>
            <a:endParaRPr lang="zh-CN" altLang="en-US" sz="1200" dirty="0">
              <a:solidFill>
                <a:schemeClr val="bg2">
                  <a:lumMod val="60000"/>
                  <a:lumOff val="40000"/>
                </a:schemeClr>
              </a:solidFill>
              <a:latin typeface="Arial Black" panose="020B0A04020102020204" pitchFamily="34" charset="0"/>
            </a:endParaRPr>
          </a:p>
        </p:txBody>
      </p:sp>
      <p:sp>
        <p:nvSpPr>
          <p:cNvPr id="28" name="椭圆 27">
            <a:extLst>
              <a:ext uri="{FF2B5EF4-FFF2-40B4-BE49-F238E27FC236}">
                <a16:creationId xmlns:a16="http://schemas.microsoft.com/office/drawing/2014/main" id="{D4D76185-F503-98DD-2FF9-F6D797C7BE38}"/>
              </a:ext>
            </a:extLst>
          </p:cNvPr>
          <p:cNvSpPr/>
          <p:nvPr/>
        </p:nvSpPr>
        <p:spPr>
          <a:xfrm>
            <a:off x="5279181" y="3753258"/>
            <a:ext cx="431355" cy="532752"/>
          </a:xfrm>
          <a:prstGeom prst="ellipse">
            <a:avLst/>
          </a:prstGeom>
          <a:solidFill>
            <a:srgbClr val="0070C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6</a:t>
            </a:r>
          </a:p>
          <a:p>
            <a:pPr algn="ctr"/>
            <a:r>
              <a:rPr lang="en-US" altLang="zh-CN" sz="1200" dirty="0">
                <a:solidFill>
                  <a:schemeClr val="bg2">
                    <a:lumMod val="60000"/>
                    <a:lumOff val="40000"/>
                  </a:schemeClr>
                </a:solidFill>
                <a:latin typeface="Arial Black" panose="020B0A04020102020204" pitchFamily="34" charset="0"/>
              </a:rPr>
              <a:t>3</a:t>
            </a:r>
            <a:endParaRPr lang="zh-CN" altLang="en-US" sz="1200" dirty="0">
              <a:solidFill>
                <a:schemeClr val="bg2">
                  <a:lumMod val="60000"/>
                  <a:lumOff val="40000"/>
                </a:schemeClr>
              </a:solidFill>
              <a:latin typeface="Arial Black" panose="020B0A04020102020204" pitchFamily="34" charset="0"/>
            </a:endParaRPr>
          </a:p>
        </p:txBody>
      </p:sp>
      <p:sp>
        <p:nvSpPr>
          <p:cNvPr id="29" name="椭圆 28">
            <a:extLst>
              <a:ext uri="{FF2B5EF4-FFF2-40B4-BE49-F238E27FC236}">
                <a16:creationId xmlns:a16="http://schemas.microsoft.com/office/drawing/2014/main" id="{DE3D4647-2443-3928-A093-8E05579E0BDE}"/>
              </a:ext>
            </a:extLst>
          </p:cNvPr>
          <p:cNvSpPr/>
          <p:nvPr/>
        </p:nvSpPr>
        <p:spPr>
          <a:xfrm>
            <a:off x="4014545" y="4330506"/>
            <a:ext cx="431355" cy="532752"/>
          </a:xfrm>
          <a:prstGeom prst="ellipse">
            <a:avLst/>
          </a:prstGeom>
          <a:solidFill>
            <a:srgbClr val="0070C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8</a:t>
            </a:r>
          </a:p>
          <a:p>
            <a:pPr algn="ctr"/>
            <a:r>
              <a:rPr lang="en-US" altLang="zh-CN" sz="1200" dirty="0">
                <a:solidFill>
                  <a:schemeClr val="bg2">
                    <a:lumMod val="60000"/>
                    <a:lumOff val="40000"/>
                  </a:schemeClr>
                </a:solidFill>
                <a:latin typeface="Arial Black" panose="020B0A04020102020204" pitchFamily="34" charset="0"/>
              </a:rPr>
              <a:t>5</a:t>
            </a:r>
            <a:endParaRPr lang="zh-CN" altLang="en-US" sz="1200" dirty="0">
              <a:solidFill>
                <a:schemeClr val="bg2">
                  <a:lumMod val="60000"/>
                  <a:lumOff val="40000"/>
                </a:schemeClr>
              </a:solidFill>
              <a:latin typeface="Arial Black" panose="020B0A04020102020204" pitchFamily="34" charset="0"/>
            </a:endParaRPr>
          </a:p>
        </p:txBody>
      </p:sp>
      <p:sp>
        <p:nvSpPr>
          <p:cNvPr id="30" name="椭圆 29">
            <a:extLst>
              <a:ext uri="{FF2B5EF4-FFF2-40B4-BE49-F238E27FC236}">
                <a16:creationId xmlns:a16="http://schemas.microsoft.com/office/drawing/2014/main" id="{02601537-6070-6DC5-01E1-5722A2DCC577}"/>
              </a:ext>
            </a:extLst>
          </p:cNvPr>
          <p:cNvSpPr/>
          <p:nvPr/>
        </p:nvSpPr>
        <p:spPr>
          <a:xfrm>
            <a:off x="4829959" y="4362858"/>
            <a:ext cx="431355" cy="532752"/>
          </a:xfrm>
          <a:prstGeom prst="ellipse">
            <a:avLst/>
          </a:prstGeom>
          <a:solidFill>
            <a:srgbClr val="0070C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5</a:t>
            </a:r>
          </a:p>
          <a:p>
            <a:pPr algn="ctr"/>
            <a:r>
              <a:rPr lang="en-US" altLang="zh-CN" sz="1200" dirty="0">
                <a:solidFill>
                  <a:schemeClr val="bg2">
                    <a:lumMod val="60000"/>
                    <a:lumOff val="40000"/>
                  </a:schemeClr>
                </a:solidFill>
                <a:latin typeface="Arial Black" panose="020B0A04020102020204" pitchFamily="34" charset="0"/>
              </a:rPr>
              <a:t>1</a:t>
            </a:r>
            <a:endParaRPr lang="zh-CN" altLang="en-US" sz="1200" dirty="0">
              <a:solidFill>
                <a:schemeClr val="bg2">
                  <a:lumMod val="60000"/>
                  <a:lumOff val="40000"/>
                </a:schemeClr>
              </a:solidFill>
              <a:latin typeface="Arial Black" panose="020B0A04020102020204" pitchFamily="34" charset="0"/>
            </a:endParaRPr>
          </a:p>
        </p:txBody>
      </p:sp>
      <p:cxnSp>
        <p:nvCxnSpPr>
          <p:cNvPr id="31" name="直接连接符 5">
            <a:extLst>
              <a:ext uri="{FF2B5EF4-FFF2-40B4-BE49-F238E27FC236}">
                <a16:creationId xmlns:a16="http://schemas.microsoft.com/office/drawing/2014/main" id="{6D4FC79A-A714-A350-4232-E6A6730CE945}"/>
              </a:ext>
            </a:extLst>
          </p:cNvPr>
          <p:cNvCxnSpPr>
            <a:stCxn id="26" idx="3"/>
            <a:endCxn id="27" idx="7"/>
          </p:cNvCxnSpPr>
          <p:nvPr/>
        </p:nvCxnSpPr>
        <p:spPr>
          <a:xfrm flipH="1">
            <a:off x="4814560" y="3617144"/>
            <a:ext cx="126340" cy="193818"/>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32" name="直接连接符 56">
            <a:extLst>
              <a:ext uri="{FF2B5EF4-FFF2-40B4-BE49-F238E27FC236}">
                <a16:creationId xmlns:a16="http://schemas.microsoft.com/office/drawing/2014/main" id="{19088675-2BE5-2C66-3D03-4D2AC27812BD}"/>
              </a:ext>
            </a:extLst>
          </p:cNvPr>
          <p:cNvCxnSpPr>
            <a:cxnSpLocks/>
            <a:stCxn id="26" idx="5"/>
            <a:endCxn id="28" idx="1"/>
          </p:cNvCxnSpPr>
          <p:nvPr/>
        </p:nvCxnSpPr>
        <p:spPr>
          <a:xfrm>
            <a:off x="5245915" y="3617144"/>
            <a:ext cx="96436" cy="214134"/>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33" name="直接连接符 57">
            <a:extLst>
              <a:ext uri="{FF2B5EF4-FFF2-40B4-BE49-F238E27FC236}">
                <a16:creationId xmlns:a16="http://schemas.microsoft.com/office/drawing/2014/main" id="{C4FFA2FE-2D30-7217-BE3E-75C5B6F3ACFB}"/>
              </a:ext>
            </a:extLst>
          </p:cNvPr>
          <p:cNvCxnSpPr>
            <a:cxnSpLocks/>
            <a:stCxn id="27" idx="3"/>
            <a:endCxn id="29" idx="7"/>
          </p:cNvCxnSpPr>
          <p:nvPr/>
        </p:nvCxnSpPr>
        <p:spPr>
          <a:xfrm flipH="1">
            <a:off x="4382730" y="4187674"/>
            <a:ext cx="126815" cy="220852"/>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34" name="直接连接符 58">
            <a:extLst>
              <a:ext uri="{FF2B5EF4-FFF2-40B4-BE49-F238E27FC236}">
                <a16:creationId xmlns:a16="http://schemas.microsoft.com/office/drawing/2014/main" id="{C7D04CE7-3E13-BF20-3DDA-64B1D32C0947}"/>
              </a:ext>
            </a:extLst>
          </p:cNvPr>
          <p:cNvCxnSpPr>
            <a:cxnSpLocks/>
            <a:stCxn id="27" idx="5"/>
            <a:endCxn id="30" idx="1"/>
          </p:cNvCxnSpPr>
          <p:nvPr/>
        </p:nvCxnSpPr>
        <p:spPr>
          <a:xfrm>
            <a:off x="4814560" y="4187674"/>
            <a:ext cx="78569" cy="253204"/>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35" name="文本框 34">
            <a:extLst>
              <a:ext uri="{FF2B5EF4-FFF2-40B4-BE49-F238E27FC236}">
                <a16:creationId xmlns:a16="http://schemas.microsoft.com/office/drawing/2014/main" id="{418DD8D3-4D0D-4825-9550-223E1DBCCD31}"/>
              </a:ext>
            </a:extLst>
          </p:cNvPr>
          <p:cNvSpPr txBox="1"/>
          <p:nvPr/>
        </p:nvSpPr>
        <p:spPr>
          <a:xfrm>
            <a:off x="4146062" y="5033211"/>
            <a:ext cx="1148071" cy="338554"/>
          </a:xfrm>
          <a:prstGeom prst="rect">
            <a:avLst/>
          </a:prstGeom>
          <a:noFill/>
        </p:spPr>
        <p:txBody>
          <a:bodyPr wrap="none" rtlCol="0">
            <a:spAutoFit/>
          </a:bodyPr>
          <a:lstStyle/>
          <a:p>
            <a:r>
              <a:rPr lang="en-US" altLang="zh-CN" sz="1600" dirty="0">
                <a:solidFill>
                  <a:srgbClr val="FF0000"/>
                </a:solidFill>
                <a:latin typeface="Stencil" panose="040409050D0802020404" pitchFamily="82" charset="0"/>
              </a:rPr>
              <a:t>Min heap</a:t>
            </a:r>
            <a:endParaRPr lang="zh-CN" altLang="en-US" sz="1600" dirty="0">
              <a:solidFill>
                <a:srgbClr val="FF0000"/>
              </a:solidFill>
              <a:latin typeface="Stencil" panose="040409050D0802020404" pitchFamily="82" charset="0"/>
            </a:endParaRPr>
          </a:p>
        </p:txBody>
      </p:sp>
      <p:sp>
        <p:nvSpPr>
          <p:cNvPr id="36" name="左大括号 35">
            <a:extLst>
              <a:ext uri="{FF2B5EF4-FFF2-40B4-BE49-F238E27FC236}">
                <a16:creationId xmlns:a16="http://schemas.microsoft.com/office/drawing/2014/main" id="{F2EBBBA8-118F-73F7-1E59-3E04D1E53120}"/>
              </a:ext>
            </a:extLst>
          </p:cNvPr>
          <p:cNvSpPr/>
          <p:nvPr/>
        </p:nvSpPr>
        <p:spPr>
          <a:xfrm>
            <a:off x="6037164" y="2712388"/>
            <a:ext cx="287436" cy="2582252"/>
          </a:xfrm>
          <a:prstGeom prst="leftBrace">
            <a:avLst>
              <a:gd name="adj1" fmla="val 111060"/>
              <a:gd name="adj2" fmla="val 50000"/>
            </a:avLst>
          </a:prstGeom>
          <a:ln w="19050"/>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a:p>
        </p:txBody>
      </p:sp>
      <p:graphicFrame>
        <p:nvGraphicFramePr>
          <p:cNvPr id="37" name="表格 36">
            <a:extLst>
              <a:ext uri="{FF2B5EF4-FFF2-40B4-BE49-F238E27FC236}">
                <a16:creationId xmlns:a16="http://schemas.microsoft.com/office/drawing/2014/main" id="{969D5549-A7A2-17B8-FD5A-66AAA71B2155}"/>
              </a:ext>
            </a:extLst>
          </p:cNvPr>
          <p:cNvGraphicFramePr>
            <a:graphicFrameLocks noGrp="1"/>
          </p:cNvGraphicFramePr>
          <p:nvPr>
            <p:extLst>
              <p:ext uri="{D42A27DB-BD31-4B8C-83A1-F6EECF244321}">
                <p14:modId xmlns:p14="http://schemas.microsoft.com/office/powerpoint/2010/main" val="4200831008"/>
              </p:ext>
            </p:extLst>
          </p:nvPr>
        </p:nvGraphicFramePr>
        <p:xfrm>
          <a:off x="2247900" y="5721102"/>
          <a:ext cx="3609839" cy="335280"/>
        </p:xfrm>
        <a:graphic>
          <a:graphicData uri="http://schemas.openxmlformats.org/drawingml/2006/table">
            <a:tbl>
              <a:tblPr firstRow="1" bandRow="1">
                <a:tableStyleId>{93296810-A885-4BE3-A3E7-6D5BEEA58F35}</a:tableStyleId>
              </a:tblPr>
              <a:tblGrid>
                <a:gridCol w="330339">
                  <a:extLst>
                    <a:ext uri="{9D8B030D-6E8A-4147-A177-3AD203B41FA5}">
                      <a16:colId xmlns:a16="http://schemas.microsoft.com/office/drawing/2014/main" val="816028291"/>
                    </a:ext>
                  </a:extLst>
                </a:gridCol>
                <a:gridCol w="330339">
                  <a:extLst>
                    <a:ext uri="{9D8B030D-6E8A-4147-A177-3AD203B41FA5}">
                      <a16:colId xmlns:a16="http://schemas.microsoft.com/office/drawing/2014/main" val="3741858144"/>
                    </a:ext>
                  </a:extLst>
                </a:gridCol>
                <a:gridCol w="291822">
                  <a:extLst>
                    <a:ext uri="{9D8B030D-6E8A-4147-A177-3AD203B41FA5}">
                      <a16:colId xmlns:a16="http://schemas.microsoft.com/office/drawing/2014/main" val="2255951593"/>
                    </a:ext>
                  </a:extLst>
                </a:gridCol>
                <a:gridCol w="304800">
                  <a:extLst>
                    <a:ext uri="{9D8B030D-6E8A-4147-A177-3AD203B41FA5}">
                      <a16:colId xmlns:a16="http://schemas.microsoft.com/office/drawing/2014/main" val="2090556737"/>
                    </a:ext>
                  </a:extLst>
                </a:gridCol>
                <a:gridCol w="1209537">
                  <a:extLst>
                    <a:ext uri="{9D8B030D-6E8A-4147-A177-3AD203B41FA5}">
                      <a16:colId xmlns:a16="http://schemas.microsoft.com/office/drawing/2014/main" val="3029050256"/>
                    </a:ext>
                  </a:extLst>
                </a:gridCol>
                <a:gridCol w="381000">
                  <a:extLst>
                    <a:ext uri="{9D8B030D-6E8A-4147-A177-3AD203B41FA5}">
                      <a16:colId xmlns:a16="http://schemas.microsoft.com/office/drawing/2014/main" val="4203637349"/>
                    </a:ext>
                  </a:extLst>
                </a:gridCol>
                <a:gridCol w="381000">
                  <a:extLst>
                    <a:ext uri="{9D8B030D-6E8A-4147-A177-3AD203B41FA5}">
                      <a16:colId xmlns:a16="http://schemas.microsoft.com/office/drawing/2014/main" val="3551620755"/>
                    </a:ext>
                  </a:extLst>
                </a:gridCol>
                <a:gridCol w="381002">
                  <a:extLst>
                    <a:ext uri="{9D8B030D-6E8A-4147-A177-3AD203B41FA5}">
                      <a16:colId xmlns:a16="http://schemas.microsoft.com/office/drawing/2014/main" val="3394527954"/>
                    </a:ext>
                  </a:extLst>
                </a:gridCol>
              </a:tblGrid>
              <a:tr h="278994">
                <a:tc>
                  <a:txBody>
                    <a:bodyPr/>
                    <a:lstStyle/>
                    <a:p>
                      <a:pPr algn="ctr"/>
                      <a:r>
                        <a:rPr lang="en-US" altLang="zh-CN" sz="1600" dirty="0"/>
                        <a:t>1</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algn="ctr" defTabSz="914400" rtl="0" eaLnBrk="1" latinLnBrk="0" hangingPunct="1"/>
                      <a:r>
                        <a:rPr lang="en-US" altLang="zh-CN" sz="1600" b="1" kern="1200" dirty="0">
                          <a:solidFill>
                            <a:schemeClr val="lt1"/>
                          </a:solidFill>
                          <a:latin typeface="+mn-lt"/>
                          <a:ea typeface="+mn-ea"/>
                          <a:cs typeface="+mn-cs"/>
                        </a:rPr>
                        <a:t>2</a:t>
                      </a:r>
                      <a:endParaRPr lang="zh-CN" altLang="en-US" sz="16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altLang="zh-CN" sz="1200" dirty="0"/>
                        <a:t>   </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921266888"/>
                  </a:ext>
                </a:extLst>
              </a:tr>
            </a:tbl>
          </a:graphicData>
        </a:graphic>
      </p:graphicFrame>
      <p:cxnSp>
        <p:nvCxnSpPr>
          <p:cNvPr id="38" name="直接连接符 39">
            <a:extLst>
              <a:ext uri="{FF2B5EF4-FFF2-40B4-BE49-F238E27FC236}">
                <a16:creationId xmlns:a16="http://schemas.microsoft.com/office/drawing/2014/main" id="{2CB786CF-A3F0-E08C-B1E7-DEAA42C9791C}"/>
              </a:ext>
            </a:extLst>
          </p:cNvPr>
          <p:cNvCxnSpPr>
            <a:cxnSpLocks/>
          </p:cNvCxnSpPr>
          <p:nvPr/>
        </p:nvCxnSpPr>
        <p:spPr>
          <a:xfrm>
            <a:off x="3675117" y="5867400"/>
            <a:ext cx="896883" cy="0"/>
          </a:xfrm>
          <a:prstGeom prst="line">
            <a:avLst/>
          </a:prstGeom>
          <a:ln w="28575">
            <a:prstDash val="sysDash"/>
          </a:ln>
        </p:spPr>
        <p:style>
          <a:lnRef idx="1">
            <a:schemeClr val="accent3"/>
          </a:lnRef>
          <a:fillRef idx="0">
            <a:schemeClr val="accent3"/>
          </a:fillRef>
          <a:effectRef idx="0">
            <a:schemeClr val="accent3"/>
          </a:effectRef>
          <a:fontRef idx="minor">
            <a:schemeClr val="tx1"/>
          </a:fontRef>
        </p:style>
      </p:cxnSp>
      <p:sp>
        <p:nvSpPr>
          <p:cNvPr id="39" name="文本框 38">
            <a:extLst>
              <a:ext uri="{FF2B5EF4-FFF2-40B4-BE49-F238E27FC236}">
                <a16:creationId xmlns:a16="http://schemas.microsoft.com/office/drawing/2014/main" id="{E392B164-FDFC-E4C5-BF20-3D14681076EE}"/>
              </a:ext>
            </a:extLst>
          </p:cNvPr>
          <p:cNvSpPr txBox="1"/>
          <p:nvPr/>
        </p:nvSpPr>
        <p:spPr>
          <a:xfrm>
            <a:off x="2931479" y="5351770"/>
            <a:ext cx="264816" cy="369332"/>
          </a:xfrm>
          <a:prstGeom prst="rect">
            <a:avLst/>
          </a:prstGeom>
          <a:noFill/>
        </p:spPr>
        <p:txBody>
          <a:bodyPr wrap="none" rtlCol="0">
            <a:spAutoFit/>
          </a:bodyPr>
          <a:lstStyle/>
          <a:p>
            <a:r>
              <a:rPr lang="en-US" altLang="zh-CN" dirty="0">
                <a:solidFill>
                  <a:srgbClr val="C00000"/>
                </a:solidFill>
              </a:rPr>
              <a:t>j</a:t>
            </a:r>
            <a:endParaRPr lang="zh-CN" altLang="en-US" dirty="0">
              <a:solidFill>
                <a:srgbClr val="C00000"/>
              </a:solidFill>
            </a:endParaRPr>
          </a:p>
        </p:txBody>
      </p:sp>
      <p:sp>
        <p:nvSpPr>
          <p:cNvPr id="40" name="箭头: 圆角右 4">
            <a:extLst>
              <a:ext uri="{FF2B5EF4-FFF2-40B4-BE49-F238E27FC236}">
                <a16:creationId xmlns:a16="http://schemas.microsoft.com/office/drawing/2014/main" id="{986DBD15-42E2-C565-DB36-9058051C8500}"/>
              </a:ext>
            </a:extLst>
          </p:cNvPr>
          <p:cNvSpPr/>
          <p:nvPr/>
        </p:nvSpPr>
        <p:spPr>
          <a:xfrm rot="5400000" flipV="1">
            <a:off x="2481279" y="4162215"/>
            <a:ext cx="1063306" cy="1013869"/>
          </a:xfrm>
          <a:prstGeom prst="ben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solidFill>
            </a:endParaRPr>
          </a:p>
        </p:txBody>
      </p:sp>
      <p:sp>
        <p:nvSpPr>
          <p:cNvPr id="59" name="文本框 58">
            <a:extLst>
              <a:ext uri="{FF2B5EF4-FFF2-40B4-BE49-F238E27FC236}">
                <a16:creationId xmlns:a16="http://schemas.microsoft.com/office/drawing/2014/main" id="{6765DDBC-2685-FA2D-3778-BB0B01960961}"/>
              </a:ext>
            </a:extLst>
          </p:cNvPr>
          <p:cNvSpPr txBox="1"/>
          <p:nvPr/>
        </p:nvSpPr>
        <p:spPr>
          <a:xfrm>
            <a:off x="2570404" y="3719511"/>
            <a:ext cx="1232554" cy="369332"/>
          </a:xfrm>
          <a:prstGeom prst="rect">
            <a:avLst/>
          </a:prstGeom>
          <a:noFill/>
        </p:spPr>
        <p:txBody>
          <a:bodyPr wrap="square" rtlCol="0">
            <a:spAutoFit/>
          </a:bodyPr>
          <a:lstStyle/>
          <a:p>
            <a:r>
              <a:rPr lang="en-US" altLang="zh-CN" dirty="0"/>
              <a:t>(1)</a:t>
            </a:r>
            <a:r>
              <a:rPr lang="zh-CN" altLang="en-US" dirty="0"/>
              <a:t>取出</a:t>
            </a:r>
            <a:r>
              <a:rPr lang="en-US" altLang="zh-CN" dirty="0"/>
              <a:t>2</a:t>
            </a:r>
            <a:endParaRPr lang="zh-CN" altLang="en-US" dirty="0"/>
          </a:p>
        </p:txBody>
      </p:sp>
      <p:sp>
        <p:nvSpPr>
          <p:cNvPr id="60" name="箭头: 圆角右 36">
            <a:extLst>
              <a:ext uri="{FF2B5EF4-FFF2-40B4-BE49-F238E27FC236}">
                <a16:creationId xmlns:a16="http://schemas.microsoft.com/office/drawing/2014/main" id="{5AF4BEBD-73BA-5891-B8B9-6517F1FE71E1}"/>
              </a:ext>
            </a:extLst>
          </p:cNvPr>
          <p:cNvSpPr/>
          <p:nvPr/>
        </p:nvSpPr>
        <p:spPr>
          <a:xfrm rot="5400000" flipV="1">
            <a:off x="5173583" y="2171360"/>
            <a:ext cx="642550" cy="1013869"/>
          </a:xfrm>
          <a:prstGeom prst="ben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solidFill>
                <a:schemeClr val="tx1"/>
              </a:solidFill>
            </a:endParaRPr>
          </a:p>
        </p:txBody>
      </p:sp>
      <p:sp>
        <p:nvSpPr>
          <p:cNvPr id="61" name="文本框 60">
            <a:extLst>
              <a:ext uri="{FF2B5EF4-FFF2-40B4-BE49-F238E27FC236}">
                <a16:creationId xmlns:a16="http://schemas.microsoft.com/office/drawing/2014/main" id="{B3D4C039-0C48-8401-26DE-E010F861C23A}"/>
              </a:ext>
            </a:extLst>
          </p:cNvPr>
          <p:cNvSpPr txBox="1"/>
          <p:nvPr/>
        </p:nvSpPr>
        <p:spPr>
          <a:xfrm>
            <a:off x="5239648" y="2555792"/>
            <a:ext cx="1084952" cy="369332"/>
          </a:xfrm>
          <a:prstGeom prst="rect">
            <a:avLst/>
          </a:prstGeom>
          <a:noFill/>
        </p:spPr>
        <p:txBody>
          <a:bodyPr wrap="square" rtlCol="0">
            <a:spAutoFit/>
          </a:bodyPr>
          <a:lstStyle/>
          <a:p>
            <a:r>
              <a:rPr lang="en-US" altLang="zh-CN" dirty="0"/>
              <a:t>(3)</a:t>
            </a:r>
            <a:r>
              <a:rPr lang="zh-CN" altLang="en-US" dirty="0"/>
              <a:t>插入</a:t>
            </a:r>
            <a:r>
              <a:rPr lang="en-US" altLang="zh-CN" dirty="0"/>
              <a:t>4</a:t>
            </a:r>
            <a:endParaRPr lang="zh-CN" altLang="en-US" dirty="0"/>
          </a:p>
        </p:txBody>
      </p:sp>
      <p:sp>
        <p:nvSpPr>
          <p:cNvPr id="2" name="文本框 1">
            <a:extLst>
              <a:ext uri="{FF2B5EF4-FFF2-40B4-BE49-F238E27FC236}">
                <a16:creationId xmlns:a16="http://schemas.microsoft.com/office/drawing/2014/main" id="{03FEBCEE-0454-2DE4-D83B-D4E4F5FFC143}"/>
              </a:ext>
            </a:extLst>
          </p:cNvPr>
          <p:cNvSpPr txBox="1"/>
          <p:nvPr/>
        </p:nvSpPr>
        <p:spPr>
          <a:xfrm>
            <a:off x="8948841" y="3186271"/>
            <a:ext cx="1418978" cy="369332"/>
          </a:xfrm>
          <a:prstGeom prst="rect">
            <a:avLst/>
          </a:prstGeom>
          <a:noFill/>
        </p:spPr>
        <p:txBody>
          <a:bodyPr wrap="none" rtlCol="0">
            <a:spAutoFit/>
          </a:bodyPr>
          <a:lstStyle/>
          <a:p>
            <a:r>
              <a:rPr kumimoji="1" lang="en-US" altLang="zh-CN" dirty="0"/>
              <a:t>(2)</a:t>
            </a:r>
            <a:r>
              <a:rPr kumimoji="1" lang="zh-CN" altLang="en-US" dirty="0"/>
              <a:t> 指针后移</a:t>
            </a:r>
          </a:p>
        </p:txBody>
      </p:sp>
    </p:spTree>
    <p:extLst>
      <p:ext uri="{BB962C8B-B14F-4D97-AF65-F5344CB8AC3E}">
        <p14:creationId xmlns:p14="http://schemas.microsoft.com/office/powerpoint/2010/main" val="24109207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6.6 </a:t>
            </a:r>
            <a:r>
              <a:rPr lang="zh-CN" altLang="en-US" dirty="0"/>
              <a:t>优先级队列应用：多路归并</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dirty="0"/>
              <a:t>6.6 </a:t>
            </a:r>
            <a:r>
              <a:rPr lang="zh-CN" altLang="en-US" dirty="0"/>
              <a:t>优先队列的应用</a:t>
            </a:r>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2502A22B-A132-935D-E835-48609A2EDB53}"/>
                  </a:ext>
                </a:extLst>
              </p:cNvPr>
              <p:cNvSpPr txBox="1">
                <a:spLocks/>
              </p:cNvSpPr>
              <p:nvPr/>
            </p:nvSpPr>
            <p:spPr>
              <a:xfrm>
                <a:off x="584225" y="1218159"/>
                <a:ext cx="10964553" cy="86183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b="1" dirty="0"/>
                  <a:t>问题</a:t>
                </a:r>
                <a:r>
                  <a:rPr lang="zh-CN" altLang="en-US" dirty="0"/>
                  <a:t>：把</a:t>
                </a:r>
                <a:r>
                  <a:rPr lang="en-US" altLang="zh-CN" dirty="0"/>
                  <a:t>n</a:t>
                </a:r>
                <a:r>
                  <a:rPr lang="zh-CN" altLang="en-US" dirty="0"/>
                  <a:t>个升序序列</a:t>
                </a: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A</m:t>
                        </m:r>
                      </m:e>
                      <m:sub>
                        <m:r>
                          <m:rPr>
                            <m:sty m:val="p"/>
                          </m:rPr>
                          <a:rPr lang="en-US" altLang="zh-CN" b="0" i="0" smtClean="0">
                            <a:latin typeface="Cambria Math" panose="02040503050406030204" pitchFamily="18" charset="0"/>
                          </a:rPr>
                          <m:t>n</m:t>
                        </m:r>
                      </m:sub>
                    </m:sSub>
                  </m:oMath>
                </a14:m>
                <a:r>
                  <a:rPr lang="zh-CN" altLang="en-US" dirty="0"/>
                  <a:t>，合并成一个升序序列。</a:t>
                </a:r>
                <a:endParaRPr lang="en-US" altLang="zh-CN" dirty="0"/>
              </a:p>
            </p:txBody>
          </p:sp>
        </mc:Choice>
        <mc:Fallback xmlns="">
          <p:sp>
            <p:nvSpPr>
              <p:cNvPr id="5" name="内容占位符 4">
                <a:extLst>
                  <a:ext uri="{FF2B5EF4-FFF2-40B4-BE49-F238E27FC236}">
                    <a16:creationId xmlns:a16="http://schemas.microsoft.com/office/drawing/2014/main" id="{2502A22B-A132-935D-E835-48609A2EDB53}"/>
                  </a:ext>
                </a:extLst>
              </p:cNvPr>
              <p:cNvSpPr txBox="1">
                <a:spLocks noRot="1" noChangeAspect="1" noMove="1" noResize="1" noEditPoints="1" noAdjustHandles="1" noChangeArrowheads="1" noChangeShapeType="1" noTextEdit="1"/>
              </p:cNvSpPr>
              <p:nvPr/>
            </p:nvSpPr>
            <p:spPr>
              <a:xfrm>
                <a:off x="584225" y="1218159"/>
                <a:ext cx="10964553" cy="861832"/>
              </a:xfrm>
              <a:prstGeom prst="rect">
                <a:avLst/>
              </a:prstGeom>
              <a:blipFill>
                <a:blip r:embed="rId3"/>
                <a:stretch>
                  <a:fillRect l="-694"/>
                </a:stretch>
              </a:blipFill>
            </p:spPr>
            <p:txBody>
              <a:bodyPr/>
              <a:lstStyle/>
              <a:p>
                <a:r>
                  <a:rPr lang="zh-CN" altLang="en-US">
                    <a:noFill/>
                  </a:rPr>
                  <a:t> </a:t>
                </a:r>
              </a:p>
            </p:txBody>
          </p:sp>
        </mc:Fallback>
      </mc:AlternateContent>
      <p:sp>
        <p:nvSpPr>
          <p:cNvPr id="2" name="椭圆 1">
            <a:extLst>
              <a:ext uri="{FF2B5EF4-FFF2-40B4-BE49-F238E27FC236}">
                <a16:creationId xmlns:a16="http://schemas.microsoft.com/office/drawing/2014/main" id="{776D7C85-2B27-843E-70FF-453CA191025C}"/>
              </a:ext>
            </a:extLst>
          </p:cNvPr>
          <p:cNvSpPr/>
          <p:nvPr/>
        </p:nvSpPr>
        <p:spPr>
          <a:xfrm>
            <a:off x="4877730" y="3162412"/>
            <a:ext cx="431355" cy="532752"/>
          </a:xfrm>
          <a:prstGeom prst="ellipse">
            <a:avLst/>
          </a:prstGeom>
          <a:solidFill>
            <a:srgbClr val="0070C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4</a:t>
            </a:r>
          </a:p>
          <a:p>
            <a:pPr algn="ctr"/>
            <a:r>
              <a:rPr lang="en-US" altLang="zh-CN" sz="1200" dirty="0">
                <a:solidFill>
                  <a:schemeClr val="bg2">
                    <a:lumMod val="60000"/>
                    <a:lumOff val="40000"/>
                  </a:schemeClr>
                </a:solidFill>
                <a:latin typeface="Arial Black" panose="020B0A04020102020204" pitchFamily="34" charset="0"/>
              </a:rPr>
              <a:t>2</a:t>
            </a:r>
            <a:endParaRPr lang="zh-CN" altLang="en-US" sz="1200" dirty="0">
              <a:solidFill>
                <a:schemeClr val="bg2">
                  <a:lumMod val="60000"/>
                  <a:lumOff val="40000"/>
                </a:schemeClr>
              </a:solidFill>
              <a:latin typeface="Arial Black" panose="020B0A04020102020204" pitchFamily="34" charset="0"/>
            </a:endParaRPr>
          </a:p>
        </p:txBody>
      </p:sp>
      <p:sp>
        <p:nvSpPr>
          <p:cNvPr id="9" name="椭圆 8">
            <a:extLst>
              <a:ext uri="{FF2B5EF4-FFF2-40B4-BE49-F238E27FC236}">
                <a16:creationId xmlns:a16="http://schemas.microsoft.com/office/drawing/2014/main" id="{23287454-AE16-D9F7-44F6-04382F5052C3}"/>
              </a:ext>
            </a:extLst>
          </p:cNvPr>
          <p:cNvSpPr/>
          <p:nvPr/>
        </p:nvSpPr>
        <p:spPr>
          <a:xfrm>
            <a:off x="4446375" y="3732942"/>
            <a:ext cx="431355" cy="532752"/>
          </a:xfrm>
          <a:prstGeom prst="ellipse">
            <a:avLst/>
          </a:prstGeom>
          <a:solidFill>
            <a:srgbClr val="0070C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5</a:t>
            </a:r>
          </a:p>
          <a:p>
            <a:pPr algn="ctr"/>
            <a:r>
              <a:rPr lang="en-US" altLang="zh-CN" sz="1200" dirty="0">
                <a:solidFill>
                  <a:schemeClr val="bg2">
                    <a:lumMod val="60000"/>
                    <a:lumOff val="40000"/>
                  </a:schemeClr>
                </a:solidFill>
                <a:latin typeface="Arial Black" panose="020B0A04020102020204" pitchFamily="34" charset="0"/>
              </a:rPr>
              <a:t>1</a:t>
            </a:r>
            <a:endParaRPr lang="zh-CN" altLang="en-US" sz="1200" dirty="0">
              <a:solidFill>
                <a:schemeClr val="bg2">
                  <a:lumMod val="60000"/>
                  <a:lumOff val="40000"/>
                </a:schemeClr>
              </a:solidFill>
              <a:latin typeface="Arial Black" panose="020B0A04020102020204" pitchFamily="34" charset="0"/>
            </a:endParaRPr>
          </a:p>
        </p:txBody>
      </p:sp>
      <p:sp>
        <p:nvSpPr>
          <p:cNvPr id="10" name="椭圆 9">
            <a:extLst>
              <a:ext uri="{FF2B5EF4-FFF2-40B4-BE49-F238E27FC236}">
                <a16:creationId xmlns:a16="http://schemas.microsoft.com/office/drawing/2014/main" id="{853F755D-68CD-DD65-DDE4-B6A7D539454E}"/>
              </a:ext>
            </a:extLst>
          </p:cNvPr>
          <p:cNvSpPr/>
          <p:nvPr/>
        </p:nvSpPr>
        <p:spPr>
          <a:xfrm>
            <a:off x="5279181" y="3753258"/>
            <a:ext cx="431355" cy="532752"/>
          </a:xfrm>
          <a:prstGeom prst="ellipse">
            <a:avLst/>
          </a:prstGeom>
          <a:solidFill>
            <a:srgbClr val="0070C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6</a:t>
            </a:r>
          </a:p>
          <a:p>
            <a:pPr algn="ctr"/>
            <a:r>
              <a:rPr lang="en-US" altLang="zh-CN" sz="1200" dirty="0">
                <a:solidFill>
                  <a:schemeClr val="bg2">
                    <a:lumMod val="60000"/>
                    <a:lumOff val="40000"/>
                  </a:schemeClr>
                </a:solidFill>
                <a:latin typeface="Arial Black" panose="020B0A04020102020204" pitchFamily="34" charset="0"/>
              </a:rPr>
              <a:t>3</a:t>
            </a:r>
            <a:endParaRPr lang="zh-CN" altLang="en-US" sz="1200" dirty="0">
              <a:solidFill>
                <a:schemeClr val="bg2">
                  <a:lumMod val="60000"/>
                  <a:lumOff val="40000"/>
                </a:schemeClr>
              </a:solidFill>
              <a:latin typeface="Arial Black" panose="020B0A04020102020204" pitchFamily="34" charset="0"/>
            </a:endParaRPr>
          </a:p>
        </p:txBody>
      </p:sp>
      <p:sp>
        <p:nvSpPr>
          <p:cNvPr id="11" name="椭圆 10">
            <a:extLst>
              <a:ext uri="{FF2B5EF4-FFF2-40B4-BE49-F238E27FC236}">
                <a16:creationId xmlns:a16="http://schemas.microsoft.com/office/drawing/2014/main" id="{4EF100F7-4754-963A-D9A2-C61E4E1E730F}"/>
              </a:ext>
            </a:extLst>
          </p:cNvPr>
          <p:cNvSpPr/>
          <p:nvPr/>
        </p:nvSpPr>
        <p:spPr>
          <a:xfrm>
            <a:off x="4014545" y="4330506"/>
            <a:ext cx="431355" cy="532752"/>
          </a:xfrm>
          <a:prstGeom prst="ellipse">
            <a:avLst/>
          </a:prstGeom>
          <a:solidFill>
            <a:srgbClr val="0070C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8</a:t>
            </a:r>
          </a:p>
          <a:p>
            <a:pPr algn="ctr"/>
            <a:r>
              <a:rPr lang="en-US" altLang="zh-CN" sz="1200" dirty="0">
                <a:solidFill>
                  <a:schemeClr val="bg2">
                    <a:lumMod val="60000"/>
                    <a:lumOff val="40000"/>
                  </a:schemeClr>
                </a:solidFill>
                <a:latin typeface="Arial Black" panose="020B0A04020102020204" pitchFamily="34" charset="0"/>
              </a:rPr>
              <a:t>5</a:t>
            </a:r>
            <a:endParaRPr lang="zh-CN" altLang="en-US" sz="1200" dirty="0">
              <a:solidFill>
                <a:schemeClr val="bg2">
                  <a:lumMod val="60000"/>
                  <a:lumOff val="40000"/>
                </a:schemeClr>
              </a:solidFill>
              <a:latin typeface="Arial Black" panose="020B0A04020102020204" pitchFamily="34" charset="0"/>
            </a:endParaRPr>
          </a:p>
        </p:txBody>
      </p:sp>
      <p:sp>
        <p:nvSpPr>
          <p:cNvPr id="12" name="椭圆 11">
            <a:extLst>
              <a:ext uri="{FF2B5EF4-FFF2-40B4-BE49-F238E27FC236}">
                <a16:creationId xmlns:a16="http://schemas.microsoft.com/office/drawing/2014/main" id="{6280D7CF-668B-076C-8EF8-D4B2456D9707}"/>
              </a:ext>
            </a:extLst>
          </p:cNvPr>
          <p:cNvSpPr/>
          <p:nvPr/>
        </p:nvSpPr>
        <p:spPr>
          <a:xfrm>
            <a:off x="4829959" y="4362858"/>
            <a:ext cx="431355" cy="532752"/>
          </a:xfrm>
          <a:prstGeom prst="ellipse">
            <a:avLst/>
          </a:prstGeom>
          <a:solidFill>
            <a:srgbClr val="00B05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solidFill>
                  <a:srgbClr val="FFFF00"/>
                </a:solidFill>
                <a:latin typeface="Arial Black" panose="020B0A04020102020204" pitchFamily="34" charset="0"/>
              </a:rPr>
              <a:t>19</a:t>
            </a:r>
          </a:p>
          <a:p>
            <a:pPr algn="ctr"/>
            <a:r>
              <a:rPr lang="en-US" altLang="zh-CN" sz="1200" dirty="0">
                <a:solidFill>
                  <a:schemeClr val="bg2">
                    <a:lumMod val="60000"/>
                    <a:lumOff val="40000"/>
                  </a:schemeClr>
                </a:solidFill>
                <a:latin typeface="Arial Black" panose="020B0A04020102020204" pitchFamily="34" charset="0"/>
              </a:rPr>
              <a:t>4</a:t>
            </a:r>
            <a:endParaRPr lang="zh-CN" altLang="en-US" sz="1200" dirty="0">
              <a:solidFill>
                <a:schemeClr val="bg2">
                  <a:lumMod val="60000"/>
                  <a:lumOff val="40000"/>
                </a:schemeClr>
              </a:solidFill>
              <a:latin typeface="Arial Black" panose="020B0A04020102020204" pitchFamily="34" charset="0"/>
            </a:endParaRPr>
          </a:p>
        </p:txBody>
      </p:sp>
      <p:cxnSp>
        <p:nvCxnSpPr>
          <p:cNvPr id="13" name="直接连接符 5">
            <a:extLst>
              <a:ext uri="{FF2B5EF4-FFF2-40B4-BE49-F238E27FC236}">
                <a16:creationId xmlns:a16="http://schemas.microsoft.com/office/drawing/2014/main" id="{8C51759D-CF90-8992-A48E-296082CD6900}"/>
              </a:ext>
            </a:extLst>
          </p:cNvPr>
          <p:cNvCxnSpPr>
            <a:stCxn id="2" idx="3"/>
            <a:endCxn id="9" idx="7"/>
          </p:cNvCxnSpPr>
          <p:nvPr/>
        </p:nvCxnSpPr>
        <p:spPr>
          <a:xfrm flipH="1">
            <a:off x="4814560" y="3617144"/>
            <a:ext cx="126340" cy="193818"/>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4" name="直接连接符 56">
            <a:extLst>
              <a:ext uri="{FF2B5EF4-FFF2-40B4-BE49-F238E27FC236}">
                <a16:creationId xmlns:a16="http://schemas.microsoft.com/office/drawing/2014/main" id="{D01542E7-63C7-9B8E-B8F8-48A377954FCE}"/>
              </a:ext>
            </a:extLst>
          </p:cNvPr>
          <p:cNvCxnSpPr>
            <a:cxnSpLocks/>
            <a:stCxn id="2" idx="5"/>
            <a:endCxn id="10" idx="1"/>
          </p:cNvCxnSpPr>
          <p:nvPr/>
        </p:nvCxnSpPr>
        <p:spPr>
          <a:xfrm>
            <a:off x="5245915" y="3617144"/>
            <a:ext cx="96436" cy="214134"/>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5" name="直接连接符 57">
            <a:extLst>
              <a:ext uri="{FF2B5EF4-FFF2-40B4-BE49-F238E27FC236}">
                <a16:creationId xmlns:a16="http://schemas.microsoft.com/office/drawing/2014/main" id="{908EACC1-E1AF-0164-98D0-6CBB123EEAA9}"/>
              </a:ext>
            </a:extLst>
          </p:cNvPr>
          <p:cNvCxnSpPr>
            <a:cxnSpLocks/>
            <a:stCxn id="9" idx="3"/>
            <a:endCxn id="11" idx="7"/>
          </p:cNvCxnSpPr>
          <p:nvPr/>
        </p:nvCxnSpPr>
        <p:spPr>
          <a:xfrm flipH="1">
            <a:off x="4382730" y="4187674"/>
            <a:ext cx="126815" cy="220852"/>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6" name="直接连接符 58">
            <a:extLst>
              <a:ext uri="{FF2B5EF4-FFF2-40B4-BE49-F238E27FC236}">
                <a16:creationId xmlns:a16="http://schemas.microsoft.com/office/drawing/2014/main" id="{B1B7CF3B-4EB3-D0D2-D589-7AA8611AB5E3}"/>
              </a:ext>
            </a:extLst>
          </p:cNvPr>
          <p:cNvCxnSpPr>
            <a:cxnSpLocks/>
            <a:stCxn id="9" idx="5"/>
            <a:endCxn id="12" idx="1"/>
          </p:cNvCxnSpPr>
          <p:nvPr/>
        </p:nvCxnSpPr>
        <p:spPr>
          <a:xfrm>
            <a:off x="4814560" y="4187674"/>
            <a:ext cx="78569" cy="253204"/>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17" name="文本框 16">
            <a:extLst>
              <a:ext uri="{FF2B5EF4-FFF2-40B4-BE49-F238E27FC236}">
                <a16:creationId xmlns:a16="http://schemas.microsoft.com/office/drawing/2014/main" id="{766E8AA4-6108-D25B-A8DE-9029BB90DC6A}"/>
              </a:ext>
            </a:extLst>
          </p:cNvPr>
          <p:cNvSpPr txBox="1"/>
          <p:nvPr/>
        </p:nvSpPr>
        <p:spPr>
          <a:xfrm>
            <a:off x="4146062" y="5033211"/>
            <a:ext cx="1148071" cy="338554"/>
          </a:xfrm>
          <a:prstGeom prst="rect">
            <a:avLst/>
          </a:prstGeom>
          <a:noFill/>
        </p:spPr>
        <p:txBody>
          <a:bodyPr wrap="none" rtlCol="0">
            <a:spAutoFit/>
          </a:bodyPr>
          <a:lstStyle/>
          <a:p>
            <a:r>
              <a:rPr lang="en-US" altLang="zh-CN" sz="1600" dirty="0">
                <a:solidFill>
                  <a:srgbClr val="FF0000"/>
                </a:solidFill>
                <a:latin typeface="Stencil" panose="040409050D0802020404" pitchFamily="82" charset="0"/>
              </a:rPr>
              <a:t>Min heap</a:t>
            </a:r>
            <a:endParaRPr lang="zh-CN" altLang="en-US" sz="1600" dirty="0">
              <a:solidFill>
                <a:srgbClr val="FF0000"/>
              </a:solidFill>
              <a:latin typeface="Stencil" panose="040409050D0802020404" pitchFamily="82" charset="0"/>
            </a:endParaRPr>
          </a:p>
        </p:txBody>
      </p:sp>
      <p:graphicFrame>
        <p:nvGraphicFramePr>
          <p:cNvPr id="41" name="表格 40">
            <a:extLst>
              <a:ext uri="{FF2B5EF4-FFF2-40B4-BE49-F238E27FC236}">
                <a16:creationId xmlns:a16="http://schemas.microsoft.com/office/drawing/2014/main" id="{3E9F06DA-0C66-5D95-2A2E-DC0C0C077D4D}"/>
              </a:ext>
            </a:extLst>
          </p:cNvPr>
          <p:cNvGraphicFramePr>
            <a:graphicFrameLocks noGrp="1"/>
          </p:cNvGraphicFramePr>
          <p:nvPr>
            <p:extLst>
              <p:ext uri="{D42A27DB-BD31-4B8C-83A1-F6EECF244321}">
                <p14:modId xmlns:p14="http://schemas.microsoft.com/office/powerpoint/2010/main" val="1947885364"/>
              </p:ext>
            </p:extLst>
          </p:nvPr>
        </p:nvGraphicFramePr>
        <p:xfrm>
          <a:off x="2247900" y="5721102"/>
          <a:ext cx="3609839" cy="304800"/>
        </p:xfrm>
        <a:graphic>
          <a:graphicData uri="http://schemas.openxmlformats.org/drawingml/2006/table">
            <a:tbl>
              <a:tblPr firstRow="1" bandRow="1">
                <a:tableStyleId>{93296810-A885-4BE3-A3E7-6D5BEEA58F35}</a:tableStyleId>
              </a:tblPr>
              <a:tblGrid>
                <a:gridCol w="330339">
                  <a:extLst>
                    <a:ext uri="{9D8B030D-6E8A-4147-A177-3AD203B41FA5}">
                      <a16:colId xmlns:a16="http://schemas.microsoft.com/office/drawing/2014/main" val="816028291"/>
                    </a:ext>
                  </a:extLst>
                </a:gridCol>
                <a:gridCol w="330339">
                  <a:extLst>
                    <a:ext uri="{9D8B030D-6E8A-4147-A177-3AD203B41FA5}">
                      <a16:colId xmlns:a16="http://schemas.microsoft.com/office/drawing/2014/main" val="3741858144"/>
                    </a:ext>
                  </a:extLst>
                </a:gridCol>
                <a:gridCol w="291822">
                  <a:extLst>
                    <a:ext uri="{9D8B030D-6E8A-4147-A177-3AD203B41FA5}">
                      <a16:colId xmlns:a16="http://schemas.microsoft.com/office/drawing/2014/main" val="2255951593"/>
                    </a:ext>
                  </a:extLst>
                </a:gridCol>
                <a:gridCol w="304800">
                  <a:extLst>
                    <a:ext uri="{9D8B030D-6E8A-4147-A177-3AD203B41FA5}">
                      <a16:colId xmlns:a16="http://schemas.microsoft.com/office/drawing/2014/main" val="2090556737"/>
                    </a:ext>
                  </a:extLst>
                </a:gridCol>
                <a:gridCol w="1209537">
                  <a:extLst>
                    <a:ext uri="{9D8B030D-6E8A-4147-A177-3AD203B41FA5}">
                      <a16:colId xmlns:a16="http://schemas.microsoft.com/office/drawing/2014/main" val="3029050256"/>
                    </a:ext>
                  </a:extLst>
                </a:gridCol>
                <a:gridCol w="381000">
                  <a:extLst>
                    <a:ext uri="{9D8B030D-6E8A-4147-A177-3AD203B41FA5}">
                      <a16:colId xmlns:a16="http://schemas.microsoft.com/office/drawing/2014/main" val="4203637349"/>
                    </a:ext>
                  </a:extLst>
                </a:gridCol>
                <a:gridCol w="381000">
                  <a:extLst>
                    <a:ext uri="{9D8B030D-6E8A-4147-A177-3AD203B41FA5}">
                      <a16:colId xmlns:a16="http://schemas.microsoft.com/office/drawing/2014/main" val="3551620755"/>
                    </a:ext>
                  </a:extLst>
                </a:gridCol>
                <a:gridCol w="381002">
                  <a:extLst>
                    <a:ext uri="{9D8B030D-6E8A-4147-A177-3AD203B41FA5}">
                      <a16:colId xmlns:a16="http://schemas.microsoft.com/office/drawing/2014/main" val="3394527954"/>
                    </a:ext>
                  </a:extLst>
                </a:gridCol>
              </a:tblGrid>
              <a:tr h="278994">
                <a:tc>
                  <a:txBody>
                    <a:bodyPr/>
                    <a:lstStyle/>
                    <a:p>
                      <a:pPr algn="ctr"/>
                      <a:r>
                        <a:rPr lang="en-US" altLang="zh-CN" sz="1400" dirty="0"/>
                        <a:t>1</a:t>
                      </a:r>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algn="ctr" defTabSz="914400" rtl="0" eaLnBrk="1" latinLnBrk="0" hangingPunct="1"/>
                      <a:r>
                        <a:rPr lang="en-US" altLang="zh-CN" sz="1400" b="1" kern="1200" dirty="0">
                          <a:solidFill>
                            <a:schemeClr val="lt1"/>
                          </a:solidFill>
                          <a:latin typeface="+mn-lt"/>
                          <a:ea typeface="+mn-ea"/>
                          <a:cs typeface="+mn-cs"/>
                        </a:rPr>
                        <a:t>2</a:t>
                      </a:r>
                      <a:endParaRPr lang="zh-CN" altLang="en-US" sz="14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algn="ctr" defTabSz="914400" rtl="0" eaLnBrk="1" latinLnBrk="0" hangingPunct="1"/>
                      <a:r>
                        <a:rPr lang="en-US" altLang="zh-CN" sz="1400" b="1" kern="1200" dirty="0">
                          <a:solidFill>
                            <a:schemeClr val="lt1"/>
                          </a:solidFill>
                          <a:latin typeface="+mn-lt"/>
                          <a:ea typeface="+mn-ea"/>
                          <a:cs typeface="+mn-cs"/>
                        </a:rPr>
                        <a:t>3</a:t>
                      </a:r>
                      <a:endParaRPr lang="zh-CN" altLang="en-US" sz="14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lt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altLang="zh-CN" sz="1100" dirty="0"/>
                        <a:t>   </a:t>
                      </a:r>
                      <a:endParaRPr lang="zh-CN" alt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lt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lt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zh-CN" alt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921266888"/>
                  </a:ext>
                </a:extLst>
              </a:tr>
            </a:tbl>
          </a:graphicData>
        </a:graphic>
      </p:graphicFrame>
      <p:cxnSp>
        <p:nvCxnSpPr>
          <p:cNvPr id="42" name="直接连接符 39">
            <a:extLst>
              <a:ext uri="{FF2B5EF4-FFF2-40B4-BE49-F238E27FC236}">
                <a16:creationId xmlns:a16="http://schemas.microsoft.com/office/drawing/2014/main" id="{4138A5C3-D7B2-8D3E-3925-AA9F16804C95}"/>
              </a:ext>
            </a:extLst>
          </p:cNvPr>
          <p:cNvCxnSpPr>
            <a:cxnSpLocks/>
          </p:cNvCxnSpPr>
          <p:nvPr/>
        </p:nvCxnSpPr>
        <p:spPr>
          <a:xfrm>
            <a:off x="3675117" y="5867400"/>
            <a:ext cx="896883" cy="0"/>
          </a:xfrm>
          <a:prstGeom prst="line">
            <a:avLst/>
          </a:prstGeom>
          <a:ln w="28575">
            <a:prstDash val="sysDash"/>
          </a:ln>
        </p:spPr>
        <p:style>
          <a:lnRef idx="1">
            <a:schemeClr val="accent3"/>
          </a:lnRef>
          <a:fillRef idx="0">
            <a:schemeClr val="accent3"/>
          </a:fillRef>
          <a:effectRef idx="0">
            <a:schemeClr val="accent3"/>
          </a:effectRef>
          <a:fontRef idx="minor">
            <a:schemeClr val="tx1"/>
          </a:fontRef>
        </p:style>
      </p:cxnSp>
      <p:sp>
        <p:nvSpPr>
          <p:cNvPr id="43" name="文本框 42">
            <a:extLst>
              <a:ext uri="{FF2B5EF4-FFF2-40B4-BE49-F238E27FC236}">
                <a16:creationId xmlns:a16="http://schemas.microsoft.com/office/drawing/2014/main" id="{0879612A-F352-272B-6C59-627ACE7A97E5}"/>
              </a:ext>
            </a:extLst>
          </p:cNvPr>
          <p:cNvSpPr txBox="1"/>
          <p:nvPr/>
        </p:nvSpPr>
        <p:spPr>
          <a:xfrm>
            <a:off x="3214874" y="5351770"/>
            <a:ext cx="264816" cy="369332"/>
          </a:xfrm>
          <a:prstGeom prst="rect">
            <a:avLst/>
          </a:prstGeom>
          <a:noFill/>
        </p:spPr>
        <p:txBody>
          <a:bodyPr wrap="none" rtlCol="0">
            <a:spAutoFit/>
          </a:bodyPr>
          <a:lstStyle/>
          <a:p>
            <a:r>
              <a:rPr lang="en-US" altLang="zh-CN" dirty="0">
                <a:solidFill>
                  <a:srgbClr val="C00000"/>
                </a:solidFill>
              </a:rPr>
              <a:t>j</a:t>
            </a:r>
            <a:endParaRPr lang="zh-CN" altLang="en-US" dirty="0">
              <a:solidFill>
                <a:srgbClr val="C00000"/>
              </a:solidFill>
            </a:endParaRPr>
          </a:p>
        </p:txBody>
      </p:sp>
      <p:sp>
        <p:nvSpPr>
          <p:cNvPr id="44" name="箭头: 圆角右 4">
            <a:extLst>
              <a:ext uri="{FF2B5EF4-FFF2-40B4-BE49-F238E27FC236}">
                <a16:creationId xmlns:a16="http://schemas.microsoft.com/office/drawing/2014/main" id="{C890106A-23B6-CB11-03EF-13319A0C880E}"/>
              </a:ext>
            </a:extLst>
          </p:cNvPr>
          <p:cNvSpPr/>
          <p:nvPr/>
        </p:nvSpPr>
        <p:spPr>
          <a:xfrm rot="5400000" flipV="1">
            <a:off x="2481279" y="4162215"/>
            <a:ext cx="1063306" cy="1013869"/>
          </a:xfrm>
          <a:prstGeom prst="ben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tx1"/>
              </a:solidFill>
            </a:endParaRPr>
          </a:p>
        </p:txBody>
      </p:sp>
      <p:sp>
        <p:nvSpPr>
          <p:cNvPr id="45" name="文本框 44">
            <a:extLst>
              <a:ext uri="{FF2B5EF4-FFF2-40B4-BE49-F238E27FC236}">
                <a16:creationId xmlns:a16="http://schemas.microsoft.com/office/drawing/2014/main" id="{D1457F36-56AE-C512-FE7E-BA39F2AE5473}"/>
              </a:ext>
            </a:extLst>
          </p:cNvPr>
          <p:cNvSpPr txBox="1"/>
          <p:nvPr/>
        </p:nvSpPr>
        <p:spPr>
          <a:xfrm>
            <a:off x="2806156" y="3732245"/>
            <a:ext cx="1144744" cy="369332"/>
          </a:xfrm>
          <a:prstGeom prst="rect">
            <a:avLst/>
          </a:prstGeom>
          <a:noFill/>
        </p:spPr>
        <p:txBody>
          <a:bodyPr wrap="square" rtlCol="0">
            <a:spAutoFit/>
          </a:bodyPr>
          <a:lstStyle/>
          <a:p>
            <a:r>
              <a:rPr lang="en-US" altLang="zh-CN" dirty="0"/>
              <a:t>(1)</a:t>
            </a:r>
            <a:r>
              <a:rPr lang="zh-CN" altLang="en-US" dirty="0"/>
              <a:t>取出</a:t>
            </a:r>
            <a:r>
              <a:rPr lang="en-US" altLang="zh-CN" dirty="0"/>
              <a:t>3</a:t>
            </a:r>
            <a:endParaRPr lang="zh-CN" altLang="en-US" dirty="0"/>
          </a:p>
        </p:txBody>
      </p:sp>
      <p:sp>
        <p:nvSpPr>
          <p:cNvPr id="46" name="箭头: 圆角右 36">
            <a:extLst>
              <a:ext uri="{FF2B5EF4-FFF2-40B4-BE49-F238E27FC236}">
                <a16:creationId xmlns:a16="http://schemas.microsoft.com/office/drawing/2014/main" id="{B6FDD14F-F502-75DA-FA74-F18BCB1BA9CB}"/>
              </a:ext>
            </a:extLst>
          </p:cNvPr>
          <p:cNvSpPr/>
          <p:nvPr/>
        </p:nvSpPr>
        <p:spPr>
          <a:xfrm rot="5400000" flipV="1">
            <a:off x="5067376" y="2171360"/>
            <a:ext cx="642550" cy="1013869"/>
          </a:xfrm>
          <a:prstGeom prst="ben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solidFill>
                <a:schemeClr val="tx1"/>
              </a:solidFill>
            </a:endParaRPr>
          </a:p>
        </p:txBody>
      </p:sp>
      <p:sp>
        <p:nvSpPr>
          <p:cNvPr id="47" name="文本框 46">
            <a:extLst>
              <a:ext uri="{FF2B5EF4-FFF2-40B4-BE49-F238E27FC236}">
                <a16:creationId xmlns:a16="http://schemas.microsoft.com/office/drawing/2014/main" id="{D5F02D96-A1BC-C75E-AFD1-97999944ED16}"/>
              </a:ext>
            </a:extLst>
          </p:cNvPr>
          <p:cNvSpPr txBox="1"/>
          <p:nvPr/>
        </p:nvSpPr>
        <p:spPr>
          <a:xfrm>
            <a:off x="5125629" y="2543538"/>
            <a:ext cx="1198971" cy="369332"/>
          </a:xfrm>
          <a:prstGeom prst="rect">
            <a:avLst/>
          </a:prstGeom>
          <a:noFill/>
        </p:spPr>
        <p:txBody>
          <a:bodyPr wrap="square" rtlCol="0">
            <a:spAutoFit/>
          </a:bodyPr>
          <a:lstStyle/>
          <a:p>
            <a:r>
              <a:rPr lang="en-US" altLang="zh-CN" dirty="0"/>
              <a:t>(3)</a:t>
            </a:r>
            <a:r>
              <a:rPr lang="zh-CN" altLang="en-US" dirty="0"/>
              <a:t>插入</a:t>
            </a:r>
            <a:r>
              <a:rPr lang="en-US" altLang="zh-CN" dirty="0"/>
              <a:t>19</a:t>
            </a:r>
            <a:endParaRPr lang="zh-CN" altLang="en-US" dirty="0"/>
          </a:p>
        </p:txBody>
      </p:sp>
      <p:graphicFrame>
        <p:nvGraphicFramePr>
          <p:cNvPr id="48" name="表格 47">
            <a:extLst>
              <a:ext uri="{FF2B5EF4-FFF2-40B4-BE49-F238E27FC236}">
                <a16:creationId xmlns:a16="http://schemas.microsoft.com/office/drawing/2014/main" id="{B01D09AE-251B-67E3-0053-D8EB3B6E6117}"/>
              </a:ext>
            </a:extLst>
          </p:cNvPr>
          <p:cNvGraphicFramePr>
            <a:graphicFrameLocks noGrp="1"/>
          </p:cNvGraphicFramePr>
          <p:nvPr>
            <p:extLst>
              <p:ext uri="{D42A27DB-BD31-4B8C-83A1-F6EECF244321}">
                <p14:modId xmlns:p14="http://schemas.microsoft.com/office/powerpoint/2010/main" val="2614677154"/>
              </p:ext>
            </p:extLst>
          </p:nvPr>
        </p:nvGraphicFramePr>
        <p:xfrm>
          <a:off x="6590663" y="2604378"/>
          <a:ext cx="1105534" cy="278994"/>
        </p:xfrm>
        <a:graphic>
          <a:graphicData uri="http://schemas.openxmlformats.org/drawingml/2006/table">
            <a:tbl>
              <a:tblPr firstRow="1" bandRow="1">
                <a:tableStyleId>{F5AB1C69-6EDB-4FF4-983F-18BD219EF322}</a:tableStyleId>
              </a:tblPr>
              <a:tblGrid>
                <a:gridCol w="248522">
                  <a:extLst>
                    <a:ext uri="{9D8B030D-6E8A-4147-A177-3AD203B41FA5}">
                      <a16:colId xmlns:a16="http://schemas.microsoft.com/office/drawing/2014/main" val="816028291"/>
                    </a:ext>
                  </a:extLst>
                </a:gridCol>
                <a:gridCol w="248522">
                  <a:extLst>
                    <a:ext uri="{9D8B030D-6E8A-4147-A177-3AD203B41FA5}">
                      <a16:colId xmlns:a16="http://schemas.microsoft.com/office/drawing/2014/main" val="3741858144"/>
                    </a:ext>
                  </a:extLst>
                </a:gridCol>
                <a:gridCol w="248522">
                  <a:extLst>
                    <a:ext uri="{9D8B030D-6E8A-4147-A177-3AD203B41FA5}">
                      <a16:colId xmlns:a16="http://schemas.microsoft.com/office/drawing/2014/main" val="2255951593"/>
                    </a:ext>
                  </a:extLst>
                </a:gridCol>
                <a:gridCol w="359968">
                  <a:extLst>
                    <a:ext uri="{9D8B030D-6E8A-4147-A177-3AD203B41FA5}">
                      <a16:colId xmlns:a16="http://schemas.microsoft.com/office/drawing/2014/main" val="3394527954"/>
                    </a:ext>
                  </a:extLst>
                </a:gridCol>
              </a:tblGrid>
              <a:tr h="278994">
                <a:tc>
                  <a:txBody>
                    <a:bodyPr/>
                    <a:lstStyle/>
                    <a:p>
                      <a:r>
                        <a:rPr lang="en-US" altLang="zh-CN" sz="1000" dirty="0">
                          <a:solidFill>
                            <a:schemeClr val="tx1"/>
                          </a:solidFill>
                        </a:rPr>
                        <a:t>1</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5</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9</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10</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49" name="表格 48">
            <a:extLst>
              <a:ext uri="{FF2B5EF4-FFF2-40B4-BE49-F238E27FC236}">
                <a16:creationId xmlns:a16="http://schemas.microsoft.com/office/drawing/2014/main" id="{9688CF39-5651-5425-CA5C-E9AC895EA905}"/>
              </a:ext>
            </a:extLst>
          </p:cNvPr>
          <p:cNvGraphicFramePr>
            <a:graphicFrameLocks noGrp="1"/>
          </p:cNvGraphicFramePr>
          <p:nvPr>
            <p:extLst>
              <p:ext uri="{D42A27DB-BD31-4B8C-83A1-F6EECF244321}">
                <p14:modId xmlns:p14="http://schemas.microsoft.com/office/powerpoint/2010/main" val="1860930438"/>
              </p:ext>
            </p:extLst>
          </p:nvPr>
        </p:nvGraphicFramePr>
        <p:xfrm>
          <a:off x="6590662" y="3231440"/>
          <a:ext cx="2248538" cy="278994"/>
        </p:xfrm>
        <a:graphic>
          <a:graphicData uri="http://schemas.openxmlformats.org/drawingml/2006/table">
            <a:tbl>
              <a:tblPr firstRow="1" bandRow="1">
                <a:tableStyleId>{F5AB1C69-6EDB-4FF4-983F-18BD219EF322}</a:tableStyleId>
              </a:tblPr>
              <a:tblGrid>
                <a:gridCol w="227948">
                  <a:extLst>
                    <a:ext uri="{9D8B030D-6E8A-4147-A177-3AD203B41FA5}">
                      <a16:colId xmlns:a16="http://schemas.microsoft.com/office/drawing/2014/main" val="816028291"/>
                    </a:ext>
                  </a:extLst>
                </a:gridCol>
                <a:gridCol w="227948">
                  <a:extLst>
                    <a:ext uri="{9D8B030D-6E8A-4147-A177-3AD203B41FA5}">
                      <a16:colId xmlns:a16="http://schemas.microsoft.com/office/drawing/2014/main" val="3741858144"/>
                    </a:ext>
                  </a:extLst>
                </a:gridCol>
                <a:gridCol w="294055">
                  <a:extLst>
                    <a:ext uri="{9D8B030D-6E8A-4147-A177-3AD203B41FA5}">
                      <a16:colId xmlns:a16="http://schemas.microsoft.com/office/drawing/2014/main" val="2255951593"/>
                    </a:ext>
                  </a:extLst>
                </a:gridCol>
                <a:gridCol w="355585">
                  <a:extLst>
                    <a:ext uri="{9D8B030D-6E8A-4147-A177-3AD203B41FA5}">
                      <a16:colId xmlns:a16="http://schemas.microsoft.com/office/drawing/2014/main" val="3029050256"/>
                    </a:ext>
                  </a:extLst>
                </a:gridCol>
                <a:gridCol w="381000">
                  <a:extLst>
                    <a:ext uri="{9D8B030D-6E8A-4147-A177-3AD203B41FA5}">
                      <a16:colId xmlns:a16="http://schemas.microsoft.com/office/drawing/2014/main" val="4203637349"/>
                    </a:ext>
                  </a:extLst>
                </a:gridCol>
                <a:gridCol w="381000">
                  <a:extLst>
                    <a:ext uri="{9D8B030D-6E8A-4147-A177-3AD203B41FA5}">
                      <a16:colId xmlns:a16="http://schemas.microsoft.com/office/drawing/2014/main" val="3551620755"/>
                    </a:ext>
                  </a:extLst>
                </a:gridCol>
                <a:gridCol w="381002">
                  <a:extLst>
                    <a:ext uri="{9D8B030D-6E8A-4147-A177-3AD203B41FA5}">
                      <a16:colId xmlns:a16="http://schemas.microsoft.com/office/drawing/2014/main" val="3394527954"/>
                    </a:ext>
                  </a:extLst>
                </a:gridCol>
              </a:tblGrid>
              <a:tr h="278994">
                <a:tc>
                  <a:txBody>
                    <a:bodyPr/>
                    <a:lstStyle/>
                    <a:p>
                      <a:r>
                        <a:rPr lang="en-US" altLang="zh-CN" sz="1000" dirty="0">
                          <a:solidFill>
                            <a:schemeClr val="tx1"/>
                          </a:solidFill>
                        </a:rPr>
                        <a:t>2</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4</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7</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11</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14</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17</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20</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50" name="表格 49">
            <a:extLst>
              <a:ext uri="{FF2B5EF4-FFF2-40B4-BE49-F238E27FC236}">
                <a16:creationId xmlns:a16="http://schemas.microsoft.com/office/drawing/2014/main" id="{5F25DDBF-B893-4166-FB5D-CF2B17DA1494}"/>
              </a:ext>
            </a:extLst>
          </p:cNvPr>
          <p:cNvGraphicFramePr>
            <a:graphicFrameLocks noGrp="1"/>
          </p:cNvGraphicFramePr>
          <p:nvPr>
            <p:extLst>
              <p:ext uri="{D42A27DB-BD31-4B8C-83A1-F6EECF244321}">
                <p14:modId xmlns:p14="http://schemas.microsoft.com/office/powerpoint/2010/main" val="2246598429"/>
              </p:ext>
            </p:extLst>
          </p:nvPr>
        </p:nvGraphicFramePr>
        <p:xfrm>
          <a:off x="6590663" y="3858502"/>
          <a:ext cx="953137" cy="278994"/>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816028291"/>
                    </a:ext>
                  </a:extLst>
                </a:gridCol>
                <a:gridCol w="363855">
                  <a:extLst>
                    <a:ext uri="{9D8B030D-6E8A-4147-A177-3AD203B41FA5}">
                      <a16:colId xmlns:a16="http://schemas.microsoft.com/office/drawing/2014/main" val="3741858144"/>
                    </a:ext>
                  </a:extLst>
                </a:gridCol>
                <a:gridCol w="381002">
                  <a:extLst>
                    <a:ext uri="{9D8B030D-6E8A-4147-A177-3AD203B41FA5}">
                      <a16:colId xmlns:a16="http://schemas.microsoft.com/office/drawing/2014/main" val="3394527954"/>
                    </a:ext>
                  </a:extLst>
                </a:gridCol>
              </a:tblGrid>
              <a:tr h="278994">
                <a:tc>
                  <a:txBody>
                    <a:bodyPr/>
                    <a:lstStyle/>
                    <a:p>
                      <a:r>
                        <a:rPr lang="en-US" altLang="zh-CN" sz="1000" dirty="0">
                          <a:solidFill>
                            <a:schemeClr val="tx1"/>
                          </a:solidFill>
                        </a:rPr>
                        <a:t>6</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dirty="0">
                          <a:solidFill>
                            <a:schemeClr val="tx1"/>
                          </a:solidFill>
                        </a:rPr>
                        <a:t>13</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dirty="0">
                          <a:solidFill>
                            <a:schemeClr val="tx1"/>
                          </a:solidFill>
                        </a:rPr>
                        <a:t>21</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51" name="表格 50">
            <a:extLst>
              <a:ext uri="{FF2B5EF4-FFF2-40B4-BE49-F238E27FC236}">
                <a16:creationId xmlns:a16="http://schemas.microsoft.com/office/drawing/2014/main" id="{726EB4A9-9BA0-AC80-2938-4E4262DBC01A}"/>
              </a:ext>
            </a:extLst>
          </p:cNvPr>
          <p:cNvGraphicFramePr>
            <a:graphicFrameLocks noGrp="1"/>
          </p:cNvGraphicFramePr>
          <p:nvPr>
            <p:extLst>
              <p:ext uri="{D42A27DB-BD31-4B8C-83A1-F6EECF244321}">
                <p14:modId xmlns:p14="http://schemas.microsoft.com/office/powerpoint/2010/main" val="407781330"/>
              </p:ext>
            </p:extLst>
          </p:nvPr>
        </p:nvGraphicFramePr>
        <p:xfrm>
          <a:off x="6590662" y="4485564"/>
          <a:ext cx="572136" cy="278994"/>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816028291"/>
                    </a:ext>
                  </a:extLst>
                </a:gridCol>
                <a:gridCol w="363856">
                  <a:extLst>
                    <a:ext uri="{9D8B030D-6E8A-4147-A177-3AD203B41FA5}">
                      <a16:colId xmlns:a16="http://schemas.microsoft.com/office/drawing/2014/main" val="3394527954"/>
                    </a:ext>
                  </a:extLst>
                </a:gridCol>
              </a:tblGrid>
              <a:tr h="278994">
                <a:tc>
                  <a:txBody>
                    <a:bodyPr/>
                    <a:lstStyle/>
                    <a:p>
                      <a:r>
                        <a:rPr lang="en-US" altLang="zh-CN" sz="1000" dirty="0">
                          <a:solidFill>
                            <a:schemeClr val="tx1"/>
                          </a:solidFill>
                        </a:rPr>
                        <a:t>3</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dirty="0">
                          <a:solidFill>
                            <a:schemeClr val="tx1"/>
                          </a:solidFill>
                        </a:rPr>
                        <a:t>19</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921266888"/>
                  </a:ext>
                </a:extLst>
              </a:tr>
            </a:tbl>
          </a:graphicData>
        </a:graphic>
      </p:graphicFrame>
      <p:graphicFrame>
        <p:nvGraphicFramePr>
          <p:cNvPr id="52" name="表格 51">
            <a:extLst>
              <a:ext uri="{FF2B5EF4-FFF2-40B4-BE49-F238E27FC236}">
                <a16:creationId xmlns:a16="http://schemas.microsoft.com/office/drawing/2014/main" id="{69CFB867-51EB-E74C-40AD-72F6CD8B1C6B}"/>
              </a:ext>
            </a:extLst>
          </p:cNvPr>
          <p:cNvGraphicFramePr>
            <a:graphicFrameLocks noGrp="1"/>
          </p:cNvGraphicFramePr>
          <p:nvPr>
            <p:extLst>
              <p:ext uri="{D42A27DB-BD31-4B8C-83A1-F6EECF244321}">
                <p14:modId xmlns:p14="http://schemas.microsoft.com/office/powerpoint/2010/main" val="2683163824"/>
              </p:ext>
            </p:extLst>
          </p:nvPr>
        </p:nvGraphicFramePr>
        <p:xfrm>
          <a:off x="6590662" y="5112627"/>
          <a:ext cx="1717180" cy="278994"/>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2407434892"/>
                    </a:ext>
                  </a:extLst>
                </a:gridCol>
                <a:gridCol w="360285">
                  <a:extLst>
                    <a:ext uri="{9D8B030D-6E8A-4147-A177-3AD203B41FA5}">
                      <a16:colId xmlns:a16="http://schemas.microsoft.com/office/drawing/2014/main" val="816028291"/>
                    </a:ext>
                  </a:extLst>
                </a:gridCol>
                <a:gridCol w="377261">
                  <a:extLst>
                    <a:ext uri="{9D8B030D-6E8A-4147-A177-3AD203B41FA5}">
                      <a16:colId xmlns:a16="http://schemas.microsoft.com/office/drawing/2014/main" val="3741858144"/>
                    </a:ext>
                  </a:extLst>
                </a:gridCol>
                <a:gridCol w="388310">
                  <a:extLst>
                    <a:ext uri="{9D8B030D-6E8A-4147-A177-3AD203B41FA5}">
                      <a16:colId xmlns:a16="http://schemas.microsoft.com/office/drawing/2014/main" val="2255951593"/>
                    </a:ext>
                  </a:extLst>
                </a:gridCol>
                <a:gridCol w="383044">
                  <a:extLst>
                    <a:ext uri="{9D8B030D-6E8A-4147-A177-3AD203B41FA5}">
                      <a16:colId xmlns:a16="http://schemas.microsoft.com/office/drawing/2014/main" val="3394527954"/>
                    </a:ext>
                  </a:extLst>
                </a:gridCol>
              </a:tblGrid>
              <a:tr h="278994">
                <a:tc>
                  <a:txBody>
                    <a:bodyPr/>
                    <a:lstStyle/>
                    <a:p>
                      <a:r>
                        <a:rPr lang="en-US" altLang="zh-CN" sz="1000" i="0" dirty="0">
                          <a:solidFill>
                            <a:schemeClr val="tx1"/>
                          </a:solidFill>
                        </a:rPr>
                        <a:t>8</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i="0" dirty="0">
                          <a:solidFill>
                            <a:schemeClr val="tx1"/>
                          </a:solidFill>
                        </a:rPr>
                        <a:t>12</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i="0" dirty="0">
                          <a:solidFill>
                            <a:schemeClr val="tx1"/>
                          </a:solidFill>
                        </a:rPr>
                        <a:t>15</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i="0" dirty="0">
                          <a:solidFill>
                            <a:schemeClr val="tx1"/>
                          </a:solidFill>
                        </a:rPr>
                        <a:t>16</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altLang="zh-CN" sz="1000" i="0" dirty="0">
                          <a:solidFill>
                            <a:schemeClr val="tx1"/>
                          </a:solidFill>
                        </a:rPr>
                        <a:t>18</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921266888"/>
                  </a:ext>
                </a:extLst>
              </a:tr>
            </a:tbl>
          </a:graphicData>
        </a:graphic>
      </p:graphicFrame>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5FB09B42-2E4C-24FA-0833-810230C2A8FF}"/>
                  </a:ext>
                </a:extLst>
              </p:cNvPr>
              <p:cNvSpPr txBox="1"/>
              <p:nvPr/>
            </p:nvSpPr>
            <p:spPr>
              <a:xfrm>
                <a:off x="6758728" y="2240249"/>
                <a:ext cx="442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1</m:t>
                          </m:r>
                        </m:sub>
                      </m:sSub>
                    </m:oMath>
                  </m:oMathPara>
                </a14:m>
                <a:endParaRPr lang="zh-CN" altLang="en-US" dirty="0">
                  <a:solidFill>
                    <a:srgbClr val="C00000"/>
                  </a:solidFill>
                </a:endParaRPr>
              </a:p>
            </p:txBody>
          </p:sp>
        </mc:Choice>
        <mc:Fallback xmlns="">
          <p:sp>
            <p:nvSpPr>
              <p:cNvPr id="53" name="文本框 52">
                <a:extLst>
                  <a:ext uri="{FF2B5EF4-FFF2-40B4-BE49-F238E27FC236}">
                    <a16:creationId xmlns:a16="http://schemas.microsoft.com/office/drawing/2014/main" id="{5FB09B42-2E4C-24FA-0833-810230C2A8FF}"/>
                  </a:ext>
                </a:extLst>
              </p:cNvPr>
              <p:cNvSpPr txBox="1">
                <a:spLocks noRot="1" noChangeAspect="1" noMove="1" noResize="1" noEditPoints="1" noAdjustHandles="1" noChangeArrowheads="1" noChangeShapeType="1" noTextEdit="1"/>
              </p:cNvSpPr>
              <p:nvPr/>
            </p:nvSpPr>
            <p:spPr>
              <a:xfrm>
                <a:off x="6758728" y="2240249"/>
                <a:ext cx="442172"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EBE39F14-01AE-7F2C-6E3F-D67CAAFD2767}"/>
                  </a:ext>
                </a:extLst>
              </p:cNvPr>
              <p:cNvSpPr txBox="1"/>
              <p:nvPr/>
            </p:nvSpPr>
            <p:spPr>
              <a:xfrm>
                <a:off x="6705600" y="2875991"/>
                <a:ext cx="4186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2</m:t>
                          </m:r>
                        </m:sub>
                      </m:sSub>
                    </m:oMath>
                  </m:oMathPara>
                </a14:m>
                <a:endParaRPr lang="zh-CN" altLang="en-US" dirty="0">
                  <a:solidFill>
                    <a:srgbClr val="C00000"/>
                  </a:solidFill>
                </a:endParaRPr>
              </a:p>
            </p:txBody>
          </p:sp>
        </mc:Choice>
        <mc:Fallback xmlns="">
          <p:sp>
            <p:nvSpPr>
              <p:cNvPr id="54" name="文本框 53">
                <a:extLst>
                  <a:ext uri="{FF2B5EF4-FFF2-40B4-BE49-F238E27FC236}">
                    <a16:creationId xmlns:a16="http://schemas.microsoft.com/office/drawing/2014/main" id="{EBE39F14-01AE-7F2C-6E3F-D67CAAFD2767}"/>
                  </a:ext>
                </a:extLst>
              </p:cNvPr>
              <p:cNvSpPr txBox="1">
                <a:spLocks noRot="1" noChangeAspect="1" noMove="1" noResize="1" noEditPoints="1" noAdjustHandles="1" noChangeArrowheads="1" noChangeShapeType="1" noTextEdit="1"/>
              </p:cNvSpPr>
              <p:nvPr/>
            </p:nvSpPr>
            <p:spPr>
              <a:xfrm>
                <a:off x="6705600" y="2875991"/>
                <a:ext cx="418641"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05B2B5C1-15AE-8689-1B1D-A3CC22446459}"/>
                  </a:ext>
                </a:extLst>
              </p:cNvPr>
              <p:cNvSpPr txBox="1"/>
              <p:nvPr/>
            </p:nvSpPr>
            <p:spPr>
              <a:xfrm>
                <a:off x="6481021" y="3515128"/>
                <a:ext cx="4474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3</m:t>
                          </m:r>
                        </m:sub>
                      </m:sSub>
                    </m:oMath>
                  </m:oMathPara>
                </a14:m>
                <a:endParaRPr lang="zh-CN" altLang="en-US" dirty="0">
                  <a:solidFill>
                    <a:srgbClr val="C00000"/>
                  </a:solidFill>
                </a:endParaRPr>
              </a:p>
            </p:txBody>
          </p:sp>
        </mc:Choice>
        <mc:Fallback xmlns="">
          <p:sp>
            <p:nvSpPr>
              <p:cNvPr id="55" name="文本框 54">
                <a:extLst>
                  <a:ext uri="{FF2B5EF4-FFF2-40B4-BE49-F238E27FC236}">
                    <a16:creationId xmlns:a16="http://schemas.microsoft.com/office/drawing/2014/main" id="{05B2B5C1-15AE-8689-1B1D-A3CC22446459}"/>
                  </a:ext>
                </a:extLst>
              </p:cNvPr>
              <p:cNvSpPr txBox="1">
                <a:spLocks noRot="1" noChangeAspect="1" noMove="1" noResize="1" noEditPoints="1" noAdjustHandles="1" noChangeArrowheads="1" noChangeShapeType="1" noTextEdit="1"/>
              </p:cNvSpPr>
              <p:nvPr/>
            </p:nvSpPr>
            <p:spPr>
              <a:xfrm>
                <a:off x="6481021" y="3515128"/>
                <a:ext cx="44749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C9A3BF52-2E49-290E-1459-293F6A47888C}"/>
                  </a:ext>
                </a:extLst>
              </p:cNvPr>
              <p:cNvSpPr txBox="1"/>
              <p:nvPr/>
            </p:nvSpPr>
            <p:spPr>
              <a:xfrm>
                <a:off x="6741217" y="4150950"/>
                <a:ext cx="447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𝒊</m:t>
                          </m:r>
                        </m:e>
                        <m:sub>
                          <m:r>
                            <a:rPr lang="en-US" altLang="zh-CN" b="1" i="1" smtClean="0">
                              <a:solidFill>
                                <a:srgbClr val="C00000"/>
                              </a:solidFill>
                              <a:latin typeface="Cambria Math" panose="02040503050406030204" pitchFamily="18" charset="0"/>
                            </a:rPr>
                            <m:t>𝟒</m:t>
                          </m:r>
                        </m:sub>
                      </m:sSub>
                    </m:oMath>
                  </m:oMathPara>
                </a14:m>
                <a:endParaRPr lang="zh-CN" altLang="en-US" b="1" dirty="0">
                  <a:solidFill>
                    <a:srgbClr val="C00000"/>
                  </a:solidFill>
                </a:endParaRPr>
              </a:p>
            </p:txBody>
          </p:sp>
        </mc:Choice>
        <mc:Fallback xmlns="">
          <p:sp>
            <p:nvSpPr>
              <p:cNvPr id="56" name="文本框 55">
                <a:extLst>
                  <a:ext uri="{FF2B5EF4-FFF2-40B4-BE49-F238E27FC236}">
                    <a16:creationId xmlns:a16="http://schemas.microsoft.com/office/drawing/2014/main" id="{C9A3BF52-2E49-290E-1459-293F6A47888C}"/>
                  </a:ext>
                </a:extLst>
              </p:cNvPr>
              <p:cNvSpPr txBox="1">
                <a:spLocks noRot="1" noChangeAspect="1" noMove="1" noResize="1" noEditPoints="1" noAdjustHandles="1" noChangeArrowheads="1" noChangeShapeType="1" noTextEdit="1"/>
              </p:cNvSpPr>
              <p:nvPr/>
            </p:nvSpPr>
            <p:spPr>
              <a:xfrm>
                <a:off x="6741217" y="4150950"/>
                <a:ext cx="447495"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AFCDE3E-DD69-219D-4DEC-EBB3FF72C060}"/>
                  </a:ext>
                </a:extLst>
              </p:cNvPr>
              <p:cNvSpPr txBox="1"/>
              <p:nvPr/>
            </p:nvSpPr>
            <p:spPr>
              <a:xfrm>
                <a:off x="6481020" y="4761498"/>
                <a:ext cx="4474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𝑖</m:t>
                          </m:r>
                        </m:e>
                        <m:sub>
                          <m:r>
                            <a:rPr lang="en-US" altLang="zh-CN" b="0" i="1" smtClean="0">
                              <a:solidFill>
                                <a:srgbClr val="C00000"/>
                              </a:solidFill>
                              <a:latin typeface="Cambria Math" panose="02040503050406030204" pitchFamily="18" charset="0"/>
                            </a:rPr>
                            <m:t>5</m:t>
                          </m:r>
                        </m:sub>
                      </m:sSub>
                    </m:oMath>
                  </m:oMathPara>
                </a14:m>
                <a:endParaRPr lang="zh-CN" altLang="en-US" dirty="0">
                  <a:solidFill>
                    <a:srgbClr val="C00000"/>
                  </a:solidFill>
                </a:endParaRPr>
              </a:p>
            </p:txBody>
          </p:sp>
        </mc:Choice>
        <mc:Fallback xmlns="">
          <p:sp>
            <p:nvSpPr>
              <p:cNvPr id="57" name="文本框 56">
                <a:extLst>
                  <a:ext uri="{FF2B5EF4-FFF2-40B4-BE49-F238E27FC236}">
                    <a16:creationId xmlns:a16="http://schemas.microsoft.com/office/drawing/2014/main" id="{FAFCDE3E-DD69-219D-4DEC-EBB3FF72C060}"/>
                  </a:ext>
                </a:extLst>
              </p:cNvPr>
              <p:cNvSpPr txBox="1">
                <a:spLocks noRot="1" noChangeAspect="1" noMove="1" noResize="1" noEditPoints="1" noAdjustHandles="1" noChangeArrowheads="1" noChangeShapeType="1" noTextEdit="1"/>
              </p:cNvSpPr>
              <p:nvPr/>
            </p:nvSpPr>
            <p:spPr>
              <a:xfrm>
                <a:off x="6481020" y="4761498"/>
                <a:ext cx="447494" cy="369332"/>
              </a:xfrm>
              <a:prstGeom prst="rect">
                <a:avLst/>
              </a:prstGeom>
              <a:blipFill>
                <a:blip r:embed="rId8"/>
                <a:stretch>
                  <a:fillRect/>
                </a:stretch>
              </a:blipFill>
            </p:spPr>
            <p:txBody>
              <a:bodyPr/>
              <a:lstStyle/>
              <a:p>
                <a:r>
                  <a:rPr lang="zh-CN" altLang="en-US">
                    <a:noFill/>
                  </a:rPr>
                  <a:t> </a:t>
                </a:r>
              </a:p>
            </p:txBody>
          </p:sp>
        </mc:Fallback>
      </mc:AlternateContent>
      <p:sp>
        <p:nvSpPr>
          <p:cNvPr id="58" name="左大括号 57">
            <a:extLst>
              <a:ext uri="{FF2B5EF4-FFF2-40B4-BE49-F238E27FC236}">
                <a16:creationId xmlns:a16="http://schemas.microsoft.com/office/drawing/2014/main" id="{8524DE3E-5610-3FEE-AEAE-63ABF7520CC6}"/>
              </a:ext>
            </a:extLst>
          </p:cNvPr>
          <p:cNvSpPr/>
          <p:nvPr/>
        </p:nvSpPr>
        <p:spPr>
          <a:xfrm>
            <a:off x="6037164" y="2712388"/>
            <a:ext cx="287436" cy="2582252"/>
          </a:xfrm>
          <a:prstGeom prst="leftBrace">
            <a:avLst>
              <a:gd name="adj1" fmla="val 111060"/>
              <a:gd name="adj2" fmla="val 50000"/>
            </a:avLst>
          </a:prstGeom>
          <a:ln w="19050"/>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3D5C5FED-0613-E790-2B14-FB2F6B46DA3F}"/>
              </a:ext>
            </a:extLst>
          </p:cNvPr>
          <p:cNvSpPr txBox="1"/>
          <p:nvPr/>
        </p:nvSpPr>
        <p:spPr>
          <a:xfrm>
            <a:off x="7272440" y="4381930"/>
            <a:ext cx="1418978" cy="369332"/>
          </a:xfrm>
          <a:prstGeom prst="rect">
            <a:avLst/>
          </a:prstGeom>
          <a:noFill/>
        </p:spPr>
        <p:txBody>
          <a:bodyPr wrap="none" rtlCol="0">
            <a:spAutoFit/>
          </a:bodyPr>
          <a:lstStyle/>
          <a:p>
            <a:r>
              <a:rPr kumimoji="1" lang="en-US" altLang="zh-CN" dirty="0"/>
              <a:t>(2)</a:t>
            </a:r>
            <a:r>
              <a:rPr kumimoji="1" lang="zh-CN" altLang="en-US" dirty="0"/>
              <a:t> 指针后移</a:t>
            </a:r>
          </a:p>
        </p:txBody>
      </p:sp>
    </p:spTree>
    <p:extLst>
      <p:ext uri="{BB962C8B-B14F-4D97-AF65-F5344CB8AC3E}">
        <p14:creationId xmlns:p14="http://schemas.microsoft.com/office/powerpoint/2010/main" val="18894509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3C16F-955A-BEA5-E66F-2C6B2ECB28A7}"/>
              </a:ext>
            </a:extLst>
          </p:cNvPr>
          <p:cNvSpPr>
            <a:spLocks noGrp="1"/>
          </p:cNvSpPr>
          <p:nvPr>
            <p:ph type="title"/>
          </p:nvPr>
        </p:nvSpPr>
        <p:spPr/>
        <p:txBody>
          <a:bodyPr/>
          <a:lstStyle/>
          <a:p>
            <a:r>
              <a:rPr lang="en-US" altLang="zh-CN" dirty="0"/>
              <a:t>6.6 </a:t>
            </a:r>
            <a:r>
              <a:rPr lang="zh-CN" altLang="en-US" dirty="0"/>
              <a:t>优先级队列应用：多路归并</a:t>
            </a:r>
            <a:endParaRPr lang="en-CN" dirty="0"/>
          </a:p>
        </p:txBody>
      </p:sp>
      <p:sp>
        <p:nvSpPr>
          <p:cNvPr id="7" name="Subtitle 6">
            <a:extLst>
              <a:ext uri="{FF2B5EF4-FFF2-40B4-BE49-F238E27FC236}">
                <a16:creationId xmlns:a16="http://schemas.microsoft.com/office/drawing/2014/main" id="{B4E45BE9-17E6-9959-7DF8-0FE84291E34D}"/>
              </a:ext>
            </a:extLst>
          </p:cNvPr>
          <p:cNvSpPr>
            <a:spLocks noGrp="1"/>
          </p:cNvSpPr>
          <p:nvPr>
            <p:ph type="subTitle" idx="1"/>
          </p:nvPr>
        </p:nvSpPr>
        <p:spPr/>
        <p:txBody>
          <a:bodyPr/>
          <a:lstStyle/>
          <a:p>
            <a:r>
              <a:rPr lang="en-US" dirty="0"/>
              <a:t>6.6 </a:t>
            </a:r>
            <a:r>
              <a:rPr lang="zh-CN" altLang="en-US" dirty="0"/>
              <a:t>优先队列的应用</a:t>
            </a:r>
            <a:endParaRPr lang="en-CN" dirty="0"/>
          </a:p>
        </p:txBody>
      </p:sp>
      <p:sp>
        <p:nvSpPr>
          <p:cNvPr id="8" name="Text Placeholder 7">
            <a:extLst>
              <a:ext uri="{FF2B5EF4-FFF2-40B4-BE49-F238E27FC236}">
                <a16:creationId xmlns:a16="http://schemas.microsoft.com/office/drawing/2014/main" id="{B704E2B4-7AD0-048E-0616-8A4D37A225EB}"/>
              </a:ext>
            </a:extLst>
          </p:cNvPr>
          <p:cNvSpPr>
            <a:spLocks noGrp="1"/>
          </p:cNvSpPr>
          <p:nvPr>
            <p:ph type="body" idx="10"/>
          </p:nvPr>
        </p:nvSpPr>
        <p:spPr/>
        <p:txBody>
          <a:bodyPr/>
          <a:lstStyle/>
          <a:p>
            <a:endParaRPr lang="en-CN"/>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2502A22B-A132-935D-E835-48609A2EDB53}"/>
                  </a:ext>
                </a:extLst>
              </p:cNvPr>
              <p:cNvSpPr txBox="1">
                <a:spLocks/>
              </p:cNvSpPr>
              <p:nvPr/>
            </p:nvSpPr>
            <p:spPr>
              <a:xfrm>
                <a:off x="584225" y="1218159"/>
                <a:ext cx="10964553" cy="861832"/>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b="1" dirty="0"/>
                  <a:t>问题</a:t>
                </a:r>
                <a:r>
                  <a:rPr lang="zh-CN" altLang="en-US" dirty="0"/>
                  <a:t>：把</a:t>
                </a:r>
                <a:r>
                  <a:rPr lang="en-US" altLang="zh-CN" dirty="0"/>
                  <a:t>n</a:t>
                </a:r>
                <a:r>
                  <a:rPr lang="zh-CN" altLang="en-US" dirty="0"/>
                  <a:t>个升序序列</a:t>
                </a: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A</m:t>
                        </m:r>
                      </m:e>
                      <m:sub>
                        <m:r>
                          <m:rPr>
                            <m:sty m:val="p"/>
                          </m:rPr>
                          <a:rPr lang="en-US" altLang="zh-CN" b="0" i="0" smtClean="0">
                            <a:latin typeface="Cambria Math" panose="02040503050406030204" pitchFamily="18" charset="0"/>
                          </a:rPr>
                          <m:t>n</m:t>
                        </m:r>
                      </m:sub>
                    </m:sSub>
                  </m:oMath>
                </a14:m>
                <a:r>
                  <a:rPr lang="zh-CN" altLang="en-US" dirty="0"/>
                  <a:t>，合并成一个升序序列。</a:t>
                </a:r>
                <a:endParaRPr lang="en-US" altLang="zh-CN" dirty="0"/>
              </a:p>
              <a:p>
                <a:pPr>
                  <a:lnSpc>
                    <a:spcPct val="120000"/>
                  </a:lnSpc>
                </a:pPr>
                <a:r>
                  <a:rPr lang="zh-CN" altLang="en-US" b="1" dirty="0"/>
                  <a:t>时间复杂度：</a:t>
                </a:r>
                <a:endParaRPr lang="en-US" altLang="zh-CN" b="1" dirty="0"/>
              </a:p>
            </p:txBody>
          </p:sp>
        </mc:Choice>
        <mc:Fallback xmlns="">
          <p:sp>
            <p:nvSpPr>
              <p:cNvPr id="5" name="内容占位符 4">
                <a:extLst>
                  <a:ext uri="{FF2B5EF4-FFF2-40B4-BE49-F238E27FC236}">
                    <a16:creationId xmlns:a16="http://schemas.microsoft.com/office/drawing/2014/main" id="{2502A22B-A132-935D-E835-48609A2EDB53}"/>
                  </a:ext>
                </a:extLst>
              </p:cNvPr>
              <p:cNvSpPr txBox="1">
                <a:spLocks noRot="1" noChangeAspect="1" noMove="1" noResize="1" noEditPoints="1" noAdjustHandles="1" noChangeArrowheads="1" noChangeShapeType="1" noTextEdit="1"/>
              </p:cNvSpPr>
              <p:nvPr/>
            </p:nvSpPr>
            <p:spPr>
              <a:xfrm>
                <a:off x="584225" y="1218159"/>
                <a:ext cx="10964553" cy="861832"/>
              </a:xfrm>
              <a:prstGeom prst="rect">
                <a:avLst/>
              </a:prstGeom>
              <a:blipFill>
                <a:blip r:embed="rId3"/>
                <a:stretch>
                  <a:fillRect l="-579" t="-2941" b="-102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314BFAB-CF81-5584-2CF7-C0B62FA749C8}"/>
                  </a:ext>
                </a:extLst>
              </p:cNvPr>
              <p:cNvSpPr txBox="1"/>
              <p:nvPr/>
            </p:nvSpPr>
            <p:spPr>
              <a:xfrm>
                <a:off x="2832100" y="1895325"/>
                <a:ext cx="6262464"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285750" indent="-285750">
                  <a:buFont typeface="Arial" panose="020B0604020202020204" pitchFamily="34" charset="0"/>
                  <a:buChar char="•"/>
                </a:pPr>
                <a14:m>
                  <m:oMath xmlns:m="http://schemas.openxmlformats.org/officeDocument/2006/math">
                    <m:r>
                      <a:rPr lang="zh-CN" altLang="en-US" i="1" smtClean="0">
                        <a:latin typeface="Cambria Math" panose="02040503050406030204" pitchFamily="18" charset="0"/>
                      </a:rPr>
                      <m:t>用指针</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𝑖</m:t>
                        </m:r>
                      </m:e>
                      <m:sub>
                        <m:r>
                          <a:rPr lang="en-US" altLang="zh-CN" b="0" i="1" smtClean="0">
                            <a:solidFill>
                              <a:srgbClr val="FF0000"/>
                            </a:solidFill>
                            <a:latin typeface="Cambria Math" panose="02040503050406030204" pitchFamily="18" charset="0"/>
                          </a:rPr>
                          <m:t>𝑥</m:t>
                        </m:r>
                      </m:sub>
                    </m:sSub>
                  </m:oMath>
                </a14:m>
                <a:r>
                  <a:rPr lang="zh-CN" altLang="en-US" dirty="0">
                    <a:latin typeface="Microsoft YaHei" panose="020B0503020204020204" pitchFamily="34" charset="-122"/>
                    <a:ea typeface="Microsoft YaHei" panose="020B0503020204020204" pitchFamily="34" charset="-122"/>
                  </a:rPr>
                  <a:t>指向数组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r>
                      <a:rPr lang="zh-CN" altLang="en-US" i="1">
                        <a:latin typeface="Cambria Math" panose="02040503050406030204" pitchFamily="18" charset="0"/>
                      </a:rPr>
                      <m:t>中</m:t>
                    </m:r>
                  </m:oMath>
                </a14:m>
                <a:r>
                  <a:rPr lang="zh-CN" altLang="en-US" dirty="0">
                    <a:latin typeface="Microsoft YaHei" panose="020B0503020204020204" pitchFamily="34" charset="-122"/>
                    <a:ea typeface="Microsoft YaHei" panose="020B0503020204020204" pitchFamily="34" charset="-122"/>
                  </a:rPr>
                  <a:t>最小值位置（</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=1</m:t>
                    </m:r>
                    <m:r>
                      <a:rPr lang="zh-CN" altLang="en-US" i="1">
                        <a:latin typeface="Cambria Math" panose="02040503050406030204" pitchFamily="18" charset="0"/>
                      </a:rPr>
                      <m:t>）</m:t>
                    </m:r>
                  </m:oMath>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C314BFAB-CF81-5584-2CF7-C0B62FA749C8}"/>
                  </a:ext>
                </a:extLst>
              </p:cNvPr>
              <p:cNvSpPr txBox="1">
                <a:spLocks noRot="1" noChangeAspect="1" noMove="1" noResize="1" noEditPoints="1" noAdjustHandles="1" noChangeArrowheads="1" noChangeShapeType="1" noTextEdit="1"/>
              </p:cNvSpPr>
              <p:nvPr/>
            </p:nvSpPr>
            <p:spPr>
              <a:xfrm>
                <a:off x="2832100" y="1895325"/>
                <a:ext cx="6262464" cy="369332"/>
              </a:xfrm>
              <a:prstGeom prst="rect">
                <a:avLst/>
              </a:prstGeom>
              <a:blipFill>
                <a:blip r:embed="rId4"/>
                <a:stretch>
                  <a:fillRect l="-606" t="-6452" b="-225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106A0FD-E308-3C7B-5310-B4B0DE3D4E9C}"/>
                  </a:ext>
                </a:extLst>
              </p:cNvPr>
              <p:cNvSpPr txBox="1"/>
              <p:nvPr/>
            </p:nvSpPr>
            <p:spPr>
              <a:xfrm>
                <a:off x="2832100" y="2584218"/>
                <a:ext cx="518457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285750"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设计存放所有</a:t>
                </a:r>
                <a14:m>
                  <m:oMath xmlns:m="http://schemas.openxmlformats.org/officeDocument/2006/math">
                    <m:d>
                      <m:dPr>
                        <m:begChr m:val="⟨"/>
                        <m:endChr m:val="⟩"/>
                        <m:ctrlPr>
                          <a:rPr lang="en-US" altLang="zh-CN" i="1" smtClean="0">
                            <a:solidFill>
                              <a:srgbClr val="FF0000"/>
                            </a:solidFill>
                            <a:latin typeface="Cambria Math" panose="02040503050406030204" pitchFamily="18" charset="0"/>
                          </a:rPr>
                        </m:ctrlPr>
                      </m:dPr>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𝐴</m:t>
                            </m:r>
                          </m:e>
                          <m:sub>
                            <m:r>
                              <a:rPr lang="en-US" altLang="zh-CN" b="0" i="1" smtClean="0">
                                <a:solidFill>
                                  <a:srgbClr val="FF0000"/>
                                </a:solidFill>
                                <a:latin typeface="Cambria Math" panose="02040503050406030204" pitchFamily="18" charset="0"/>
                              </a:rPr>
                              <m:t>𝑥</m:t>
                            </m:r>
                          </m:sub>
                        </m:sSub>
                        <m:d>
                          <m:dPr>
                            <m:begChr m:val="["/>
                            <m:endChr m:val="]"/>
                            <m:ctrlPr>
                              <a:rPr lang="en-US" altLang="zh-CN" b="0" i="1" smtClean="0">
                                <a:solidFill>
                                  <a:srgbClr val="FF0000"/>
                                </a:solidFill>
                                <a:latin typeface="Cambria Math" panose="02040503050406030204" pitchFamily="18" charset="0"/>
                              </a:rPr>
                            </m:ctrlPr>
                          </m:dPr>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𝑖</m:t>
                                </m:r>
                              </m:e>
                              <m:sub>
                                <m:r>
                                  <a:rPr lang="en-US" altLang="zh-CN" b="0" i="1" smtClean="0">
                                    <a:solidFill>
                                      <a:srgbClr val="FF0000"/>
                                    </a:solidFill>
                                    <a:latin typeface="Cambria Math" panose="02040503050406030204" pitchFamily="18" charset="0"/>
                                  </a:rPr>
                                  <m:t>𝑥</m:t>
                                </m:r>
                              </m:sub>
                            </m:sSub>
                          </m:e>
                        </m:d>
                        <m:r>
                          <a:rPr lang="en-US" altLang="zh-CN" b="0" i="1" smtClean="0">
                            <a:solidFill>
                              <a:srgbClr val="FF0000"/>
                            </a:solidFill>
                            <a:latin typeface="Cambria Math" panose="02040503050406030204" pitchFamily="18" charset="0"/>
                          </a:rPr>
                          <m:t>, </m:t>
                        </m:r>
                        <m:r>
                          <a:rPr lang="en-US" altLang="zh-CN" b="0" i="1" smtClean="0">
                            <a:solidFill>
                              <a:srgbClr val="FF0000"/>
                            </a:solidFill>
                            <a:latin typeface="Cambria Math" panose="02040503050406030204" pitchFamily="18" charset="0"/>
                          </a:rPr>
                          <m:t>𝑥</m:t>
                        </m:r>
                      </m:e>
                    </m:d>
                  </m:oMath>
                </a14:m>
                <a:r>
                  <a:rPr lang="zh-CN" altLang="en-US" dirty="0">
                    <a:latin typeface="Microsoft YaHei" panose="020B0503020204020204" pitchFamily="34" charset="-122"/>
                    <a:ea typeface="Microsoft YaHei" panose="020B0503020204020204" pitchFamily="34" charset="-122"/>
                  </a:rPr>
                  <a:t>的最小堆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𝑛</m:t>
                        </m:r>
                      </m:e>
                    </m:d>
                  </m:oMath>
                </a14:m>
                <a:endParaRPr lang="zh-CN" altLang="en-US" dirty="0">
                  <a:latin typeface="Microsoft YaHei" panose="020B0503020204020204" pitchFamily="34" charset="-122"/>
                  <a:ea typeface="Microsoft YaHei" panose="020B0503020204020204" pitchFamily="34" charset="-122"/>
                </a:endParaRPr>
              </a:p>
            </p:txBody>
          </p:sp>
        </mc:Choice>
        <mc:Fallback xmlns="">
          <p:sp>
            <p:nvSpPr>
              <p:cNvPr id="4" name="文本框 3">
                <a:extLst>
                  <a:ext uri="{FF2B5EF4-FFF2-40B4-BE49-F238E27FC236}">
                    <a16:creationId xmlns:a16="http://schemas.microsoft.com/office/drawing/2014/main" id="{0106A0FD-E308-3C7B-5310-B4B0DE3D4E9C}"/>
                  </a:ext>
                </a:extLst>
              </p:cNvPr>
              <p:cNvSpPr txBox="1">
                <a:spLocks noRot="1" noChangeAspect="1" noMove="1" noResize="1" noEditPoints="1" noAdjustHandles="1" noChangeArrowheads="1" noChangeShapeType="1" noTextEdit="1"/>
              </p:cNvSpPr>
              <p:nvPr/>
            </p:nvSpPr>
            <p:spPr>
              <a:xfrm>
                <a:off x="2832100" y="2584218"/>
                <a:ext cx="5184576" cy="369332"/>
              </a:xfrm>
              <a:prstGeom prst="rect">
                <a:avLst/>
              </a:prstGeom>
              <a:blipFill>
                <a:blip r:embed="rId5"/>
                <a:stretch>
                  <a:fillRect l="-732" t="-6452" b="-193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7FC07BE2-B060-7B60-339C-EF17177EF173}"/>
                  </a:ext>
                </a:extLst>
              </p:cNvPr>
              <p:cNvSpPr txBox="1"/>
              <p:nvPr/>
            </p:nvSpPr>
            <p:spPr>
              <a:xfrm>
                <a:off x="2832862" y="3341508"/>
                <a:ext cx="6837765" cy="10066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285750"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取出</a:t>
                </a:r>
                <a14:m>
                  <m:oMath xmlns:m="http://schemas.openxmlformats.org/officeDocument/2006/math">
                    <m:r>
                      <a:rPr lang="zh-CN" altLang="en-US" i="1">
                        <a:latin typeface="Cambria Math" panose="02040503050406030204" pitchFamily="18" charset="0"/>
                      </a:rPr>
                      <m:t>堆顶</m:t>
                    </m:r>
                    <m:r>
                      <a:rPr lang="zh-CN" altLang="en-US" i="1" smtClean="0">
                        <a:latin typeface="Cambria Math" panose="02040503050406030204" pitchFamily="18" charset="0"/>
                      </a:rPr>
                      <m:t>元素</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𝑦</m:t>
                            </m:r>
                          </m:sub>
                        </m:sSub>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b="0" i="1" smtClean="0">
                                    <a:latin typeface="Cambria Math" panose="02040503050406030204" pitchFamily="18" charset="0"/>
                                  </a:rPr>
                                  <m:t>𝑦</m:t>
                                </m:r>
                              </m:sub>
                            </m:sSub>
                          </m:e>
                        </m:d>
                        <m:r>
                          <a:rPr lang="en-US" altLang="zh-CN" i="1">
                            <a:latin typeface="Cambria Math" panose="02040503050406030204" pitchFamily="18" charset="0"/>
                          </a:rPr>
                          <m:t>, </m:t>
                        </m:r>
                        <m:r>
                          <a:rPr lang="en-US" altLang="zh-CN" b="0" i="1" smtClean="0">
                            <a:latin typeface="Cambria Math" panose="02040503050406030204" pitchFamily="18" charset="0"/>
                          </a:rPr>
                          <m:t>𝑦</m:t>
                        </m:r>
                      </m:e>
                    </m:d>
                    <m:r>
                      <a:rPr lang="zh-CN" altLang="en-US" i="1" smtClean="0">
                        <a:latin typeface="Cambria Math" panose="02040503050406030204" pitchFamily="18" charset="0"/>
                      </a:rPr>
                      <m:t>并</m:t>
                    </m:r>
                    <m:r>
                      <a:rPr lang="zh-CN" altLang="en-US" i="1">
                        <a:latin typeface="Cambria Math" panose="02040503050406030204" pitchFamily="18" charset="0"/>
                      </a:rPr>
                      <m:t>放入</m:t>
                    </m:r>
                  </m:oMath>
                </a14:m>
                <a:r>
                  <a:rPr lang="zh-CN" altLang="en-US" dirty="0">
                    <a:latin typeface="Microsoft YaHei" panose="020B0503020204020204" pitchFamily="34" charset="-122"/>
                    <a:ea typeface="Microsoft YaHei" panose="020B0503020204020204" pitchFamily="34" charset="-122"/>
                  </a:rPr>
                  <a:t>合并后的数组；如果</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i="1">
                            <a:latin typeface="Cambria Math" panose="02040503050406030204" pitchFamily="18" charset="0"/>
                          </a:rPr>
                          <m:t>𝑦</m:t>
                        </m:r>
                      </m:sub>
                    </m:sSub>
                    <m:r>
                      <a:rPr lang="en-US" altLang="zh-CN" i="1">
                        <a:latin typeface="Cambria Math" panose="02040503050406030204" pitchFamily="18" charset="0"/>
                      </a:rPr>
                      <m:t>&lt;|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𝑦</m:t>
                        </m:r>
                      </m:sub>
                    </m:sSub>
                    <m:r>
                      <a:rPr lang="en-US" altLang="zh-CN" i="1">
                        <a:latin typeface="Cambria Math" panose="02040503050406030204" pitchFamily="18" charset="0"/>
                      </a:rPr>
                      <m:t>|</m:t>
                    </m:r>
                    <m:r>
                      <a:rPr lang="zh-CN" altLang="en-US" i="1" smtClean="0">
                        <a:latin typeface="Cambria Math" panose="02040503050406030204" pitchFamily="18" charset="0"/>
                      </a:rPr>
                      <m:t>，</m:t>
                    </m:r>
                  </m:oMath>
                </a14:m>
                <a:r>
                  <a:rPr lang="zh-CN" altLang="en-US" dirty="0">
                    <a:latin typeface="Microsoft YaHei" panose="020B0503020204020204" pitchFamily="34" charset="-122"/>
                    <a:ea typeface="Microsoft YaHei" panose="020B0503020204020204" pitchFamily="34" charset="-122"/>
                  </a:rPr>
                  <a:t>插入</a:t>
                </a:r>
                <a14:m>
                  <m:oMath xmlns:m="http://schemas.openxmlformats.org/officeDocument/2006/math">
                    <m:d>
                      <m:dPr>
                        <m:begChr m:val="⟨"/>
                        <m:endChr m:val="⟩"/>
                        <m:ctrlPr>
                          <a:rPr lang="en-US" altLang="zh-CN" i="1" smtClean="0">
                            <a:solidFill>
                              <a:srgbClr val="00B0F0"/>
                            </a:solidFill>
                            <a:latin typeface="Cambria Math" panose="02040503050406030204" pitchFamily="18" charset="0"/>
                          </a:rPr>
                        </m:ctrlPr>
                      </m:dPr>
                      <m:e>
                        <m:sSub>
                          <m:sSubPr>
                            <m:ctrlPr>
                              <a:rPr lang="en-US" altLang="zh-CN" i="1">
                                <a:solidFill>
                                  <a:srgbClr val="00B0F0"/>
                                </a:solidFill>
                                <a:latin typeface="Cambria Math" panose="02040503050406030204" pitchFamily="18" charset="0"/>
                              </a:rPr>
                            </m:ctrlPr>
                          </m:sSubPr>
                          <m:e>
                            <m:r>
                              <a:rPr lang="en-US" altLang="zh-CN" i="1">
                                <a:solidFill>
                                  <a:srgbClr val="00B0F0"/>
                                </a:solidFill>
                                <a:latin typeface="Cambria Math" panose="02040503050406030204" pitchFamily="18" charset="0"/>
                              </a:rPr>
                              <m:t>𝐴</m:t>
                            </m:r>
                          </m:e>
                          <m:sub>
                            <m:r>
                              <a:rPr lang="en-US" altLang="zh-CN" i="1">
                                <a:solidFill>
                                  <a:srgbClr val="00B0F0"/>
                                </a:solidFill>
                                <a:latin typeface="Cambria Math" panose="02040503050406030204" pitchFamily="18" charset="0"/>
                              </a:rPr>
                              <m:t>𝑦</m:t>
                            </m:r>
                          </m:sub>
                        </m:sSub>
                        <m:d>
                          <m:dPr>
                            <m:begChr m:val="["/>
                            <m:endChr m:val="]"/>
                            <m:ctrlPr>
                              <a:rPr lang="en-US" altLang="zh-CN" i="1">
                                <a:solidFill>
                                  <a:srgbClr val="00B0F0"/>
                                </a:solidFill>
                                <a:latin typeface="Cambria Math" panose="02040503050406030204" pitchFamily="18" charset="0"/>
                              </a:rPr>
                            </m:ctrlPr>
                          </m:dPr>
                          <m:e>
                            <m:sSub>
                              <m:sSubPr>
                                <m:ctrlPr>
                                  <a:rPr lang="en-US" altLang="zh-CN" i="1">
                                    <a:solidFill>
                                      <a:srgbClr val="00B0F0"/>
                                    </a:solidFill>
                                    <a:latin typeface="Cambria Math" panose="02040503050406030204" pitchFamily="18" charset="0"/>
                                  </a:rPr>
                                </m:ctrlPr>
                              </m:sSubPr>
                              <m:e>
                                <m:r>
                                  <a:rPr lang="en-US" altLang="zh-CN" i="1">
                                    <a:solidFill>
                                      <a:srgbClr val="00B0F0"/>
                                    </a:solidFill>
                                    <a:latin typeface="Cambria Math" panose="02040503050406030204" pitchFamily="18" charset="0"/>
                                  </a:rPr>
                                  <m:t>𝑖</m:t>
                                </m:r>
                              </m:e>
                              <m:sub>
                                <m:r>
                                  <a:rPr lang="en-US" altLang="zh-CN" i="1">
                                    <a:solidFill>
                                      <a:srgbClr val="00B0F0"/>
                                    </a:solidFill>
                                    <a:latin typeface="Cambria Math" panose="02040503050406030204" pitchFamily="18" charset="0"/>
                                  </a:rPr>
                                  <m:t>𝑦</m:t>
                                </m:r>
                              </m:sub>
                            </m:sSub>
                            <m:r>
                              <a:rPr lang="en-US" altLang="zh-CN" b="0" i="1" smtClean="0">
                                <a:solidFill>
                                  <a:srgbClr val="00B0F0"/>
                                </a:solidFill>
                                <a:latin typeface="Cambria Math" panose="02040503050406030204" pitchFamily="18" charset="0"/>
                              </a:rPr>
                              <m:t>+1</m:t>
                            </m:r>
                          </m:e>
                        </m:d>
                        <m:r>
                          <a:rPr lang="en-US" altLang="zh-CN" i="1">
                            <a:solidFill>
                              <a:srgbClr val="00B0F0"/>
                            </a:solidFill>
                            <a:latin typeface="Cambria Math" panose="02040503050406030204" pitchFamily="18" charset="0"/>
                          </a:rPr>
                          <m:t>, </m:t>
                        </m:r>
                        <m:r>
                          <a:rPr lang="en-US" altLang="zh-CN" i="1">
                            <a:solidFill>
                              <a:srgbClr val="00B0F0"/>
                            </a:solidFill>
                            <a:latin typeface="Cambria Math" panose="02040503050406030204" pitchFamily="18" charset="0"/>
                          </a:rPr>
                          <m:t>𝑦</m:t>
                        </m:r>
                      </m:e>
                    </m:d>
                    <m:r>
                      <a:rPr lang="en-US" altLang="zh-CN" b="0" i="1" smtClean="0">
                        <a:latin typeface="Cambria Math" panose="02040503050406030204" pitchFamily="18" charset="0"/>
                      </a:rPr>
                      <m:t> </m:t>
                    </m:r>
                  </m:oMath>
                </a14:m>
                <a:r>
                  <a:rPr lang="zh-CN" altLang="en-US" dirty="0">
                    <a:latin typeface="Microsoft YaHei" panose="020B0503020204020204" pitchFamily="34" charset="-122"/>
                    <a:ea typeface="Microsoft YaHei" panose="020B0503020204020204" pitchFamily="34" charset="-122"/>
                  </a:rPr>
                  <a:t>至堆，</a:t>
                </a:r>
                <a14:m>
                  <m:oMath xmlns:m="http://schemas.openxmlformats.org/officeDocument/2006/math">
                    <m:r>
                      <a:rPr lang="zh-CN" altLang="en-US" b="0" i="1" dirty="0" smtClean="0">
                        <a:latin typeface="Cambria Math" panose="02040503050406030204" pitchFamily="18" charset="0"/>
                      </a:rPr>
                      <m:t>指针</m:t>
                    </m:r>
                    <m:sSub>
                      <m:sSubPr>
                        <m:ctrlPr>
                          <a:rPr lang="en-US" altLang="zh-CN" b="0" i="1" dirty="0" smtClean="0">
                            <a:solidFill>
                              <a:srgbClr val="0070C0"/>
                            </a:solidFill>
                            <a:latin typeface="Cambria Math" panose="02040503050406030204" pitchFamily="18" charset="0"/>
                          </a:rPr>
                        </m:ctrlPr>
                      </m:sSubPr>
                      <m:e>
                        <m:r>
                          <a:rPr lang="en-US" altLang="zh-CN" b="0" i="1" dirty="0" smtClean="0">
                            <a:solidFill>
                              <a:srgbClr val="0070C0"/>
                            </a:solidFill>
                            <a:latin typeface="Cambria Math" panose="02040503050406030204" pitchFamily="18" charset="0"/>
                          </a:rPr>
                          <m:t>𝑖</m:t>
                        </m:r>
                      </m:e>
                      <m:sub>
                        <m:r>
                          <a:rPr lang="en-US" altLang="zh-CN" b="0" i="1" dirty="0" smtClean="0">
                            <a:solidFill>
                              <a:srgbClr val="0070C0"/>
                            </a:solidFill>
                            <a:latin typeface="Cambria Math" panose="02040503050406030204" pitchFamily="18" charset="0"/>
                          </a:rPr>
                          <m:t>𝑦</m:t>
                        </m:r>
                      </m:sub>
                    </m:sSub>
                    <m:r>
                      <a:rPr lang="en-US" altLang="zh-CN" b="0" i="1" smtClean="0">
                        <a:solidFill>
                          <a:srgbClr val="0070C0"/>
                        </a:solidFill>
                        <a:latin typeface="Cambria Math" panose="02040503050406030204" pitchFamily="18" charset="0"/>
                      </a:rPr>
                      <m:t>=</m:t>
                    </m:r>
                    <m:sSub>
                      <m:sSubPr>
                        <m:ctrlPr>
                          <a:rPr lang="en-US" altLang="zh-CN" i="1">
                            <a:solidFill>
                              <a:srgbClr val="0070C0"/>
                            </a:solidFill>
                            <a:latin typeface="Cambria Math" panose="02040503050406030204" pitchFamily="18" charset="0"/>
                          </a:rPr>
                        </m:ctrlPr>
                      </m:sSubPr>
                      <m:e>
                        <m:r>
                          <a:rPr lang="en-US" altLang="zh-CN" i="1">
                            <a:solidFill>
                              <a:srgbClr val="0070C0"/>
                            </a:solidFill>
                            <a:latin typeface="Cambria Math" panose="02040503050406030204" pitchFamily="18" charset="0"/>
                          </a:rPr>
                          <m:t>𝑖</m:t>
                        </m:r>
                      </m:e>
                      <m:sub>
                        <m:r>
                          <a:rPr lang="en-US" altLang="zh-CN" i="1">
                            <a:solidFill>
                              <a:srgbClr val="0070C0"/>
                            </a:solidFill>
                            <a:latin typeface="Cambria Math" panose="02040503050406030204" pitchFamily="18" charset="0"/>
                          </a:rPr>
                          <m:t>𝑦</m:t>
                        </m:r>
                      </m:sub>
                    </m:sSub>
                    <m:r>
                      <a:rPr lang="en-US" altLang="zh-CN" b="0" i="0" smtClean="0">
                        <a:solidFill>
                          <a:srgbClr val="0070C0"/>
                        </a:solidFill>
                        <a:latin typeface="Cambria Math" panose="02040503050406030204" pitchFamily="18" charset="0"/>
                      </a:rPr>
                      <m:t>+1</m:t>
                    </m:r>
                  </m:oMath>
                </a14:m>
                <a:r>
                  <a:rPr lang="zh-CN" altLang="en-US" dirty="0">
                    <a:latin typeface="Microsoft YaHei" panose="020B0503020204020204" pitchFamily="34" charset="-122"/>
                    <a:ea typeface="Microsoft YaHei" panose="020B0503020204020204" pitchFamily="34" charset="-122"/>
                  </a:rPr>
                  <a:t>。重复该处理，直到合并完所有元素</a:t>
                </a:r>
              </a:p>
            </p:txBody>
          </p:sp>
        </mc:Choice>
        <mc:Fallback xmlns="">
          <p:sp>
            <p:nvSpPr>
              <p:cNvPr id="18" name="文本框 17">
                <a:extLst>
                  <a:ext uri="{FF2B5EF4-FFF2-40B4-BE49-F238E27FC236}">
                    <a16:creationId xmlns:a16="http://schemas.microsoft.com/office/drawing/2014/main" id="{7FC07BE2-B060-7B60-339C-EF17177EF173}"/>
                  </a:ext>
                </a:extLst>
              </p:cNvPr>
              <p:cNvSpPr txBox="1">
                <a:spLocks noRot="1" noChangeAspect="1" noMove="1" noResize="1" noEditPoints="1" noAdjustHandles="1" noChangeArrowheads="1" noChangeShapeType="1" noTextEdit="1"/>
              </p:cNvSpPr>
              <p:nvPr/>
            </p:nvSpPr>
            <p:spPr>
              <a:xfrm>
                <a:off x="2832862" y="3341508"/>
                <a:ext cx="6837765" cy="1006686"/>
              </a:xfrm>
              <a:prstGeom prst="rect">
                <a:avLst/>
              </a:prstGeom>
              <a:blipFill>
                <a:blip r:embed="rId6"/>
                <a:stretch>
                  <a:fillRect l="-556" b="-7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8682DEF0-AABD-3DBF-F70A-8D80BA8F65AC}"/>
                  </a:ext>
                </a:extLst>
              </p:cNvPr>
              <p:cNvSpPr txBox="1"/>
              <p:nvPr/>
            </p:nvSpPr>
            <p:spPr>
              <a:xfrm>
                <a:off x="3426194" y="5360424"/>
                <a:ext cx="4590482" cy="932628"/>
              </a:xfrm>
              <a:prstGeom prst="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smtClean="0">
                          <a:latin typeface="Cambria Math" panose="02040503050406030204" pitchFamily="18" charset="0"/>
                        </a:rPr>
                        <m:t>T</m:t>
                      </m:r>
                      <m:d>
                        <m:dPr>
                          <m:ctrlPr>
                            <a:rPr lang="en-US" altLang="zh-CN" sz="2000" b="0" i="1" smtClean="0">
                              <a:latin typeface="Cambria Math" panose="02040503050406030204" pitchFamily="18" charset="0"/>
                            </a:rPr>
                          </m:ctrlPr>
                        </m:dPr>
                        <m:e>
                          <m:nary>
                            <m:naryPr>
                              <m:chr m:val="∑"/>
                              <m:supHide m:val="on"/>
                              <m:ctrlPr>
                                <a:rPr lang="en-US" altLang="zh-CN" sz="2000" b="0" i="1" smtClean="0">
                                  <a:latin typeface="Cambria Math" panose="02040503050406030204" pitchFamily="18" charset="0"/>
                                </a:rPr>
                              </m:ctrlPr>
                            </m:naryPr>
                            <m:sub>
                              <m:r>
                                <m:rPr>
                                  <m:brk m:alnAt="7"/>
                                </m:rP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sub>
                            <m:sup/>
                            <m:e>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b="0" i="1" smtClean="0">
                                          <a:latin typeface="Cambria Math" panose="02040503050406030204" pitchFamily="18" charset="0"/>
                                        </a:rPr>
                                        <m:t>𝑖</m:t>
                                      </m:r>
                                    </m:sub>
                                  </m:sSub>
                                </m:e>
                              </m:d>
                            </m:e>
                          </m:nary>
                          <m:r>
                            <a:rPr lang="en-US" altLang="zh-CN" sz="2000" b="0" i="1" smtClean="0">
                              <a:latin typeface="Cambria Math" panose="02040503050406030204" pitchFamily="18" charset="0"/>
                            </a:rPr>
                            <m:t> </m:t>
                          </m:r>
                        </m:e>
                      </m:d>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b="0" i="1" smtClean="0">
                                      <a:latin typeface="Cambria Math" panose="02040503050406030204" pitchFamily="18" charset="0"/>
                                    </a:rPr>
                                    <m:t>𝑖</m:t>
                                  </m:r>
                                </m:sub>
                              </m:sSub>
                            </m:e>
                          </m:d>
                          <m:r>
                            <a:rPr lang="en-US" altLang="zh-CN" sz="2000" b="0" i="1" smtClean="0">
                              <a:latin typeface="Cambria Math" panose="02040503050406030204" pitchFamily="18" charset="0"/>
                            </a:rPr>
                            <m:t> )∗</m:t>
                          </m:r>
                          <m:r>
                            <m:rPr>
                              <m:sty m:val="p"/>
                            </m:rPr>
                            <a:rPr lang="en-US" altLang="zh-CN" sz="2000" b="0" i="0" smtClean="0">
                              <a:latin typeface="Cambria Math" panose="02040503050406030204" pitchFamily="18" charset="0"/>
                            </a:rPr>
                            <m:t>log</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 </m:t>
                          </m:r>
                        </m:e>
                      </m:nary>
                      <m:r>
                        <a:rPr lang="en-US" altLang="zh-CN" sz="2000" b="0" i="1" smtClean="0">
                          <a:latin typeface="Cambria Math" panose="02040503050406030204" pitchFamily="18" charset="0"/>
                        </a:rPr>
                        <m:t> </m:t>
                      </m:r>
                    </m:oMath>
                  </m:oMathPara>
                </a14:m>
                <a:endParaRPr lang="zh-CN" altLang="en-US" sz="2000" dirty="0">
                  <a:latin typeface="Microsoft YaHei" panose="020B0503020204020204" pitchFamily="34" charset="-122"/>
                  <a:ea typeface="Microsoft YaHei" panose="020B0503020204020204" pitchFamily="34" charset="-122"/>
                </a:endParaRPr>
              </a:p>
            </p:txBody>
          </p:sp>
        </mc:Choice>
        <mc:Fallback xmlns="">
          <p:sp>
            <p:nvSpPr>
              <p:cNvPr id="19" name="文本框 18">
                <a:extLst>
                  <a:ext uri="{FF2B5EF4-FFF2-40B4-BE49-F238E27FC236}">
                    <a16:creationId xmlns:a16="http://schemas.microsoft.com/office/drawing/2014/main" id="{8682DEF0-AABD-3DBF-F70A-8D80BA8F65AC}"/>
                  </a:ext>
                </a:extLst>
              </p:cNvPr>
              <p:cNvSpPr txBox="1">
                <a:spLocks noRot="1" noChangeAspect="1" noMove="1" noResize="1" noEditPoints="1" noAdjustHandles="1" noChangeArrowheads="1" noChangeShapeType="1" noTextEdit="1"/>
              </p:cNvSpPr>
              <p:nvPr/>
            </p:nvSpPr>
            <p:spPr>
              <a:xfrm>
                <a:off x="3426194" y="5360424"/>
                <a:ext cx="4590482" cy="932628"/>
              </a:xfrm>
              <a:prstGeom prst="rect">
                <a:avLst/>
              </a:prstGeom>
              <a:blipFill>
                <a:blip r:embed="rId7"/>
                <a:stretch>
                  <a:fillRect l="-3306" t="-101333" b="-154667"/>
                </a:stretch>
              </a:blipFill>
              <a:ln>
                <a:solidFill>
                  <a:srgbClr val="C00000"/>
                </a:solidFill>
              </a:ln>
            </p:spPr>
            <p:txBody>
              <a:bodyPr/>
              <a:lstStyle/>
              <a:p>
                <a:r>
                  <a:rPr lang="zh-CN" altLang="en-US">
                    <a:noFill/>
                  </a:rPr>
                  <a:t> </a:t>
                </a:r>
              </a:p>
            </p:txBody>
          </p:sp>
        </mc:Fallback>
      </mc:AlternateContent>
      <p:sp>
        <p:nvSpPr>
          <p:cNvPr id="20" name="箭头: 下 13">
            <a:extLst>
              <a:ext uri="{FF2B5EF4-FFF2-40B4-BE49-F238E27FC236}">
                <a16:creationId xmlns:a16="http://schemas.microsoft.com/office/drawing/2014/main" id="{72BFB968-EEBA-FA72-3A93-2ACFB1BB140C}"/>
              </a:ext>
            </a:extLst>
          </p:cNvPr>
          <p:cNvSpPr/>
          <p:nvPr/>
        </p:nvSpPr>
        <p:spPr>
          <a:xfrm>
            <a:off x="5581407" y="4481426"/>
            <a:ext cx="990600" cy="763597"/>
          </a:xfrm>
          <a:prstGeom prst="down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649108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
  <p:tag name="PROBLEMSCORE_HALF" val="0.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0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Bullet"/>
  <p:tag name="RAINBULLET" val="Correct"/>
  <p:tag name="RAINPROBLEMTYPE" val="MultipleChoiceMA"/>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6.xml><?xml version="1.0" encoding="utf-8"?>
<p:tagLst xmlns:a="http://schemas.openxmlformats.org/drawingml/2006/main" xmlns:r="http://schemas.openxmlformats.org/officeDocument/2006/relationships" xmlns:p="http://schemas.openxmlformats.org/presentationml/2006/main">
  <p:tag name="RAINPROBLEM" val="Polling"/>
  <p:tag name="PROBLEMSCORE" val="0"/>
  <p:tag name="ANONYMOUSPOLLING" val="False"/>
</p:tagLst>
</file>

<file path=ppt/tags/tag11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2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2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1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1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8.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5"/>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 name="PROBLEMHASREMARK" val="False"/>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 name="PROBLEMHASREMARK" val="False"/>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 name="PROBLEMHASREMARK" val="False"/>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8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9.xml><?xml version="1.0" encoding="utf-8"?>
<p:tagLst xmlns:a="http://schemas.openxmlformats.org/drawingml/2006/main" xmlns:r="http://schemas.openxmlformats.org/officeDocument/2006/relationships" xmlns:p="http://schemas.openxmlformats.org/presentationml/2006/main">
  <p:tag name="PROBLEMSCORE" val="1"/>
  <p:tag name="PROBLEMHASREMARK" val="False"/>
  <p:tag name="RAINPROBLEMTYPE" val="MultipleChoiceMA"/>
  <p:tag name="RAINPROBLEM" val="MultipleChoiceMA"/>
  <p:tag name="PROBLEMSCORE_HALF" val="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31124</TotalTime>
  <Words>17630</Words>
  <Application>Microsoft Office PowerPoint</Application>
  <PresentationFormat>宽屏</PresentationFormat>
  <Paragraphs>2108</Paragraphs>
  <Slides>127</Slides>
  <Notes>89</Notes>
  <HiddenSlides>33</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127</vt:i4>
      </vt:variant>
    </vt:vector>
  </HeadingPairs>
  <TitlesOfParts>
    <vt:vector size="152" baseType="lpstr">
      <vt:lpstr>Harmony</vt:lpstr>
      <vt:lpstr>Microsoft Yahei</vt:lpstr>
      <vt:lpstr>等线</vt:lpstr>
      <vt:lpstr>方正美黑简体</vt:lpstr>
      <vt:lpstr>方正颜宋简体_中</vt:lpstr>
      <vt:lpstr>黑体</vt:lpstr>
      <vt:lpstr>华文中宋</vt:lpstr>
      <vt:lpstr>楷体_GB2312</vt:lpstr>
      <vt:lpstr>宋体</vt:lpstr>
      <vt:lpstr>Microsoft YaHei</vt:lpstr>
      <vt:lpstr>Microsoft YaHei</vt:lpstr>
      <vt:lpstr>Arial</vt:lpstr>
      <vt:lpstr>Arial Black</vt:lpstr>
      <vt:lpstr>Bauhaus 93</vt:lpstr>
      <vt:lpstr>Calibri</vt:lpstr>
      <vt:lpstr>Calibri Light</vt:lpstr>
      <vt:lpstr>Cambria Math</vt:lpstr>
      <vt:lpstr>Courier New</vt:lpstr>
      <vt:lpstr>Segoe UI Black</vt:lpstr>
      <vt:lpstr>Stencil</vt:lpstr>
      <vt:lpstr>Tahoma</vt:lpstr>
      <vt:lpstr>Times New Roman</vt:lpstr>
      <vt:lpstr>Verdana</vt:lpstr>
      <vt:lpstr>Wingdings</vt:lpstr>
      <vt:lpstr>Office 主题</vt:lpstr>
      <vt:lpstr>PowerPoint 演示文稿</vt:lpstr>
      <vt:lpstr>PowerPoint 演示文稿</vt:lpstr>
      <vt:lpstr>PowerPoint 演示文稿</vt:lpstr>
      <vt:lpstr>6.1 问题引入：带优先级的服务处理</vt:lpstr>
      <vt:lpstr>6.2 优先级队列的定义</vt:lpstr>
      <vt:lpstr>优先级队列的实现</vt:lpstr>
      <vt:lpstr>6.3 二叉堆</vt:lpstr>
      <vt:lpstr>PowerPoint 演示文稿</vt:lpstr>
      <vt:lpstr>6.3.1 二叉堆的定义</vt:lpstr>
      <vt:lpstr>6.3.1 二叉堆的定义</vt:lpstr>
      <vt:lpstr>PowerPoint 演示文稿</vt:lpstr>
      <vt:lpstr>6.3.2 二叉堆的操作</vt:lpstr>
      <vt:lpstr>二叉堆的上调操作</vt:lpstr>
      <vt:lpstr>二叉堆的上调操作</vt:lpstr>
      <vt:lpstr>二叉堆的上调操作</vt:lpstr>
      <vt:lpstr>二叉堆的下调操作</vt:lpstr>
      <vt:lpstr>二叉堆的下调操作</vt:lpstr>
      <vt:lpstr>二叉堆的下调操作</vt:lpstr>
      <vt:lpstr>二叉堆的插入操作</vt:lpstr>
      <vt:lpstr>二叉堆的删除操作</vt:lpstr>
      <vt:lpstr>二叉堆的朴素建堆操作</vt:lpstr>
      <vt:lpstr>最大堆的朴素建堆操作</vt:lpstr>
      <vt:lpstr>最大堆的朴素建堆操作</vt:lpstr>
      <vt:lpstr>最大堆的朴素建堆操作</vt:lpstr>
      <vt:lpstr>最大堆的朴素建堆操作</vt:lpstr>
      <vt:lpstr>最大堆的朴素建堆操作</vt:lpstr>
      <vt:lpstr>最大堆的朴素建堆操作</vt:lpstr>
      <vt:lpstr>最大堆的朴素建堆操作</vt:lpstr>
      <vt:lpstr>PowerPoint 演示文稿</vt:lpstr>
      <vt:lpstr>二叉堆的快速建堆操作</vt:lpstr>
      <vt:lpstr>最大堆的快速建堆操作</vt:lpstr>
      <vt:lpstr>最大堆的快速建堆操作</vt:lpstr>
      <vt:lpstr>最大堆的快速建堆操作</vt:lpstr>
      <vt:lpstr>最大堆的快速建堆操作</vt:lpstr>
      <vt:lpstr>最大堆的快速建堆操作</vt:lpstr>
      <vt:lpstr>最大堆的快速建堆操作</vt:lpstr>
      <vt:lpstr>PowerPoint 演示文稿</vt:lpstr>
      <vt:lpstr>PowerPoint 演示文稿</vt:lpstr>
      <vt:lpstr>二叉堆的代码示例（C++)</vt:lpstr>
      <vt:lpstr>二叉堆的代码示例（C++)</vt:lpstr>
      <vt:lpstr>6.4 多叉堆</vt:lpstr>
      <vt:lpstr>多叉堆的上调操作</vt:lpstr>
      <vt:lpstr>多叉堆的下调操作</vt:lpstr>
      <vt:lpstr>多叉堆的分析</vt:lpstr>
      <vt:lpstr>6.5 可并堆*</vt:lpstr>
      <vt:lpstr>6.5.1 左堆</vt:lpstr>
      <vt:lpstr>左堆的性质</vt:lpstr>
      <vt:lpstr>左堆的合并操作</vt:lpstr>
      <vt:lpstr>左堆的合并操作</vt:lpstr>
      <vt:lpstr>左堆的合并操作</vt:lpstr>
      <vt:lpstr>左堆的合并操作</vt:lpstr>
      <vt:lpstr>左堆的其他操作</vt:lpstr>
      <vt:lpstr>左堆的其他操作</vt:lpstr>
      <vt:lpstr>6.5.2 斜堆</vt:lpstr>
      <vt:lpstr>斜堆的合并操作</vt:lpstr>
      <vt:lpstr>斜堆的合并操作</vt:lpstr>
      <vt:lpstr>斜堆的合并操作</vt:lpstr>
      <vt:lpstr>斜堆的合并操作</vt:lpstr>
      <vt:lpstr>斜堆的其他操作</vt:lpstr>
      <vt:lpstr>6.5.3 二项堆</vt:lpstr>
      <vt:lpstr>6.5.3 二项堆</vt:lpstr>
      <vt:lpstr>二项堆的合并操作</vt:lpstr>
      <vt:lpstr>二项堆的合并操作</vt:lpstr>
      <vt:lpstr>二项堆的其他操作</vt:lpstr>
      <vt:lpstr>二项堆的其他操作</vt:lpstr>
      <vt:lpstr>6.5.4 均摊分析</vt:lpstr>
      <vt:lpstr>聚合法</vt:lpstr>
      <vt:lpstr>聚合法</vt:lpstr>
      <vt:lpstr>聚合法</vt:lpstr>
      <vt:lpstr>记账法</vt:lpstr>
      <vt:lpstr>记账法</vt:lpstr>
      <vt:lpstr>势能法</vt:lpstr>
      <vt:lpstr>势能法</vt:lpstr>
      <vt:lpstr>势能法</vt:lpstr>
      <vt:lpstr>6.6 优先级队列应用：哈夫曼树的构建</vt:lpstr>
      <vt:lpstr>基于最小堆创建哈夫曼树 CreateHuffmanTree(w )</vt:lpstr>
      <vt:lpstr>创建哈夫曼树 CreateHuffmanTree(w )</vt:lpstr>
      <vt:lpstr>6.6 优先级队列应用：堆排序</vt:lpstr>
      <vt:lpstr>PowerPoint 演示文稿</vt:lpstr>
      <vt:lpstr>6.6 优先级队列应用：堆排序</vt:lpstr>
      <vt:lpstr>6.6 优先级队列应用：堆排序</vt:lpstr>
      <vt:lpstr>6.6 优先级队列应用：堆排序</vt:lpstr>
      <vt:lpstr>6.6 优先级队列应用：堆排序</vt:lpstr>
      <vt:lpstr>6.6 优先级队列应用：堆排序</vt:lpstr>
      <vt:lpstr>6.6 优先级队列应用：堆排序</vt:lpstr>
      <vt:lpstr>6.6 优先级队列应用：堆排序</vt:lpstr>
      <vt:lpstr>6.6 优先级队列应用：堆排序</vt:lpstr>
      <vt:lpstr>6.6 优先级队列应用：多路归并</vt:lpstr>
      <vt:lpstr>6.6 优先级队列应用：多路归并</vt:lpstr>
      <vt:lpstr>6.6 优先级队列应用：多路归并</vt:lpstr>
      <vt:lpstr>6.6 优先级队列应用：多路归并</vt:lpstr>
      <vt:lpstr>6.6 优先级队列应用：多路归并</vt:lpstr>
      <vt:lpstr>6.6 优先级队列应用：多路归并</vt:lpstr>
      <vt:lpstr>6.6 优先级队列应用：多路归并</vt:lpstr>
      <vt:lpstr>6.6 优先级队列应用：多路归并</vt:lpstr>
      <vt:lpstr>6.6 优先级队列应用：多路归并</vt:lpstr>
      <vt:lpstr>6.6 优先级队列应用：多路归并</vt:lpstr>
      <vt:lpstr>6.6 优先级队列应用：多路归并</vt:lpstr>
      <vt:lpstr>6.6 优先级队列应用：多路归并</vt:lpstr>
      <vt:lpstr>PowerPoint 演示文稿</vt:lpstr>
      <vt:lpstr>6.7 拓展延伸</vt:lpstr>
      <vt:lpstr>6.7.1 *双端优先级队列</vt:lpstr>
      <vt:lpstr>6.7.1 *双端优先级队列</vt:lpstr>
      <vt:lpstr>6.7.1 *双端优先级队列</vt:lpstr>
      <vt:lpstr>6.7.2 对顶堆</vt:lpstr>
      <vt:lpstr>6.7.2 对顶堆</vt:lpstr>
      <vt:lpstr>6.7.3 堆的应用：K个最小元素和</vt:lpstr>
      <vt:lpstr>6.7.3 堆的应用：K个最小元素和</vt:lpstr>
      <vt:lpstr>6.7.3 堆的应用：K个最小元素和</vt:lpstr>
      <vt:lpstr>6.7.3 堆的应用：K个最小元素和</vt:lpstr>
      <vt:lpstr>6.7.3 堆的应用：K个最小元素和</vt:lpstr>
      <vt:lpstr>PowerPoint 演示文稿</vt:lpstr>
      <vt:lpstr>6.7.3 堆的应用：K个最小元素和</vt:lpstr>
      <vt:lpstr>6.7.3 堆的应用：K个最小元素和</vt:lpstr>
      <vt:lpstr>6.7.3 堆的应用：K个最小元素和</vt:lpstr>
      <vt:lpstr>6.7.3 堆的应用：K个最小元素和</vt:lpstr>
      <vt:lpstr>6.7.3 堆的应用：K个最小元素和</vt:lpstr>
      <vt:lpstr>6.7.3 堆的应用：K个最小元素和</vt:lpstr>
      <vt:lpstr>6.7.3 堆的应用：K个最小元素和</vt:lpstr>
      <vt:lpstr>6.8 应用场景：离散事件模拟</vt:lpstr>
      <vt:lpstr>6.8 应用场景：离散事件模拟</vt:lpstr>
      <vt:lpstr>6.8 离散事件模拟示例：*装箱问题（LeetCode1172）</vt:lpstr>
      <vt:lpstr>6.8 离散事件模拟示例：*装箱问题（LeetCode1172）</vt:lpstr>
      <vt:lpstr>6.8 离散事件模拟示例：*装箱问题（LeetCode1172）</vt:lpstr>
      <vt:lpstr>6.8 离散事件模拟示例：*装箱问题（LeetCode1172）</vt:lpstr>
      <vt:lpstr>6.9 小结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邢慧慧</cp:lastModifiedBy>
  <cp:revision>653</cp:revision>
  <dcterms:created xsi:type="dcterms:W3CDTF">2023-07-28T08:56:46Z</dcterms:created>
  <dcterms:modified xsi:type="dcterms:W3CDTF">2025-11-21T02:44:37Z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575BE437404044CA4A81C364E200AF97_42</vt:lpwstr>
  </property>
  <property fmtid="{D5CDD505-2E9C-101B-9397-08002B2CF9AE}" pid="3" name="KSOProductBuildVer">
    <vt:lpwstr>2052-5.4.0.7910</vt:lpwstr>
  </property>
</Properties>
</file>